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4"/>
  </p:sldMasterIdLst>
  <p:notesMasterIdLst>
    <p:notesMasterId r:id="rId14"/>
  </p:notesMasterIdLst>
  <p:sldIdLst>
    <p:sldId id="256" r:id="rId5"/>
    <p:sldId id="258" r:id="rId6"/>
    <p:sldId id="260" r:id="rId7"/>
    <p:sldId id="261" r:id="rId8"/>
    <p:sldId id="262" r:id="rId9"/>
    <p:sldId id="259" r:id="rId10"/>
    <p:sldId id="265" r:id="rId11"/>
    <p:sldId id="263" r:id="rId12"/>
    <p:sldId id="264" r:id="rId13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1">
          <p15:clr>
            <a:srgbClr val="A4A3A4"/>
          </p15:clr>
        </p15:guide>
        <p15:guide id="2" pos="5465">
          <p15:clr>
            <a:srgbClr val="A4A3A4"/>
          </p15:clr>
        </p15:guide>
        <p15:guide id="3" pos="2018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72"/>
      </p:cViewPr>
      <p:guideLst>
        <p:guide orient="horz" pos="3161"/>
        <p:guide pos="5465"/>
        <p:guide pos="201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‹Nr.›</a:t>
            </a:fld>
            <a:endParaRPr sz="1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8390b5a91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8390b5a91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AT"/>
              <a:t>„Die Unzufriedenheit mit der aktuellen Mensa ist groß,“ so Konstantin Steiner, Vize-Vorsitzender der AG WU. Und wir glauben, dass einige unter euch dem sicherlich zustimmen werden. Unser Beitrag zu einer Verbesserung der Situation: Eine bessere Mensa-App! </a:t>
            </a:r>
            <a:endParaRPr/>
          </a:p>
        </p:txBody>
      </p:sp>
      <p:sp>
        <p:nvSpPr>
          <p:cNvPr id="155" name="Google Shape;155;g18390b5a91d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525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">
  <p:cSld name="Titelfoli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"/>
          <p:cNvGrpSpPr/>
          <p:nvPr/>
        </p:nvGrpSpPr>
        <p:grpSpPr>
          <a:xfrm>
            <a:off x="295575" y="625621"/>
            <a:ext cx="8552850" cy="2037600"/>
            <a:chOff x="287338" y="603319"/>
            <a:chExt cx="8552850" cy="2037600"/>
          </a:xfrm>
        </p:grpSpPr>
        <p:sp>
          <p:nvSpPr>
            <p:cNvPr id="20" name="Google Shape;20;p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ubTitle" idx="1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">
  <p:cSld name="Kapitelfolie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104;p11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05" name="Google Shape;105;p11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Google Shape;106;p11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07" name="Google Shape;107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1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11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12" name="Google Shape;11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 kurz">
  <p:cSld name="Kapitelfolie kurz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12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115" name="Google Shape;115;p1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6" name="Google Shape;116;p1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17" name="Google Shape;11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2"/>
          <p:cNvSpPr txBox="1">
            <a:spLocks noGrp="1"/>
          </p:cNvSpPr>
          <p:nvPr>
            <p:ph type="ctrTitle"/>
          </p:nvPr>
        </p:nvSpPr>
        <p:spPr>
          <a:xfrm>
            <a:off x="605407" y="130259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2"/>
          <p:cNvSpPr txBox="1">
            <a:spLocks noGrp="1"/>
          </p:cNvSpPr>
          <p:nvPr>
            <p:ph type="body" idx="1"/>
          </p:nvPr>
        </p:nvSpPr>
        <p:spPr>
          <a:xfrm>
            <a:off x="287338" y="2642907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12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2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2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23" name="Google Shape;12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Nur Titel">
  <p:cSld name="Nur Titel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>
            <a:spLocks noGrp="1"/>
          </p:cNvSpPr>
          <p:nvPr>
            <p:ph type="body" idx="1"/>
          </p:nvPr>
        </p:nvSpPr>
        <p:spPr>
          <a:xfrm>
            <a:off x="468316" y="1344613"/>
            <a:ext cx="8210547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endParaRPr/>
          </a:p>
        </p:txBody>
      </p:sp>
      <p:pic>
        <p:nvPicPr>
          <p:cNvPr id="127" name="Google Shape;12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11621" y="289576"/>
            <a:ext cx="1168210" cy="6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3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lussfolie">
  <p:cSld name="Abschlussfolie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47" name="Google Shape;147;p16" descr="Logo-für-VK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11560" y="2127250"/>
            <a:ext cx="492443" cy="2252663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1684020" y="2559843"/>
            <a:ext cx="2763926" cy="1811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Pts val="1100"/>
              <a:buFont typeface="Noto Sans Symbols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>
  <p:cSld name="Titel und Inhal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462019" y="1344613"/>
            <a:ext cx="7759644" cy="3853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238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▪"/>
              <a:defRPr sz="1500"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▪"/>
              <a:defRPr sz="1400"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kurz">
  <p:cSld name="Titelfolie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oogle Shape;34;p4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35" name="Google Shape;35;p4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37" name="Google Shape;3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4"/>
          <p:cNvSpPr txBox="1">
            <a:spLocks noGrp="1"/>
          </p:cNvSpPr>
          <p:nvPr>
            <p:ph type="ctrTitle"/>
          </p:nvPr>
        </p:nvSpPr>
        <p:spPr>
          <a:xfrm>
            <a:off x="605408" y="1294973"/>
            <a:ext cx="5466982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ubTitle" idx="1"/>
          </p:nvPr>
        </p:nvSpPr>
        <p:spPr>
          <a:xfrm>
            <a:off x="605408" y="993080"/>
            <a:ext cx="5466982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2"/>
          </p:nvPr>
        </p:nvSpPr>
        <p:spPr>
          <a:xfrm>
            <a:off x="287338" y="2642906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">
  <p:cSld name="Titelfolie ohne Bild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5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45" name="Google Shape;45;p5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47" name="Google Shape;4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 kurz">
  <p:cSld name="Titelfolie ohne Bild kurz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6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55" name="Google Shape;55;p6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57" name="Google Shape;5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6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">
  <p:cSld name="Titelfolie Bild 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7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65" name="Google Shape;65;p7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67" name="Google Shape;6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7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7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 kurz">
  <p:cSld name="Titelfolie Bild 2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8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75" name="Google Shape;75;p8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6" name="Google Shape;76;p8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77" name="Google Shape;77;p8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8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1" name="Google Shape;8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">
  <p:cSld name="Titelfolie Bild 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9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85" name="Google Shape;85;p9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6" name="Google Shape;86;p9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87" name="Google Shape;8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9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9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0" name="Google Shape;90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9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9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 kurz">
  <p:cSld name="Titelfolie Bild 3 kurz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10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95" name="Google Shape;95;p10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6" name="Google Shape;96;p10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7" name="Google Shape;97;p10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0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0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1" name="Google Shape;10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457200" y="1344613"/>
            <a:ext cx="7764463" cy="3859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711621" y="289576"/>
            <a:ext cx="1168210" cy="6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88">
          <p15:clr>
            <a:srgbClr val="F26B43"/>
          </p15:clr>
        </p15:guide>
        <p15:guide id="3" pos="5179">
          <p15:clr>
            <a:srgbClr val="F26B43"/>
          </p15:clr>
        </p15:guide>
        <p15:guide id="4" pos="5467">
          <p15:clr>
            <a:srgbClr val="F26B43"/>
          </p15:clr>
        </p15:guide>
        <p15:guide id="5" orient="horz" pos="3278">
          <p15:clr>
            <a:srgbClr val="F26B43"/>
          </p15:clr>
        </p15:guide>
        <p15:guide id="6" orient="horz" pos="182">
          <p15:clr>
            <a:srgbClr val="F26B43"/>
          </p15:clr>
        </p15:guide>
        <p15:guide id="7" orient="horz" pos="847">
          <p15:clr>
            <a:srgbClr val="F26B43"/>
          </p15:clr>
        </p15:guide>
        <p15:guide id="8" orient="horz" pos="3522">
          <p15:clr>
            <a:srgbClr val="F26B43"/>
          </p15:clr>
        </p15:guide>
        <p15:guide id="9" orient="horz" pos="10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 txBox="1">
            <a:spLocks noGrp="1"/>
          </p:cNvSpPr>
          <p:nvPr>
            <p:ph type="ctrTitle"/>
          </p:nvPr>
        </p:nvSpPr>
        <p:spPr>
          <a:xfrm>
            <a:off x="605406" y="1293126"/>
            <a:ext cx="5436000" cy="1235889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de-DE" sz="2400" b="0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Preisfestsetzungen im Zeitalter der Informationstechnologie: wie können "gerechte Preise" dauerhaft erzielt werden?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158" name="Google Shape;158;p17"/>
          <p:cNvSpPr txBox="1">
            <a:spLocks noGrp="1"/>
          </p:cNvSpPr>
          <p:nvPr>
            <p:ph type="subTitle" idx="1"/>
          </p:nvPr>
        </p:nvSpPr>
        <p:spPr>
          <a:xfrm>
            <a:off x="605406" y="872051"/>
            <a:ext cx="5436000" cy="3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 dirty="0"/>
              <a:t>Thema 1</a:t>
            </a:r>
          </a:p>
        </p:txBody>
      </p:sp>
      <p:sp>
        <p:nvSpPr>
          <p:cNvPr id="159" name="Google Shape;159;p17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199318" cy="641821"/>
          </a:xfrm>
          <a:prstGeom prst="rect">
            <a:avLst/>
          </a:prstGeom>
        </p:spPr>
        <p:txBody>
          <a:bodyPr spcFirstLastPara="1" wrap="square" lIns="324000" tIns="216000" rIns="324000" bIns="21600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 dirty="0"/>
              <a:t>Charlotte Grollmisch </a:t>
            </a:r>
          </a:p>
          <a:p>
            <a:pPr marL="0" indent="0">
              <a:spcAft>
                <a:spcPts val="600"/>
              </a:spcAft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>
            <a:spLocks noGrp="1"/>
          </p:cNvSpPr>
          <p:nvPr>
            <p:ph type="body" idx="1"/>
          </p:nvPr>
        </p:nvSpPr>
        <p:spPr>
          <a:xfrm>
            <a:off x="462019" y="1344613"/>
            <a:ext cx="7759500" cy="3853800"/>
          </a:xfrm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469900" indent="-342900">
              <a:lnSpc>
                <a:spcPct val="150000"/>
              </a:lnSpc>
              <a:buAutoNum type="arabicPeriod"/>
            </a:pPr>
            <a:r>
              <a:rPr lang="de-AT" b="1" dirty="0">
                <a:solidFill>
                  <a:srgbClr val="000000"/>
                </a:solidFill>
              </a:rPr>
              <a:t>Einleitung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Hinführung zum Thema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Zielsetzung der Arbeit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Methode</a:t>
            </a:r>
          </a:p>
          <a:p>
            <a:pPr marL="927100" lvl="1" indent="-342900">
              <a:lnSpc>
                <a:spcPct val="150000"/>
              </a:lnSpc>
            </a:pPr>
            <a:r>
              <a:rPr lang="de-AT" sz="1600" dirty="0">
                <a:solidFill>
                  <a:srgbClr val="000000"/>
                </a:solidFill>
              </a:rPr>
              <a:t>Aufbau</a:t>
            </a:r>
          </a:p>
          <a:p>
            <a:pPr marL="469900" indent="-342900">
              <a:lnSpc>
                <a:spcPct val="150000"/>
              </a:lnSpc>
              <a:buAutoNum type="arabicPeriod"/>
            </a:pPr>
            <a:r>
              <a:rPr lang="de-AT" b="1" dirty="0">
                <a:solidFill>
                  <a:srgbClr val="000000"/>
                </a:solidFill>
              </a:rPr>
              <a:t>Preispolitik</a:t>
            </a:r>
          </a:p>
          <a:p>
            <a:pPr marL="584200" lvl="1" indent="0">
              <a:lnSpc>
                <a:spcPct val="150000"/>
              </a:lnSpc>
              <a:buNone/>
            </a:pPr>
            <a:r>
              <a:rPr lang="de-AT" sz="1600" dirty="0">
                <a:solidFill>
                  <a:srgbClr val="000000"/>
                </a:solidFill>
              </a:rPr>
              <a:t>2.1 Definition Preis</a:t>
            </a:r>
          </a:p>
          <a:p>
            <a:pPr marL="584200" lvl="1" indent="0">
              <a:lnSpc>
                <a:spcPct val="150000"/>
              </a:lnSpc>
              <a:buNone/>
            </a:pPr>
            <a:r>
              <a:rPr lang="de-AT" sz="1600" dirty="0">
                <a:solidFill>
                  <a:srgbClr val="000000"/>
                </a:solidFill>
              </a:rPr>
              <a:t>2.2 Bedeutung der Preispolitik und ihre Entwicklung</a:t>
            </a:r>
          </a:p>
          <a:p>
            <a:pPr marL="584200" lvl="1" indent="0">
              <a:lnSpc>
                <a:spcPct val="150000"/>
              </a:lnSpc>
              <a:buNone/>
            </a:pPr>
            <a:r>
              <a:rPr lang="de-AT" sz="1600" dirty="0">
                <a:solidFill>
                  <a:srgbClr val="000000"/>
                </a:solidFill>
              </a:rPr>
              <a:t>2.3 Determinanten der Preisbildung</a:t>
            </a:r>
          </a:p>
          <a:p>
            <a:pPr marL="927100" lvl="1" indent="-342900">
              <a:lnSpc>
                <a:spcPct val="150000"/>
              </a:lnSpc>
            </a:pPr>
            <a:endParaRPr lang="de-AT" dirty="0">
              <a:solidFill>
                <a:srgbClr val="000000"/>
              </a:solidFill>
            </a:endParaRPr>
          </a:p>
          <a:p>
            <a:pPr marL="927100" lvl="1" indent="-342900">
              <a:lnSpc>
                <a:spcPct val="150000"/>
              </a:lnSpc>
            </a:pPr>
            <a:endParaRPr lang="de-AT" dirty="0">
              <a:solidFill>
                <a:srgbClr val="000000"/>
              </a:solidFill>
            </a:endParaRPr>
          </a:p>
          <a:p>
            <a:pPr marL="127000" indent="0">
              <a:lnSpc>
                <a:spcPct val="150000"/>
              </a:lnSpc>
              <a:buNone/>
            </a:pPr>
            <a:endParaRPr lang="de-AT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AutoNum type="arabicPeriod"/>
            </a:pPr>
            <a:endParaRPr lang="en-GB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AutoNum type="arabicPeriod"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67" name="Google Shape;167;p18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68" name="Google Shape;168;p18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GB" dirty="0" err="1"/>
              <a:t>Gliederung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35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3440371-00E7-919D-880D-3ACD7C1D7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407" y="1146904"/>
            <a:ext cx="7759644" cy="3853905"/>
          </a:xfrm>
        </p:spPr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en-GB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3. </a:t>
            </a:r>
            <a:r>
              <a:rPr lang="en-GB" b="1" dirty="0" err="1">
                <a:solidFill>
                  <a:schemeClr val="bg2"/>
                </a:solidFill>
              </a:rPr>
              <a:t>Theorien</a:t>
            </a:r>
            <a:r>
              <a:rPr lang="en-GB" b="1" dirty="0">
                <a:solidFill>
                  <a:schemeClr val="bg2"/>
                </a:solidFill>
              </a:rPr>
              <a:t> der </a:t>
            </a:r>
            <a:r>
              <a:rPr lang="en-GB" b="1" dirty="0" err="1">
                <a:solidFill>
                  <a:schemeClr val="bg2"/>
                </a:solidFill>
              </a:rPr>
              <a:t>gerechten</a:t>
            </a:r>
            <a:r>
              <a:rPr lang="en-GB" b="1" dirty="0">
                <a:solidFill>
                  <a:schemeClr val="bg2"/>
                </a:solidFill>
              </a:rPr>
              <a:t> </a:t>
            </a:r>
            <a:r>
              <a:rPr lang="en-GB" b="1" dirty="0" err="1">
                <a:solidFill>
                  <a:schemeClr val="bg2"/>
                </a:solidFill>
              </a:rPr>
              <a:t>Preise</a:t>
            </a:r>
            <a:endParaRPr lang="en-GB" b="1" dirty="0">
              <a:solidFill>
                <a:schemeClr val="bg2"/>
              </a:solidFill>
            </a:endParaRPr>
          </a:p>
          <a:p>
            <a:pPr marL="127000" indent="0">
              <a:lnSpc>
                <a:spcPct val="150000"/>
              </a:lnSpc>
              <a:buNone/>
            </a:pPr>
            <a:r>
              <a:rPr lang="en-GB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   </a:t>
            </a:r>
            <a:r>
              <a:rPr lang="en-GB" dirty="0">
                <a:solidFill>
                  <a:schemeClr val="bg2"/>
                </a:solidFill>
              </a:rPr>
              <a:t>3.1 </a:t>
            </a:r>
            <a:r>
              <a:rPr lang="en-GB" dirty="0" err="1">
                <a:solidFill>
                  <a:schemeClr val="bg2"/>
                </a:solidFill>
              </a:rPr>
              <a:t>Antike</a:t>
            </a:r>
            <a:r>
              <a:rPr lang="en-GB" dirty="0">
                <a:solidFill>
                  <a:schemeClr val="bg2"/>
                </a:solidFill>
              </a:rPr>
              <a:t> - </a:t>
            </a:r>
            <a:r>
              <a:rPr lang="en-US" dirty="0"/>
              <a:t>Aristoteles</a:t>
            </a:r>
            <a:endParaRPr lang="en-GB" dirty="0">
              <a:solidFill>
                <a:schemeClr val="bg2"/>
              </a:solidFill>
            </a:endParaRPr>
          </a:p>
          <a:p>
            <a:pPr marL="12700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bg2"/>
                </a:solidFill>
              </a:rPr>
              <a:t>   3.2 </a:t>
            </a:r>
            <a:r>
              <a:rPr lang="en-GB" dirty="0" err="1">
                <a:solidFill>
                  <a:schemeClr val="bg2"/>
                </a:solidFill>
              </a:rPr>
              <a:t>Mittelalter</a:t>
            </a:r>
            <a:r>
              <a:rPr lang="en-GB" dirty="0">
                <a:solidFill>
                  <a:schemeClr val="bg2"/>
                </a:solidFill>
              </a:rPr>
              <a:t> – Thomas von Aquin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bg2"/>
                </a:solidFill>
              </a:rPr>
              <a:t>   3.3 </a:t>
            </a:r>
            <a:r>
              <a:rPr lang="en-GB" dirty="0" err="1">
                <a:solidFill>
                  <a:schemeClr val="bg2"/>
                </a:solidFill>
              </a:rPr>
              <a:t>Neuzeit</a:t>
            </a:r>
            <a:r>
              <a:rPr lang="en-GB" dirty="0">
                <a:solidFill>
                  <a:schemeClr val="bg2"/>
                </a:solidFill>
              </a:rPr>
              <a:t> – Adam Smith 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bg2"/>
                </a:solidFill>
              </a:rPr>
              <a:t>   3.4 Heute – Carl </a:t>
            </a:r>
            <a:r>
              <a:rPr lang="en-GB" dirty="0" err="1">
                <a:solidFill>
                  <a:schemeClr val="bg2"/>
                </a:solidFill>
              </a:rPr>
              <a:t>Menger</a:t>
            </a:r>
            <a:r>
              <a:rPr lang="en-GB" dirty="0">
                <a:solidFill>
                  <a:schemeClr val="bg2"/>
                </a:solidFill>
              </a:rPr>
              <a:t> </a:t>
            </a:r>
          </a:p>
          <a:p>
            <a:pPr marL="127000" indent="0">
              <a:lnSpc>
                <a:spcPct val="150000"/>
              </a:lnSpc>
              <a:buNone/>
            </a:pPr>
            <a:endParaRPr lang="en-GB" b="1" dirty="0">
              <a:solidFill>
                <a:schemeClr val="bg2">
                  <a:lumMod val="50000"/>
                  <a:lumOff val="50000"/>
                </a:schemeClr>
              </a:solidFill>
            </a:endParaRPr>
          </a:p>
          <a:p>
            <a:pPr marL="127000" indent="0">
              <a:lnSpc>
                <a:spcPct val="150000"/>
              </a:lnSpc>
              <a:buNone/>
            </a:pPr>
            <a:r>
              <a:rPr lang="en-GB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4. </a:t>
            </a:r>
            <a:r>
              <a:rPr lang="en-GB" b="1" dirty="0" err="1"/>
              <a:t>Veränderung</a:t>
            </a:r>
            <a:r>
              <a:rPr lang="en-GB" b="1" dirty="0"/>
              <a:t> </a:t>
            </a:r>
            <a:r>
              <a:rPr lang="en-GB" b="1" dirty="0" err="1"/>
              <a:t>durch</a:t>
            </a:r>
            <a:r>
              <a:rPr lang="en-GB" b="1" dirty="0"/>
              <a:t> </a:t>
            </a:r>
            <a:r>
              <a:rPr lang="en-GB" b="1" dirty="0" err="1"/>
              <a:t>Digitalisierung</a:t>
            </a:r>
            <a:r>
              <a:rPr lang="en-GB" b="1" dirty="0"/>
              <a:t> und </a:t>
            </a:r>
            <a:r>
              <a:rPr lang="en-GB" b="1" dirty="0" err="1"/>
              <a:t>künstliche</a:t>
            </a:r>
            <a:r>
              <a:rPr lang="en-GB" b="1" dirty="0"/>
              <a:t> </a:t>
            </a:r>
            <a:r>
              <a:rPr lang="en-GB" b="1" dirty="0" err="1"/>
              <a:t>Intelligenz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4.1 </a:t>
            </a:r>
            <a:r>
              <a:rPr lang="en-GB" dirty="0" err="1"/>
              <a:t>Strategien</a:t>
            </a:r>
            <a:r>
              <a:rPr lang="en-GB" dirty="0"/>
              <a:t> in der </a:t>
            </a:r>
            <a:r>
              <a:rPr lang="en-GB" dirty="0" err="1"/>
              <a:t>Preispolitik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4.2 </a:t>
            </a:r>
            <a:r>
              <a:rPr lang="en-GB" dirty="0" err="1"/>
              <a:t>Preisanalyse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4.3 </a:t>
            </a:r>
            <a:r>
              <a:rPr lang="en-GB" dirty="0" err="1"/>
              <a:t>Preisdifferenzierung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4.4 </a:t>
            </a:r>
            <a:r>
              <a:rPr lang="en-GB" dirty="0" err="1"/>
              <a:t>Preisdurchsetzung</a:t>
            </a:r>
            <a:r>
              <a:rPr lang="en-GB" dirty="0"/>
              <a:t>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EEAA804-7BD6-2542-EC64-66D5B23D2B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3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EEC12A9-8853-51AC-22AB-429A0E013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Gliederung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8789767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97C42CB-1975-2B1F-19D0-731A84B93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018" y="1043523"/>
            <a:ext cx="8047997" cy="4154996"/>
          </a:xfrm>
        </p:spPr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en-GB" b="1" dirty="0"/>
              <a:t>5. </a:t>
            </a:r>
            <a:r>
              <a:rPr lang="en-GB" b="1" dirty="0" err="1"/>
              <a:t>Ethik</a:t>
            </a:r>
            <a:r>
              <a:rPr lang="en-GB" b="1" dirty="0"/>
              <a:t> in der </a:t>
            </a:r>
            <a:r>
              <a:rPr lang="en-GB" b="1" dirty="0" err="1"/>
              <a:t>Preispolitik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5.1 </a:t>
            </a:r>
            <a:r>
              <a:rPr lang="en-GB" dirty="0" err="1"/>
              <a:t>Gerechte</a:t>
            </a:r>
            <a:r>
              <a:rPr lang="en-GB" dirty="0"/>
              <a:t> </a:t>
            </a:r>
            <a:r>
              <a:rPr lang="en-GB" dirty="0" err="1"/>
              <a:t>Preise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5.2 </a:t>
            </a:r>
            <a:r>
              <a:rPr lang="en-GB" dirty="0" err="1"/>
              <a:t>Irreführende</a:t>
            </a:r>
            <a:r>
              <a:rPr lang="en-GB" dirty="0"/>
              <a:t> </a:t>
            </a:r>
            <a:r>
              <a:rPr lang="en-GB" dirty="0" err="1"/>
              <a:t>Preise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5.3 </a:t>
            </a:r>
            <a:r>
              <a:rPr lang="en-GB" dirty="0" err="1"/>
              <a:t>Preisdiskriminierung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5.4 </a:t>
            </a:r>
            <a:r>
              <a:rPr lang="en-GB" dirty="0" err="1"/>
              <a:t>Dynamik</a:t>
            </a:r>
            <a:r>
              <a:rPr lang="en-GB" dirty="0"/>
              <a:t> </a:t>
            </a:r>
            <a:r>
              <a:rPr lang="en-GB" dirty="0" err="1"/>
              <a:t>zwischen</a:t>
            </a:r>
            <a:r>
              <a:rPr lang="en-GB" dirty="0"/>
              <a:t> </a:t>
            </a:r>
            <a:r>
              <a:rPr lang="en-GB" dirty="0" err="1"/>
              <a:t>rechtlichen</a:t>
            </a:r>
            <a:r>
              <a:rPr lang="en-GB" dirty="0"/>
              <a:t> </a:t>
            </a:r>
            <a:r>
              <a:rPr lang="en-GB" dirty="0" err="1"/>
              <a:t>Beschränkungen</a:t>
            </a:r>
            <a:r>
              <a:rPr lang="en-GB" dirty="0"/>
              <a:t>, </a:t>
            </a:r>
            <a:r>
              <a:rPr lang="en-GB" dirty="0" err="1"/>
              <a:t>ethischen</a:t>
            </a:r>
            <a:r>
              <a:rPr lang="en-GB" dirty="0"/>
              <a:t>     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      </a:t>
            </a:r>
            <a:r>
              <a:rPr lang="en-GB" dirty="0" err="1"/>
              <a:t>Überlegungen</a:t>
            </a:r>
            <a:r>
              <a:rPr lang="en-GB" dirty="0"/>
              <a:t> und </a:t>
            </a:r>
            <a:r>
              <a:rPr lang="en-GB" dirty="0" err="1"/>
              <a:t>algorithmischen</a:t>
            </a:r>
            <a:r>
              <a:rPr lang="en-GB" dirty="0"/>
              <a:t> </a:t>
            </a:r>
            <a:r>
              <a:rPr lang="en-GB" dirty="0" err="1"/>
              <a:t>Modellen</a:t>
            </a:r>
            <a:r>
              <a:rPr lang="en-GB" dirty="0"/>
              <a:t> bzw. </a:t>
            </a:r>
            <a:r>
              <a:rPr lang="en-GB" dirty="0" err="1"/>
              <a:t>Künstlicher</a:t>
            </a:r>
            <a:r>
              <a:rPr lang="en-GB" dirty="0"/>
              <a:t> 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      </a:t>
            </a:r>
            <a:r>
              <a:rPr lang="en-GB" dirty="0" err="1"/>
              <a:t>Intelligenz</a:t>
            </a:r>
            <a:r>
              <a:rPr lang="en-GB" dirty="0"/>
              <a:t> für </a:t>
            </a:r>
            <a:r>
              <a:rPr lang="en-GB" dirty="0" err="1"/>
              <a:t>Preisentscheidungen</a:t>
            </a:r>
            <a:r>
              <a:rPr lang="en-GB" dirty="0"/>
              <a:t> </a:t>
            </a:r>
          </a:p>
          <a:p>
            <a:pPr marL="127000" indent="0">
              <a:lnSpc>
                <a:spcPct val="150000"/>
              </a:lnSpc>
              <a:buNone/>
            </a:pP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b="1" dirty="0"/>
              <a:t>6. </a:t>
            </a:r>
            <a:r>
              <a:rPr lang="en-GB" b="1" dirty="0" err="1"/>
              <a:t>Anforderungen</a:t>
            </a:r>
            <a:r>
              <a:rPr lang="en-GB" b="1" dirty="0"/>
              <a:t> an </a:t>
            </a:r>
            <a:r>
              <a:rPr lang="en-GB" b="1" dirty="0" err="1"/>
              <a:t>eine</a:t>
            </a:r>
            <a:r>
              <a:rPr lang="en-GB" b="1" dirty="0"/>
              <a:t> faire </a:t>
            </a:r>
            <a:r>
              <a:rPr lang="en-GB" b="1" dirty="0" err="1"/>
              <a:t>Preisgestaltung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6.1 </a:t>
            </a:r>
            <a:r>
              <a:rPr lang="en-GB" dirty="0" err="1"/>
              <a:t>Konsequenzen</a:t>
            </a:r>
            <a:r>
              <a:rPr lang="en-GB" dirty="0"/>
              <a:t>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unfairen</a:t>
            </a:r>
            <a:r>
              <a:rPr lang="en-GB" dirty="0"/>
              <a:t> </a:t>
            </a:r>
            <a:r>
              <a:rPr lang="en-GB" dirty="0" err="1"/>
              <a:t>Preispolitik</a:t>
            </a:r>
            <a:r>
              <a:rPr lang="en-GB" dirty="0"/>
              <a:t> und potential fairer </a:t>
            </a:r>
            <a:r>
              <a:rPr lang="en-GB" dirty="0" err="1"/>
              <a:t>Preise</a:t>
            </a:r>
            <a:endParaRPr lang="en-GB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    6.2 </a:t>
            </a:r>
            <a:r>
              <a:rPr lang="en-GB" dirty="0" err="1"/>
              <a:t>Umsetzungsmöglichkeiten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Etablierung</a:t>
            </a:r>
            <a:r>
              <a:rPr lang="en-GB" dirty="0"/>
              <a:t>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fairen</a:t>
            </a:r>
            <a:r>
              <a:rPr lang="en-GB" dirty="0"/>
              <a:t> </a:t>
            </a:r>
            <a:r>
              <a:rPr lang="en-GB" dirty="0" err="1"/>
              <a:t>Preisgestaltung</a:t>
            </a:r>
            <a:endParaRPr lang="en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B24C47A-CC9E-5CC1-698C-282D347215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4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F3A068F-3A46-EB08-4B91-943DAFE5E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Gliederung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06167140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746DEAB-B876-F545-98D8-D1CD2B5C21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7. </a:t>
            </a:r>
            <a:r>
              <a:rPr lang="en-GB" b="1" dirty="0" err="1"/>
              <a:t>Schlussfolgerung</a:t>
            </a:r>
            <a:endParaRPr lang="en-GB" b="1" dirty="0"/>
          </a:p>
          <a:p>
            <a:pPr marL="127000" indent="0">
              <a:lnSpc>
                <a:spcPct val="150000"/>
              </a:lnSpc>
              <a:buNone/>
            </a:pPr>
            <a:r>
              <a:rPr lang="en-GB" dirty="0"/>
              <a:t>8. </a:t>
            </a:r>
            <a:r>
              <a:rPr lang="en-GB" b="1" dirty="0" err="1"/>
              <a:t>Literaturverzeichnis</a:t>
            </a:r>
            <a:endParaRPr lang="en-AT" b="1" dirty="0"/>
          </a:p>
          <a:p>
            <a:pPr marL="127000" indent="0">
              <a:buNone/>
            </a:pPr>
            <a:endParaRPr lang="en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E14191B-EB4C-8F7F-D01D-332397F89F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5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FE77FA7-2A1A-B808-0305-5166E854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Gliederung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133715166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C5D5C0C-5E32-05BF-1FE7-65C3E4809B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3F2F9E-E316-9B1E-3AB2-468C61E2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 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555D457-0447-256E-01A9-651FA2EEF5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865"/>
          <a:stretch/>
        </p:blipFill>
        <p:spPr>
          <a:xfrm>
            <a:off x="262373" y="1207792"/>
            <a:ext cx="8619254" cy="4072662"/>
          </a:xfrm>
          <a:prstGeom prst="rect">
            <a:avLst/>
          </a:prstGeom>
        </p:spPr>
      </p:pic>
      <p:sp>
        <p:nvSpPr>
          <p:cNvPr id="5" name="Titel 3">
            <a:extLst>
              <a:ext uri="{FF2B5EF4-FFF2-40B4-BE49-F238E27FC236}">
                <a16:creationId xmlns:a16="http://schemas.microsoft.com/office/drawing/2014/main" id="{EFED414C-DC44-0495-2906-4B7E61FDEB72}"/>
              </a:ext>
            </a:extLst>
          </p:cNvPr>
          <p:cNvSpPr txBox="1">
            <a:spLocks/>
          </p:cNvSpPr>
          <p:nvPr/>
        </p:nvSpPr>
        <p:spPr>
          <a:xfrm>
            <a:off x="462408" y="44856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None/>
              <a:defRPr sz="24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dirty="0"/>
              <a:t>Alter Gantt Chart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408384132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A44D854-6AF3-8FFB-FC58-D961F1D848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7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43133D6-2BA9-6788-3AC8-B73BB962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Aktueller</a:t>
            </a:r>
            <a:r>
              <a:rPr lang="en-GB" dirty="0"/>
              <a:t> Gantt Chart</a:t>
            </a:r>
            <a:endParaRPr lang="en-AT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9AD4089-A863-A837-BFC1-F61C04F76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35" y="1201735"/>
            <a:ext cx="8303740" cy="405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43980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0D1C743-F2A2-1FD1-A317-654CB51A91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i="0" dirty="0" err="1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Naskrent</a:t>
            </a:r>
            <a:r>
              <a:rPr lang="de-DE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D. K. J. Deutscher Titel: Faire Preise–eine utopische Illusion oder mögliche Realität?.</a:t>
            </a:r>
          </a:p>
          <a:p>
            <a:r>
              <a:rPr lang="de-DE" dirty="0"/>
              <a:t>Weber, Felix (2020). </a:t>
            </a:r>
            <a:r>
              <a:rPr lang="de-DE" i="1" dirty="0"/>
              <a:t>Preispolitik im digitalen Zeitalter: Auswirkungen von Digitalisierung und Künstlicher Intelligenz</a:t>
            </a:r>
            <a:r>
              <a:rPr lang="de-DE" dirty="0"/>
              <a:t> (1st </a:t>
            </a:r>
            <a:r>
              <a:rPr lang="de-DE" dirty="0" err="1"/>
              <a:t>ed</a:t>
            </a:r>
            <a:r>
              <a:rPr lang="de-DE" dirty="0"/>
              <a:t>. 2020). Wiesbaden: Springer Fachmedien Wiesbaden Imprint: Springer Gabler. https://doi.org/10.1007/978-3-658-30646-5</a:t>
            </a:r>
          </a:p>
          <a:p>
            <a:r>
              <a:rPr lang="de-DE" dirty="0"/>
              <a:t>Diller, Hermann/Diller, H./118015133/Beinert, Markus/Ivens, Björn Sven/Müller, Steffen/… Druckerei (2021). </a:t>
            </a:r>
            <a:r>
              <a:rPr lang="de-DE" i="1" dirty="0"/>
              <a:t>Pricing: Prinzipien und Prozesse der betrieblichen Preispolitik</a:t>
            </a:r>
            <a:r>
              <a:rPr lang="de-DE" dirty="0"/>
              <a:t> (5., überarbeitete Auflage). Stuttgart: Verlag W. Kohlhammer. https://permalink.obvsg.at/wuw/AC15634456</a:t>
            </a:r>
          </a:p>
          <a:p>
            <a:r>
              <a:rPr lang="de-DE" dirty="0" err="1"/>
              <a:t>Suntumvan</a:t>
            </a:r>
            <a:r>
              <a:rPr lang="de-DE" dirty="0"/>
              <a:t>, Ulrich van/Van </a:t>
            </a:r>
            <a:r>
              <a:rPr lang="de-DE" dirty="0" err="1"/>
              <a:t>Suntum</a:t>
            </a:r>
            <a:r>
              <a:rPr lang="de-DE" dirty="0"/>
              <a:t>, Ulrich/109750446 (2013). </a:t>
            </a:r>
            <a:r>
              <a:rPr lang="de-DE" i="1" dirty="0"/>
              <a:t>Die unsichtbare Hand: ökonomisches Denken gestern und heute</a:t>
            </a:r>
            <a:r>
              <a:rPr lang="de-DE" dirty="0"/>
              <a:t> (5., aktualisierte und korrigierte Aufl.). Berlin: Springer Gabler. https://permalink.obvsg.at/wuw/AC09597677</a:t>
            </a:r>
          </a:p>
          <a:p>
            <a:endParaRPr lang="en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6481652-E25D-858B-4079-861ED746F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8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11C7CA0-AD90-5353-EBC9-DB38B3F52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Literatur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84461290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70AFABB-366E-B412-988F-4510DEF18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Kay-Enders, Beate (1996). </a:t>
            </a:r>
            <a:r>
              <a:rPr lang="de-DE" i="1" dirty="0"/>
              <a:t>Marketing und Ethik: Grundlagen, Determinanten, Handlungsempfehlungen</a:t>
            </a:r>
            <a:r>
              <a:rPr lang="de-DE" dirty="0"/>
              <a:t>. Wiesbaden: Dt. Univ.-Verl. Gabler. https://permalink.obvsg.at/wuw/AC01608218</a:t>
            </a:r>
          </a:p>
          <a:p>
            <a:r>
              <a:rPr lang="en-US" dirty="0"/>
              <a:t>Schindler, Robert M. (2012). </a:t>
            </a:r>
            <a:r>
              <a:rPr lang="en-US" i="1" dirty="0"/>
              <a:t>Pricing strategies: a marketing approach</a:t>
            </a:r>
            <a:r>
              <a:rPr lang="en-US" dirty="0"/>
              <a:t>. Thousand Oaks, CA: Sage Publ. https://permalink.obvsg.at/wuw/AC08761923</a:t>
            </a:r>
          </a:p>
          <a:p>
            <a:r>
              <a:rPr lang="de-DE" dirty="0"/>
              <a:t>Herzog, Johannes (2007). </a:t>
            </a:r>
            <a:r>
              <a:rPr lang="de-DE" i="1" dirty="0"/>
              <a:t>Dynamisches Pricing: Ertragswirkungen einer proaktiven Preispolitik</a:t>
            </a:r>
            <a:r>
              <a:rPr lang="de-DE" dirty="0"/>
              <a:t> (1. Aufl.). München: GRIN Verl. für akademische Texte. https://permalink.obvsg.at/wuw/AC06788922</a:t>
            </a:r>
          </a:p>
          <a:p>
            <a:endParaRPr lang="en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55E65B2-E848-0267-47F4-3E25042588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9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7F3D8ED-6E3F-E4B6-6636-0430A53B2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Literautur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3760355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32FACE53476A49B89469CD603A621F" ma:contentTypeVersion="4" ma:contentTypeDescription="Ein neues Dokument erstellen." ma:contentTypeScope="" ma:versionID="eedc8ddfedc8e15e629c22c75c276fe6">
  <xsd:schema xmlns:xsd="http://www.w3.org/2001/XMLSchema" xmlns:xs="http://www.w3.org/2001/XMLSchema" xmlns:p="http://schemas.microsoft.com/office/2006/metadata/properties" xmlns:ns2="67847796-3846-4b86-b488-c9ddd68f43b5" targetNamespace="http://schemas.microsoft.com/office/2006/metadata/properties" ma:root="true" ma:fieldsID="4b03e33805c430843995f835750c3773" ns2:_="">
    <xsd:import namespace="67847796-3846-4b86-b488-c9ddd68f43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47796-3846-4b86-b488-c9ddd68f43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710D4C-8CE2-456B-9DA5-08C41D9D1A09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67847796-3846-4b86-b488-c9ddd68f43b5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1AB69E9-0A91-4A71-AE29-CF17BE2FC1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C8FD89-D170-4222-8456-2E71FB1E57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847796-3846-4b86-b488-c9ddd68f43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516</Words>
  <Application>Microsoft Office PowerPoint</Application>
  <PresentationFormat>Bildschirmpräsentation (16:10)</PresentationFormat>
  <Paragraphs>66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Georgia</vt:lpstr>
      <vt:lpstr>Noto Sans Symbols</vt:lpstr>
      <vt:lpstr>Segoe UI</vt:lpstr>
      <vt:lpstr>Verdana</vt:lpstr>
      <vt:lpstr>WU 16:10</vt:lpstr>
      <vt:lpstr>Preisfestsetzungen im Zeitalter der Informationstechnologie: wie können "gerechte Preise" dauerhaft erzielt werden?</vt:lpstr>
      <vt:lpstr>Gliederung</vt:lpstr>
      <vt:lpstr>Gliederung</vt:lpstr>
      <vt:lpstr>Gliederung</vt:lpstr>
      <vt:lpstr>Gliederung</vt:lpstr>
      <vt:lpstr> </vt:lpstr>
      <vt:lpstr>Aktueller Gantt Chart</vt:lpstr>
      <vt:lpstr>Literatur</vt:lpstr>
      <vt:lpstr>Literautur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im Projekt: Besonderheiten und Anforderungen</dc:title>
  <dc:creator>CIRCLE ONE</dc:creator>
  <cp:lastModifiedBy>Grollmisch, Charlotte</cp:lastModifiedBy>
  <cp:revision>6</cp:revision>
  <dcterms:modified xsi:type="dcterms:W3CDTF">2024-04-10T15:17:29Z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0x010100A232FACE53476A49B89469CD603A621F</vt:lpwstr>
  </property>
</Properties>
</file>