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3" r:id="rId4"/>
  </p:sldMasterIdLst>
  <p:notesMasterIdLst>
    <p:notesMasterId r:id="rId14"/>
  </p:notesMasterIdLst>
  <p:sldIdLst>
    <p:sldId id="256" r:id="rId5"/>
    <p:sldId id="258" r:id="rId6"/>
    <p:sldId id="260" r:id="rId7"/>
    <p:sldId id="261" r:id="rId8"/>
    <p:sldId id="262" r:id="rId9"/>
    <p:sldId id="259" r:id="rId10"/>
    <p:sldId id="265" r:id="rId11"/>
    <p:sldId id="263" r:id="rId12"/>
    <p:sldId id="264" r:id="rId13"/>
  </p:sldIdLst>
  <p:sldSz cx="9144000" cy="5715000" type="screen16x1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1">
          <p15:clr>
            <a:srgbClr val="A4A3A4"/>
          </p15:clr>
        </p15:guide>
        <p15:guide id="2" pos="5465">
          <p15:clr>
            <a:srgbClr val="A4A3A4"/>
          </p15:clr>
        </p15:guide>
        <p15:guide id="3" pos="2018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1162" y="72"/>
      </p:cViewPr>
      <p:guideLst>
        <p:guide orient="horz" pos="3161"/>
        <p:guide pos="5465"/>
        <p:guide pos="201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‹Nr.›</a:t>
            </a:fld>
            <a:endParaRPr sz="1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18390b5a91d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18390b5a91d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AT"/>
              <a:t>„Die Unzufriedenheit mit der aktuellen Mensa ist groß,“ so Konstantin Steiner, Vize-Vorsitzender der AG WU. Und wir glauben, dass einige unter euch dem sicherlich zustimmen werden. Unser Beitrag zu einer Verbesserung der Situation: Eine bessere Mensa-App! </a:t>
            </a:r>
            <a:endParaRPr/>
          </a:p>
        </p:txBody>
      </p:sp>
      <p:sp>
        <p:nvSpPr>
          <p:cNvPr id="155" name="Google Shape;155;g18390b5a91d_0_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18390b5a91d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18390b5a91d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g18390b5a91d_0_1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05250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elfolie">
  <p:cSld name="Titelfoli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oogle Shape;19;p2"/>
          <p:cNvGrpSpPr/>
          <p:nvPr/>
        </p:nvGrpSpPr>
        <p:grpSpPr>
          <a:xfrm>
            <a:off x="295575" y="625621"/>
            <a:ext cx="8552850" cy="2037600"/>
            <a:chOff x="287338" y="603319"/>
            <a:chExt cx="8552850" cy="2037600"/>
          </a:xfrm>
        </p:grpSpPr>
        <p:sp>
          <p:nvSpPr>
            <p:cNvPr id="20" name="Google Shape;20;p2"/>
            <p:cNvSpPr/>
            <p:nvPr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</p:grpSp>
      <p:pic>
        <p:nvPicPr>
          <p:cNvPr id="22" name="Google Shape;22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85846" y="5127682"/>
            <a:ext cx="1749600" cy="401894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Google Shape;23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556993" y="1066425"/>
            <a:ext cx="1874020" cy="97510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2"/>
          <p:cNvSpPr txBox="1">
            <a:spLocks noGrp="1"/>
          </p:cNvSpPr>
          <p:nvPr>
            <p:ph type="ctrTitle"/>
          </p:nvPr>
        </p:nvSpPr>
        <p:spPr>
          <a:xfrm>
            <a:off x="605406" y="1301365"/>
            <a:ext cx="5436000" cy="10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Georgia"/>
              <a:buNone/>
              <a:defRPr sz="3200" b="1" i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"/>
          <p:cNvSpPr txBox="1">
            <a:spLocks noGrp="1"/>
          </p:cNvSpPr>
          <p:nvPr>
            <p:ph type="subTitle" idx="1"/>
          </p:nvPr>
        </p:nvSpPr>
        <p:spPr>
          <a:xfrm>
            <a:off x="605406" y="993080"/>
            <a:ext cx="5436000" cy="3515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2"/>
          <p:cNvSpPr txBox="1">
            <a:spLocks noGrp="1"/>
          </p:cNvSpPr>
          <p:nvPr>
            <p:ph type="body" idx="2"/>
          </p:nvPr>
        </p:nvSpPr>
        <p:spPr>
          <a:xfrm>
            <a:off x="287338" y="2941638"/>
            <a:ext cx="4284662" cy="805551"/>
          </a:xfrm>
          <a:prstGeom prst="rect">
            <a:avLst/>
          </a:prstGeom>
          <a:solidFill>
            <a:schemeClr val="lt1">
              <a:alpha val="89803"/>
            </a:schemeClr>
          </a:solidFill>
          <a:ln>
            <a:noFill/>
          </a:ln>
        </p:spPr>
        <p:txBody>
          <a:bodyPr spcFirstLastPara="1" wrap="square" lIns="324000" tIns="216000" rIns="324000" bIns="2160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2"/>
          <p:cNvSpPr txBox="1">
            <a:spLocks noGrp="1"/>
          </p:cNvSpPr>
          <p:nvPr>
            <p:ph type="body" idx="3"/>
          </p:nvPr>
        </p:nvSpPr>
        <p:spPr>
          <a:xfrm>
            <a:off x="457200" y="5426926"/>
            <a:ext cx="1638300" cy="243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cap="none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50"/>
              <a:buNone/>
              <a:defRPr sz="1050"/>
            </a:lvl2pPr>
            <a:lvl3pPr marL="1371600" lvl="2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50"/>
              <a:buNone/>
              <a:defRPr sz="1050"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Kapitelfolie">
  <p:cSld name="Kapitelfolie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" name="Google Shape;104;p11"/>
          <p:cNvGrpSpPr/>
          <p:nvPr/>
        </p:nvGrpSpPr>
        <p:grpSpPr>
          <a:xfrm>
            <a:off x="287338" y="603319"/>
            <a:ext cx="8552850" cy="2037600"/>
            <a:chOff x="287338" y="603319"/>
            <a:chExt cx="8552850" cy="2037600"/>
          </a:xfrm>
        </p:grpSpPr>
        <p:sp>
          <p:nvSpPr>
            <p:cNvPr id="105" name="Google Shape;105;p11"/>
            <p:cNvSpPr/>
            <p:nvPr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lt1"/>
            </a:solidFill>
            <a:ln w="19050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06" name="Google Shape;106;p11"/>
            <p:cNvSpPr/>
            <p:nvPr/>
          </p:nvSpPr>
          <p:spPr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 w="19050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</p:grpSp>
      <p:pic>
        <p:nvPicPr>
          <p:cNvPr id="107" name="Google Shape;107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556993" y="1066425"/>
            <a:ext cx="1874020" cy="975100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1"/>
          <p:cNvSpPr txBox="1">
            <a:spLocks noGrp="1"/>
          </p:cNvSpPr>
          <p:nvPr>
            <p:ph type="body" idx="1"/>
          </p:nvPr>
        </p:nvSpPr>
        <p:spPr>
          <a:xfrm>
            <a:off x="287338" y="2941638"/>
            <a:ext cx="4284662" cy="620885"/>
          </a:xfrm>
          <a:prstGeom prst="rect">
            <a:avLst/>
          </a:prstGeom>
          <a:solidFill>
            <a:schemeClr val="lt1">
              <a:alpha val="89803"/>
            </a:schemeClr>
          </a:solidFill>
          <a:ln>
            <a:noFill/>
          </a:ln>
        </p:spPr>
        <p:txBody>
          <a:bodyPr spcFirstLastPara="1" wrap="square" lIns="324000" tIns="216000" rIns="324000" bIns="2160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9" name="Google Shape;109;p11"/>
          <p:cNvSpPr txBox="1">
            <a:spLocks noGrp="1"/>
          </p:cNvSpPr>
          <p:nvPr>
            <p:ph type="ctrTitle"/>
          </p:nvPr>
        </p:nvSpPr>
        <p:spPr>
          <a:xfrm>
            <a:off x="605406" y="1301365"/>
            <a:ext cx="5436000" cy="10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eorgia"/>
              <a:buNone/>
              <a:defRPr sz="2800" b="1" i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11"/>
          <p:cNvSpPr txBox="1">
            <a:spLocks noGrp="1"/>
          </p:cNvSpPr>
          <p:nvPr>
            <p:ph type="dt" idx="10"/>
          </p:nvPr>
        </p:nvSpPr>
        <p:spPr>
          <a:xfrm>
            <a:off x="5745181" y="5412059"/>
            <a:ext cx="987407" cy="258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11"/>
          <p:cNvSpPr txBox="1">
            <a:spLocks noGrp="1"/>
          </p:cNvSpPr>
          <p:nvPr>
            <p:ph type="sldNum" idx="12"/>
          </p:nvPr>
        </p:nvSpPr>
        <p:spPr>
          <a:xfrm>
            <a:off x="462407" y="5412059"/>
            <a:ext cx="892150" cy="258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PAGE </a:t>
            </a:r>
            <a:fld id="{00000000-1234-1234-1234-123412341234}" type="slidenum">
              <a:rPr lang="en-GB"/>
              <a:t>‹Nr.›</a:t>
            </a:fld>
            <a:endParaRPr/>
          </a:p>
        </p:txBody>
      </p:sp>
      <p:pic>
        <p:nvPicPr>
          <p:cNvPr id="112" name="Google Shape;112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92113" y="5341775"/>
            <a:ext cx="1083600" cy="24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Kapitelfolie kurz">
  <p:cSld name="Kapitelfolie kurz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" name="Google Shape;114;p12"/>
          <p:cNvGrpSpPr/>
          <p:nvPr/>
        </p:nvGrpSpPr>
        <p:grpSpPr>
          <a:xfrm>
            <a:off x="287338" y="603319"/>
            <a:ext cx="8552850" cy="1731679"/>
            <a:chOff x="287338" y="603319"/>
            <a:chExt cx="8552850" cy="2037600"/>
          </a:xfrm>
        </p:grpSpPr>
        <p:sp>
          <p:nvSpPr>
            <p:cNvPr id="115" name="Google Shape;115;p12"/>
            <p:cNvSpPr/>
            <p:nvPr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lt1"/>
            </a:solidFill>
            <a:ln w="19050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16" name="Google Shape;116;p12"/>
            <p:cNvSpPr/>
            <p:nvPr/>
          </p:nvSpPr>
          <p:spPr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 w="19050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</p:grpSp>
      <p:pic>
        <p:nvPicPr>
          <p:cNvPr id="117" name="Google Shape;117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556993" y="1066425"/>
            <a:ext cx="1874020" cy="975100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12"/>
          <p:cNvSpPr txBox="1">
            <a:spLocks noGrp="1"/>
          </p:cNvSpPr>
          <p:nvPr>
            <p:ph type="ctrTitle"/>
          </p:nvPr>
        </p:nvSpPr>
        <p:spPr>
          <a:xfrm>
            <a:off x="605407" y="1302593"/>
            <a:ext cx="5436000" cy="5167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eorgia"/>
              <a:buNone/>
              <a:defRPr sz="2800" b="1" i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12"/>
          <p:cNvSpPr txBox="1">
            <a:spLocks noGrp="1"/>
          </p:cNvSpPr>
          <p:nvPr>
            <p:ph type="body" idx="1"/>
          </p:nvPr>
        </p:nvSpPr>
        <p:spPr>
          <a:xfrm>
            <a:off x="287338" y="2642907"/>
            <a:ext cx="4284662" cy="620885"/>
          </a:xfrm>
          <a:prstGeom prst="rect">
            <a:avLst/>
          </a:prstGeom>
          <a:solidFill>
            <a:schemeClr val="lt1">
              <a:alpha val="89803"/>
            </a:schemeClr>
          </a:solidFill>
          <a:ln>
            <a:noFill/>
          </a:ln>
        </p:spPr>
        <p:txBody>
          <a:bodyPr spcFirstLastPara="1" wrap="square" lIns="324000" tIns="216000" rIns="324000" bIns="2160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0" name="Google Shape;120;p12"/>
          <p:cNvSpPr txBox="1">
            <a:spLocks noGrp="1"/>
          </p:cNvSpPr>
          <p:nvPr>
            <p:ph type="dt" idx="10"/>
          </p:nvPr>
        </p:nvSpPr>
        <p:spPr>
          <a:xfrm>
            <a:off x="5745181" y="5412059"/>
            <a:ext cx="987407" cy="258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12"/>
          <p:cNvSpPr txBox="1">
            <a:spLocks noGrp="1"/>
          </p:cNvSpPr>
          <p:nvPr>
            <p:ph type="ftr" idx="11"/>
          </p:nvPr>
        </p:nvSpPr>
        <p:spPr>
          <a:xfrm>
            <a:off x="1354561" y="5412059"/>
            <a:ext cx="3217443" cy="258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2"/>
          <p:cNvSpPr txBox="1">
            <a:spLocks noGrp="1"/>
          </p:cNvSpPr>
          <p:nvPr>
            <p:ph type="sldNum" idx="12"/>
          </p:nvPr>
        </p:nvSpPr>
        <p:spPr>
          <a:xfrm>
            <a:off x="462407" y="5412059"/>
            <a:ext cx="892150" cy="258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PAGE </a:t>
            </a:r>
            <a:fld id="{00000000-1234-1234-1234-123412341234}" type="slidenum">
              <a:rPr lang="en-GB"/>
              <a:t>‹Nr.›</a:t>
            </a:fld>
            <a:endParaRPr/>
          </a:p>
        </p:txBody>
      </p:sp>
      <p:pic>
        <p:nvPicPr>
          <p:cNvPr id="123" name="Google Shape;123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92113" y="5341775"/>
            <a:ext cx="1083600" cy="24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Nur Titel">
  <p:cSld name="Nur Titel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3"/>
          <p:cNvSpPr txBox="1">
            <a:spLocks noGrp="1"/>
          </p:cNvSpPr>
          <p:nvPr>
            <p:ph type="body" idx="1"/>
          </p:nvPr>
        </p:nvSpPr>
        <p:spPr>
          <a:xfrm>
            <a:off x="468316" y="1344613"/>
            <a:ext cx="8210547" cy="4370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6" name="Google Shape;126;p13"/>
          <p:cNvSpPr/>
          <p:nvPr/>
        </p:nvSpPr>
        <p:spPr>
          <a:xfrm>
            <a:off x="0" y="1043522"/>
            <a:ext cx="9144000" cy="25200"/>
          </a:xfrm>
          <a:prstGeom prst="rect">
            <a:avLst/>
          </a:prstGeom>
          <a:solidFill>
            <a:srgbClr val="0C94B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     </a:t>
            </a:r>
            <a:endParaRPr/>
          </a:p>
        </p:txBody>
      </p:sp>
      <p:pic>
        <p:nvPicPr>
          <p:cNvPr id="127" name="Google Shape;127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11621" y="289576"/>
            <a:ext cx="1168210" cy="607850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13"/>
          <p:cNvSpPr txBox="1">
            <a:spLocks noGrp="1"/>
          </p:cNvSpPr>
          <p:nvPr>
            <p:ph type="title"/>
          </p:nvPr>
        </p:nvSpPr>
        <p:spPr>
          <a:xfrm>
            <a:off x="462408" y="139700"/>
            <a:ext cx="6840000" cy="903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bschlussfolie">
  <p:cSld name="Abschlussfolie"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6"/>
          <p:cNvSpPr/>
          <p:nvPr/>
        </p:nvSpPr>
        <p:spPr>
          <a:xfrm>
            <a:off x="467544" y="1964530"/>
            <a:ext cx="4319712" cy="2716954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47" name="Google Shape;147;p16" descr="Logo-für-VK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11560" y="2127250"/>
            <a:ext cx="492443" cy="2252663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16"/>
          <p:cNvSpPr txBox="1">
            <a:spLocks noGrp="1"/>
          </p:cNvSpPr>
          <p:nvPr>
            <p:ph type="body" idx="1"/>
          </p:nvPr>
        </p:nvSpPr>
        <p:spPr>
          <a:xfrm>
            <a:off x="1684020" y="2559843"/>
            <a:ext cx="2763926" cy="181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Pts val="1100"/>
              <a:buFont typeface="Noto Sans Symbols"/>
              <a:buNone/>
              <a:defRPr sz="1100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9" name="Google Shape;149;p16"/>
          <p:cNvSpPr txBox="1">
            <a:spLocks noGrp="1"/>
          </p:cNvSpPr>
          <p:nvPr>
            <p:ph type="dt" idx="10"/>
          </p:nvPr>
        </p:nvSpPr>
        <p:spPr>
          <a:xfrm>
            <a:off x="5745181" y="5412059"/>
            <a:ext cx="987407" cy="258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0" name="Google Shape;150;p16"/>
          <p:cNvSpPr txBox="1">
            <a:spLocks noGrp="1"/>
          </p:cNvSpPr>
          <p:nvPr>
            <p:ph type="ftr" idx="11"/>
          </p:nvPr>
        </p:nvSpPr>
        <p:spPr>
          <a:xfrm>
            <a:off x="1354561" y="5412059"/>
            <a:ext cx="3217443" cy="258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p16"/>
          <p:cNvSpPr txBox="1">
            <a:spLocks noGrp="1"/>
          </p:cNvSpPr>
          <p:nvPr>
            <p:ph type="sldNum" idx="12"/>
          </p:nvPr>
        </p:nvSpPr>
        <p:spPr>
          <a:xfrm>
            <a:off x="462407" y="5412059"/>
            <a:ext cx="892150" cy="258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PAGE </a:t>
            </a: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und Inhalt">
  <p:cSld name="Titel und Inhal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3"/>
          <p:cNvSpPr txBox="1">
            <a:spLocks noGrp="1"/>
          </p:cNvSpPr>
          <p:nvPr>
            <p:ph type="body" idx="1"/>
          </p:nvPr>
        </p:nvSpPr>
        <p:spPr>
          <a:xfrm>
            <a:off x="462019" y="1344613"/>
            <a:ext cx="7759644" cy="38539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▪"/>
              <a:defRPr sz="1600"/>
            </a:lvl1pPr>
            <a:lvl2pPr marL="914400" lvl="1" indent="-3238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Char char="▪"/>
              <a:defRPr sz="1500"/>
            </a:lvl2pPr>
            <a:lvl3pPr marL="1371600" lvl="2" indent="-3175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▪"/>
              <a:defRPr sz="1400"/>
            </a:lvl3pPr>
            <a:lvl4pPr marL="1828800" lvl="3" indent="-30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Char char="▪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Char char="▪"/>
              <a:defRPr sz="1200"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3"/>
          <p:cNvSpPr txBox="1">
            <a:spLocks noGrp="1"/>
          </p:cNvSpPr>
          <p:nvPr>
            <p:ph type="dt" idx="10"/>
          </p:nvPr>
        </p:nvSpPr>
        <p:spPr>
          <a:xfrm>
            <a:off x="5745181" y="5412059"/>
            <a:ext cx="987407" cy="258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sldNum" idx="12"/>
          </p:nvPr>
        </p:nvSpPr>
        <p:spPr>
          <a:xfrm>
            <a:off x="462407" y="5412059"/>
            <a:ext cx="892150" cy="258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PAGE </a:t>
            </a:r>
            <a:fld id="{00000000-1234-1234-1234-123412341234}" type="slidenum">
              <a:rPr lang="en-GB"/>
              <a:t>‹Nr.›</a:t>
            </a:fld>
            <a:endParaRPr/>
          </a:p>
        </p:txBody>
      </p:sp>
      <p:sp>
        <p:nvSpPr>
          <p:cNvPr id="32" name="Google Shape;32;p3"/>
          <p:cNvSpPr txBox="1">
            <a:spLocks noGrp="1"/>
          </p:cNvSpPr>
          <p:nvPr>
            <p:ph type="title"/>
          </p:nvPr>
        </p:nvSpPr>
        <p:spPr>
          <a:xfrm>
            <a:off x="462408" y="139700"/>
            <a:ext cx="6840000" cy="903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elfolie kurz">
  <p:cSld name="Titelfolie kurz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oogle Shape;34;p4"/>
          <p:cNvGrpSpPr/>
          <p:nvPr/>
        </p:nvGrpSpPr>
        <p:grpSpPr>
          <a:xfrm>
            <a:off x="287338" y="603319"/>
            <a:ext cx="8552850" cy="1731679"/>
            <a:chOff x="287338" y="603319"/>
            <a:chExt cx="8552850" cy="2037600"/>
          </a:xfrm>
        </p:grpSpPr>
        <p:sp>
          <p:nvSpPr>
            <p:cNvPr id="35" name="Google Shape;35;p4"/>
            <p:cNvSpPr/>
            <p:nvPr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36" name="Google Shape;36;p4"/>
            <p:cNvSpPr/>
            <p:nvPr/>
          </p:nvSpPr>
          <p:spPr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</p:grpSp>
      <p:pic>
        <p:nvPicPr>
          <p:cNvPr id="37" name="Google Shape;37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56993" y="1066425"/>
            <a:ext cx="1874020" cy="9751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4"/>
          <p:cNvSpPr txBox="1">
            <a:spLocks noGrp="1"/>
          </p:cNvSpPr>
          <p:nvPr>
            <p:ph type="ctrTitle"/>
          </p:nvPr>
        </p:nvSpPr>
        <p:spPr>
          <a:xfrm>
            <a:off x="605408" y="1294973"/>
            <a:ext cx="5466982" cy="5167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Georgia"/>
              <a:buNone/>
              <a:defRPr sz="3200" b="1" i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4"/>
          <p:cNvSpPr txBox="1">
            <a:spLocks noGrp="1"/>
          </p:cNvSpPr>
          <p:nvPr>
            <p:ph type="subTitle" idx="1"/>
          </p:nvPr>
        </p:nvSpPr>
        <p:spPr>
          <a:xfrm>
            <a:off x="605408" y="993080"/>
            <a:ext cx="5466982" cy="304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4"/>
          <p:cNvSpPr txBox="1">
            <a:spLocks noGrp="1"/>
          </p:cNvSpPr>
          <p:nvPr>
            <p:ph type="body" idx="2"/>
          </p:nvPr>
        </p:nvSpPr>
        <p:spPr>
          <a:xfrm>
            <a:off x="287338" y="2642906"/>
            <a:ext cx="4284662" cy="805551"/>
          </a:xfrm>
          <a:prstGeom prst="rect">
            <a:avLst/>
          </a:prstGeom>
          <a:solidFill>
            <a:schemeClr val="lt1">
              <a:alpha val="89803"/>
            </a:schemeClr>
          </a:solidFill>
          <a:ln>
            <a:noFill/>
          </a:ln>
        </p:spPr>
        <p:txBody>
          <a:bodyPr spcFirstLastPara="1" wrap="square" lIns="324000" tIns="216000" rIns="324000" bIns="2160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4"/>
          <p:cNvSpPr txBox="1">
            <a:spLocks noGrp="1"/>
          </p:cNvSpPr>
          <p:nvPr>
            <p:ph type="body" idx="3"/>
          </p:nvPr>
        </p:nvSpPr>
        <p:spPr>
          <a:xfrm>
            <a:off x="457200" y="5426926"/>
            <a:ext cx="1638300" cy="243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cap="none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50"/>
              <a:buNone/>
              <a:defRPr sz="1050"/>
            </a:lvl2pPr>
            <a:lvl3pPr marL="1371600" lvl="2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50"/>
              <a:buNone/>
              <a:defRPr sz="1050"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2" name="Google Shape;42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685846" y="5127682"/>
            <a:ext cx="1749600" cy="4018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elfolie ohne Bild">
  <p:cSld name="Titelfolie ohne Bild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oogle Shape;44;p5"/>
          <p:cNvGrpSpPr/>
          <p:nvPr/>
        </p:nvGrpSpPr>
        <p:grpSpPr>
          <a:xfrm>
            <a:off x="287338" y="603319"/>
            <a:ext cx="8552850" cy="2037600"/>
            <a:chOff x="287338" y="603319"/>
            <a:chExt cx="8552850" cy="2037600"/>
          </a:xfrm>
        </p:grpSpPr>
        <p:sp>
          <p:nvSpPr>
            <p:cNvPr id="45" name="Google Shape;45;p5"/>
            <p:cNvSpPr/>
            <p:nvPr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lt1"/>
            </a:solidFill>
            <a:ln w="19050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46" name="Google Shape;46;p5"/>
            <p:cNvSpPr/>
            <p:nvPr/>
          </p:nvSpPr>
          <p:spPr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 w="19050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</p:grpSp>
      <p:pic>
        <p:nvPicPr>
          <p:cNvPr id="47" name="Google Shape;47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684183" y="5129960"/>
            <a:ext cx="1749556" cy="402337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48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56993" y="1066425"/>
            <a:ext cx="1874020" cy="975100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Google Shape;49;p5"/>
          <p:cNvSpPr txBox="1">
            <a:spLocks noGrp="1"/>
          </p:cNvSpPr>
          <p:nvPr>
            <p:ph type="body" idx="1"/>
          </p:nvPr>
        </p:nvSpPr>
        <p:spPr>
          <a:xfrm>
            <a:off x="287338" y="2941638"/>
            <a:ext cx="4284662" cy="805551"/>
          </a:xfrm>
          <a:prstGeom prst="rect">
            <a:avLst/>
          </a:prstGeom>
          <a:solidFill>
            <a:schemeClr val="lt1">
              <a:alpha val="89803"/>
            </a:schemeClr>
          </a:solidFill>
          <a:ln>
            <a:noFill/>
          </a:ln>
        </p:spPr>
        <p:txBody>
          <a:bodyPr spcFirstLastPara="1" wrap="square" lIns="324000" tIns="216000" rIns="324000" bIns="2160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5"/>
          <p:cNvSpPr txBox="1">
            <a:spLocks noGrp="1"/>
          </p:cNvSpPr>
          <p:nvPr>
            <p:ph type="body" idx="2"/>
          </p:nvPr>
        </p:nvSpPr>
        <p:spPr>
          <a:xfrm>
            <a:off x="457200" y="5426926"/>
            <a:ext cx="1638300" cy="243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cap="none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50"/>
              <a:buNone/>
              <a:defRPr sz="1050"/>
            </a:lvl2pPr>
            <a:lvl3pPr marL="1371600" lvl="2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50"/>
              <a:buNone/>
              <a:defRPr sz="1050"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5"/>
          <p:cNvSpPr txBox="1">
            <a:spLocks noGrp="1"/>
          </p:cNvSpPr>
          <p:nvPr>
            <p:ph type="ctrTitle"/>
          </p:nvPr>
        </p:nvSpPr>
        <p:spPr>
          <a:xfrm>
            <a:off x="605406" y="1301365"/>
            <a:ext cx="5436000" cy="10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Georgia"/>
              <a:buNone/>
              <a:defRPr sz="3200" b="1" i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5"/>
          <p:cNvSpPr txBox="1">
            <a:spLocks noGrp="1"/>
          </p:cNvSpPr>
          <p:nvPr>
            <p:ph type="subTitle" idx="3"/>
          </p:nvPr>
        </p:nvSpPr>
        <p:spPr>
          <a:xfrm>
            <a:off x="605406" y="993080"/>
            <a:ext cx="5436000" cy="3515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elfolie ohne Bild kurz">
  <p:cSld name="Titelfolie ohne Bild kurz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6"/>
          <p:cNvGrpSpPr/>
          <p:nvPr/>
        </p:nvGrpSpPr>
        <p:grpSpPr>
          <a:xfrm>
            <a:off x="287338" y="603319"/>
            <a:ext cx="8552850" cy="1731679"/>
            <a:chOff x="287338" y="603319"/>
            <a:chExt cx="8552850" cy="2037600"/>
          </a:xfrm>
        </p:grpSpPr>
        <p:sp>
          <p:nvSpPr>
            <p:cNvPr id="55" name="Google Shape;55;p6"/>
            <p:cNvSpPr/>
            <p:nvPr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lt1"/>
            </a:solidFill>
            <a:ln w="19050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56" name="Google Shape;56;p6"/>
            <p:cNvSpPr/>
            <p:nvPr/>
          </p:nvSpPr>
          <p:spPr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 w="19050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</p:grpSp>
      <p:pic>
        <p:nvPicPr>
          <p:cNvPr id="57" name="Google Shape;57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556993" y="1066425"/>
            <a:ext cx="1874020" cy="9751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6"/>
          <p:cNvSpPr txBox="1">
            <a:spLocks noGrp="1"/>
          </p:cNvSpPr>
          <p:nvPr>
            <p:ph type="ctrTitle"/>
          </p:nvPr>
        </p:nvSpPr>
        <p:spPr>
          <a:xfrm>
            <a:off x="605407" y="1294973"/>
            <a:ext cx="5436000" cy="5167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Georgia"/>
              <a:buNone/>
              <a:defRPr sz="3200" b="1" i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6"/>
          <p:cNvSpPr txBox="1">
            <a:spLocks noGrp="1"/>
          </p:cNvSpPr>
          <p:nvPr>
            <p:ph type="subTitle" idx="1"/>
          </p:nvPr>
        </p:nvSpPr>
        <p:spPr>
          <a:xfrm>
            <a:off x="605407" y="993080"/>
            <a:ext cx="5436000" cy="304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6"/>
          <p:cNvSpPr txBox="1">
            <a:spLocks noGrp="1"/>
          </p:cNvSpPr>
          <p:nvPr>
            <p:ph type="body" idx="2"/>
          </p:nvPr>
        </p:nvSpPr>
        <p:spPr>
          <a:xfrm>
            <a:off x="287338" y="2642907"/>
            <a:ext cx="4284662" cy="805551"/>
          </a:xfrm>
          <a:prstGeom prst="rect">
            <a:avLst/>
          </a:prstGeom>
          <a:solidFill>
            <a:schemeClr val="lt1">
              <a:alpha val="89803"/>
            </a:schemeClr>
          </a:solidFill>
          <a:ln>
            <a:noFill/>
          </a:ln>
        </p:spPr>
        <p:txBody>
          <a:bodyPr spcFirstLastPara="1" wrap="square" lIns="324000" tIns="216000" rIns="324000" bIns="2160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61" name="Google Shape;61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84183" y="5129960"/>
            <a:ext cx="1749556" cy="402337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6"/>
          <p:cNvSpPr txBox="1">
            <a:spLocks noGrp="1"/>
          </p:cNvSpPr>
          <p:nvPr>
            <p:ph type="body" idx="3"/>
          </p:nvPr>
        </p:nvSpPr>
        <p:spPr>
          <a:xfrm>
            <a:off x="457200" y="5426926"/>
            <a:ext cx="1638300" cy="243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cap="none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50"/>
              <a:buNone/>
              <a:defRPr sz="1050"/>
            </a:lvl2pPr>
            <a:lvl3pPr marL="1371600" lvl="2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50"/>
              <a:buNone/>
              <a:defRPr sz="1050"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elfolie Bild 2">
  <p:cSld name="Titelfolie Bild 2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oogle Shape;64;p7"/>
          <p:cNvGrpSpPr/>
          <p:nvPr/>
        </p:nvGrpSpPr>
        <p:grpSpPr>
          <a:xfrm>
            <a:off x="287338" y="603319"/>
            <a:ext cx="8552850" cy="2037600"/>
            <a:chOff x="287338" y="603319"/>
            <a:chExt cx="8552850" cy="2037600"/>
          </a:xfrm>
        </p:grpSpPr>
        <p:sp>
          <p:nvSpPr>
            <p:cNvPr id="65" name="Google Shape;65;p7"/>
            <p:cNvSpPr/>
            <p:nvPr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66" name="Google Shape;66;p7"/>
            <p:cNvSpPr/>
            <p:nvPr/>
          </p:nvSpPr>
          <p:spPr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</p:grpSp>
      <p:pic>
        <p:nvPicPr>
          <p:cNvPr id="67" name="Google Shape;67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56993" y="1066425"/>
            <a:ext cx="1874020" cy="975100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7"/>
          <p:cNvSpPr txBox="1">
            <a:spLocks noGrp="1"/>
          </p:cNvSpPr>
          <p:nvPr>
            <p:ph type="body" idx="1"/>
          </p:nvPr>
        </p:nvSpPr>
        <p:spPr>
          <a:xfrm>
            <a:off x="287338" y="2941638"/>
            <a:ext cx="4284662" cy="805551"/>
          </a:xfrm>
          <a:prstGeom prst="rect">
            <a:avLst/>
          </a:prstGeom>
          <a:solidFill>
            <a:schemeClr val="lt1">
              <a:alpha val="89803"/>
            </a:schemeClr>
          </a:solidFill>
          <a:ln>
            <a:noFill/>
          </a:ln>
        </p:spPr>
        <p:txBody>
          <a:bodyPr spcFirstLastPara="1" wrap="square" lIns="324000" tIns="216000" rIns="324000" bIns="2160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9" name="Google Shape;69;p7"/>
          <p:cNvSpPr txBox="1">
            <a:spLocks noGrp="1"/>
          </p:cNvSpPr>
          <p:nvPr>
            <p:ph type="body" idx="2"/>
          </p:nvPr>
        </p:nvSpPr>
        <p:spPr>
          <a:xfrm>
            <a:off x="457200" y="5426926"/>
            <a:ext cx="1638300" cy="243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cap="none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50"/>
              <a:buNone/>
              <a:defRPr sz="1050"/>
            </a:lvl2pPr>
            <a:lvl3pPr marL="1371600" lvl="2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50"/>
              <a:buNone/>
              <a:defRPr sz="1050"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70" name="Google Shape;70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685846" y="5127682"/>
            <a:ext cx="1749600" cy="401894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7"/>
          <p:cNvSpPr txBox="1">
            <a:spLocks noGrp="1"/>
          </p:cNvSpPr>
          <p:nvPr>
            <p:ph type="ctrTitle"/>
          </p:nvPr>
        </p:nvSpPr>
        <p:spPr>
          <a:xfrm>
            <a:off x="605406" y="1301365"/>
            <a:ext cx="5436000" cy="10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Georgia"/>
              <a:buNone/>
              <a:defRPr sz="3200" b="1" i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7"/>
          <p:cNvSpPr txBox="1">
            <a:spLocks noGrp="1"/>
          </p:cNvSpPr>
          <p:nvPr>
            <p:ph type="subTitle" idx="3"/>
          </p:nvPr>
        </p:nvSpPr>
        <p:spPr>
          <a:xfrm>
            <a:off x="605406" y="993080"/>
            <a:ext cx="5436000" cy="3515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elfolie Bild 2 kurz">
  <p:cSld name="Titelfolie Bild 2 kurz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8"/>
          <p:cNvGrpSpPr/>
          <p:nvPr/>
        </p:nvGrpSpPr>
        <p:grpSpPr>
          <a:xfrm>
            <a:off x="287338" y="603319"/>
            <a:ext cx="8552850" cy="1731679"/>
            <a:chOff x="287338" y="603319"/>
            <a:chExt cx="8552850" cy="2037600"/>
          </a:xfrm>
        </p:grpSpPr>
        <p:sp>
          <p:nvSpPr>
            <p:cNvPr id="75" name="Google Shape;75;p8"/>
            <p:cNvSpPr/>
            <p:nvPr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76" name="Google Shape;76;p8"/>
            <p:cNvSpPr/>
            <p:nvPr/>
          </p:nvSpPr>
          <p:spPr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</p:grpSp>
      <p:sp>
        <p:nvSpPr>
          <p:cNvPr id="77" name="Google Shape;77;p8"/>
          <p:cNvSpPr txBox="1">
            <a:spLocks noGrp="1"/>
          </p:cNvSpPr>
          <p:nvPr>
            <p:ph type="ctrTitle"/>
          </p:nvPr>
        </p:nvSpPr>
        <p:spPr>
          <a:xfrm>
            <a:off x="605407" y="1294973"/>
            <a:ext cx="5436000" cy="5167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Georgia"/>
              <a:buNone/>
              <a:defRPr sz="3200" b="1" i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8"/>
          <p:cNvSpPr txBox="1">
            <a:spLocks noGrp="1"/>
          </p:cNvSpPr>
          <p:nvPr>
            <p:ph type="subTitle" idx="1"/>
          </p:nvPr>
        </p:nvSpPr>
        <p:spPr>
          <a:xfrm>
            <a:off x="605407" y="993080"/>
            <a:ext cx="5436000" cy="304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9" name="Google Shape;79;p8"/>
          <p:cNvSpPr txBox="1">
            <a:spLocks noGrp="1"/>
          </p:cNvSpPr>
          <p:nvPr>
            <p:ph type="body" idx="2"/>
          </p:nvPr>
        </p:nvSpPr>
        <p:spPr>
          <a:xfrm>
            <a:off x="287338" y="2642907"/>
            <a:ext cx="4284662" cy="805551"/>
          </a:xfrm>
          <a:prstGeom prst="rect">
            <a:avLst/>
          </a:prstGeom>
          <a:solidFill>
            <a:schemeClr val="lt1">
              <a:alpha val="89803"/>
            </a:schemeClr>
          </a:solidFill>
          <a:ln>
            <a:noFill/>
          </a:ln>
        </p:spPr>
        <p:txBody>
          <a:bodyPr spcFirstLastPara="1" wrap="square" lIns="324000" tIns="216000" rIns="324000" bIns="2160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0" name="Google Shape;80;p8"/>
          <p:cNvSpPr txBox="1">
            <a:spLocks noGrp="1"/>
          </p:cNvSpPr>
          <p:nvPr>
            <p:ph type="body" idx="3"/>
          </p:nvPr>
        </p:nvSpPr>
        <p:spPr>
          <a:xfrm>
            <a:off x="457200" y="5426926"/>
            <a:ext cx="1638300" cy="243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cap="none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50"/>
              <a:buNone/>
              <a:defRPr sz="1050"/>
            </a:lvl2pPr>
            <a:lvl3pPr marL="1371600" lvl="2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50"/>
              <a:buNone/>
              <a:defRPr sz="1050"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1" name="Google Shape;81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85846" y="5127682"/>
            <a:ext cx="1749600" cy="401894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556993" y="1066425"/>
            <a:ext cx="1874020" cy="975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elfolie Bild 3">
  <p:cSld name="Titelfolie Bild 3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oogle Shape;84;p9"/>
          <p:cNvGrpSpPr/>
          <p:nvPr/>
        </p:nvGrpSpPr>
        <p:grpSpPr>
          <a:xfrm>
            <a:off x="287338" y="603319"/>
            <a:ext cx="8552850" cy="2037600"/>
            <a:chOff x="287338" y="603319"/>
            <a:chExt cx="8552850" cy="2037600"/>
          </a:xfrm>
        </p:grpSpPr>
        <p:sp>
          <p:nvSpPr>
            <p:cNvPr id="85" name="Google Shape;85;p9"/>
            <p:cNvSpPr/>
            <p:nvPr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86" name="Google Shape;86;p9"/>
            <p:cNvSpPr/>
            <p:nvPr/>
          </p:nvSpPr>
          <p:spPr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</p:grpSp>
      <p:pic>
        <p:nvPicPr>
          <p:cNvPr id="87" name="Google Shape;87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56993" y="1066425"/>
            <a:ext cx="1874020" cy="97510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9"/>
          <p:cNvSpPr txBox="1">
            <a:spLocks noGrp="1"/>
          </p:cNvSpPr>
          <p:nvPr>
            <p:ph type="body" idx="1"/>
          </p:nvPr>
        </p:nvSpPr>
        <p:spPr>
          <a:xfrm>
            <a:off x="287338" y="2941638"/>
            <a:ext cx="4284662" cy="805551"/>
          </a:xfrm>
          <a:prstGeom prst="rect">
            <a:avLst/>
          </a:prstGeom>
          <a:solidFill>
            <a:schemeClr val="lt1">
              <a:alpha val="89803"/>
            </a:schemeClr>
          </a:solidFill>
          <a:ln>
            <a:noFill/>
          </a:ln>
        </p:spPr>
        <p:txBody>
          <a:bodyPr spcFirstLastPara="1" wrap="square" lIns="324000" tIns="216000" rIns="324000" bIns="2160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9" name="Google Shape;89;p9"/>
          <p:cNvSpPr txBox="1">
            <a:spLocks noGrp="1"/>
          </p:cNvSpPr>
          <p:nvPr>
            <p:ph type="body" idx="2"/>
          </p:nvPr>
        </p:nvSpPr>
        <p:spPr>
          <a:xfrm>
            <a:off x="457200" y="5426926"/>
            <a:ext cx="1638300" cy="243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cap="none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50"/>
              <a:buNone/>
              <a:defRPr sz="1050"/>
            </a:lvl2pPr>
            <a:lvl3pPr marL="1371600" lvl="2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50"/>
              <a:buNone/>
              <a:defRPr sz="1050"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90" name="Google Shape;90;p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685846" y="5127682"/>
            <a:ext cx="1749600" cy="401894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9"/>
          <p:cNvSpPr txBox="1">
            <a:spLocks noGrp="1"/>
          </p:cNvSpPr>
          <p:nvPr>
            <p:ph type="ctrTitle"/>
          </p:nvPr>
        </p:nvSpPr>
        <p:spPr>
          <a:xfrm>
            <a:off x="605406" y="1301365"/>
            <a:ext cx="5436000" cy="10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Georgia"/>
              <a:buNone/>
              <a:defRPr sz="3200" b="1" i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9"/>
          <p:cNvSpPr txBox="1">
            <a:spLocks noGrp="1"/>
          </p:cNvSpPr>
          <p:nvPr>
            <p:ph type="subTitle" idx="3"/>
          </p:nvPr>
        </p:nvSpPr>
        <p:spPr>
          <a:xfrm>
            <a:off x="605406" y="993080"/>
            <a:ext cx="5436000" cy="3515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elfolie Bild 3 kurz">
  <p:cSld name="Titelfolie Bild 3 kurz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" name="Google Shape;94;p10"/>
          <p:cNvGrpSpPr/>
          <p:nvPr/>
        </p:nvGrpSpPr>
        <p:grpSpPr>
          <a:xfrm>
            <a:off x="287338" y="603319"/>
            <a:ext cx="8552850" cy="1731679"/>
            <a:chOff x="287338" y="603319"/>
            <a:chExt cx="8552850" cy="2037600"/>
          </a:xfrm>
        </p:grpSpPr>
        <p:sp>
          <p:nvSpPr>
            <p:cNvPr id="95" name="Google Shape;95;p10"/>
            <p:cNvSpPr/>
            <p:nvPr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96" name="Google Shape;96;p10"/>
            <p:cNvSpPr/>
            <p:nvPr/>
          </p:nvSpPr>
          <p:spPr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</p:grpSp>
      <p:sp>
        <p:nvSpPr>
          <p:cNvPr id="97" name="Google Shape;97;p10"/>
          <p:cNvSpPr txBox="1">
            <a:spLocks noGrp="1"/>
          </p:cNvSpPr>
          <p:nvPr>
            <p:ph type="ctrTitle"/>
          </p:nvPr>
        </p:nvSpPr>
        <p:spPr>
          <a:xfrm>
            <a:off x="605407" y="1294973"/>
            <a:ext cx="5436000" cy="5167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Georgia"/>
              <a:buNone/>
              <a:defRPr sz="3200" b="1" i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0"/>
          <p:cNvSpPr txBox="1">
            <a:spLocks noGrp="1"/>
          </p:cNvSpPr>
          <p:nvPr>
            <p:ph type="subTitle" idx="1"/>
          </p:nvPr>
        </p:nvSpPr>
        <p:spPr>
          <a:xfrm>
            <a:off x="605407" y="993080"/>
            <a:ext cx="5436000" cy="304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99" name="Google Shape;99;p10"/>
          <p:cNvSpPr txBox="1">
            <a:spLocks noGrp="1"/>
          </p:cNvSpPr>
          <p:nvPr>
            <p:ph type="body" idx="2"/>
          </p:nvPr>
        </p:nvSpPr>
        <p:spPr>
          <a:xfrm>
            <a:off x="287338" y="2642907"/>
            <a:ext cx="4284662" cy="805551"/>
          </a:xfrm>
          <a:prstGeom prst="rect">
            <a:avLst/>
          </a:prstGeom>
          <a:solidFill>
            <a:schemeClr val="lt1">
              <a:alpha val="89803"/>
            </a:schemeClr>
          </a:solidFill>
          <a:ln>
            <a:noFill/>
          </a:ln>
        </p:spPr>
        <p:txBody>
          <a:bodyPr spcFirstLastPara="1" wrap="square" lIns="324000" tIns="216000" rIns="324000" bIns="2160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0" name="Google Shape;100;p10"/>
          <p:cNvSpPr txBox="1">
            <a:spLocks noGrp="1"/>
          </p:cNvSpPr>
          <p:nvPr>
            <p:ph type="body" idx="3"/>
          </p:nvPr>
        </p:nvSpPr>
        <p:spPr>
          <a:xfrm>
            <a:off x="457200" y="5426926"/>
            <a:ext cx="1638300" cy="243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cap="none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50"/>
              <a:buNone/>
              <a:defRPr sz="1050"/>
            </a:lvl2pPr>
            <a:lvl3pPr marL="1371600" lvl="2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50"/>
              <a:buNone/>
              <a:defRPr sz="1050"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01" name="Google Shape;101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85846" y="5127682"/>
            <a:ext cx="1749600" cy="40189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556993" y="1066425"/>
            <a:ext cx="1874020" cy="975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body" idx="1"/>
          </p:nvPr>
        </p:nvSpPr>
        <p:spPr>
          <a:xfrm>
            <a:off x="457200" y="1344613"/>
            <a:ext cx="7764463" cy="38592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238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▪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ftr" idx="11"/>
          </p:nvPr>
        </p:nvSpPr>
        <p:spPr>
          <a:xfrm>
            <a:off x="1354561" y="5412059"/>
            <a:ext cx="3217443" cy="258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462407" y="5412059"/>
            <a:ext cx="892150" cy="258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l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l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l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l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l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l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l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PAGE </a:t>
            </a:r>
            <a:fld id="{00000000-1234-1234-1234-123412341234}" type="slidenum">
              <a:rPr lang="en-GB"/>
              <a:t>‹Nr.›</a:t>
            </a:fld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dt" idx="10"/>
          </p:nvPr>
        </p:nvSpPr>
        <p:spPr>
          <a:xfrm>
            <a:off x="5745181" y="5412059"/>
            <a:ext cx="987407" cy="258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/>
          <p:nvPr/>
        </p:nvSpPr>
        <p:spPr>
          <a:xfrm>
            <a:off x="0" y="1043522"/>
            <a:ext cx="9144000" cy="25200"/>
          </a:xfrm>
          <a:prstGeom prst="rect">
            <a:avLst/>
          </a:prstGeom>
          <a:solidFill>
            <a:srgbClr val="0C94B7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     </a:t>
            </a:r>
            <a:endParaRPr/>
          </a:p>
        </p:txBody>
      </p:sp>
      <p:pic>
        <p:nvPicPr>
          <p:cNvPr id="15" name="Google Shape;15;p1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7711621" y="289576"/>
            <a:ext cx="1168210" cy="60785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1"/>
          <p:cNvSpPr txBox="1">
            <a:spLocks noGrp="1"/>
          </p:cNvSpPr>
          <p:nvPr>
            <p:ph type="title"/>
          </p:nvPr>
        </p:nvSpPr>
        <p:spPr>
          <a:xfrm>
            <a:off x="462408" y="139700"/>
            <a:ext cx="6840000" cy="903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None/>
              <a:defRPr sz="24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17" name="Google Shape;17;p1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7792113" y="5341775"/>
            <a:ext cx="1083600" cy="2494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2" r:id="rId13"/>
  </p:sldLayoutIdLst>
  <p:transition>
    <p:fade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2880">
          <p15:clr>
            <a:srgbClr val="F26B43"/>
          </p15:clr>
        </p15:guide>
        <p15:guide id="2" pos="288">
          <p15:clr>
            <a:srgbClr val="F26B43"/>
          </p15:clr>
        </p15:guide>
        <p15:guide id="3" pos="5179">
          <p15:clr>
            <a:srgbClr val="F26B43"/>
          </p15:clr>
        </p15:guide>
        <p15:guide id="4" pos="5467">
          <p15:clr>
            <a:srgbClr val="F26B43"/>
          </p15:clr>
        </p15:guide>
        <p15:guide id="5" orient="horz" pos="3278">
          <p15:clr>
            <a:srgbClr val="F26B43"/>
          </p15:clr>
        </p15:guide>
        <p15:guide id="6" orient="horz" pos="182">
          <p15:clr>
            <a:srgbClr val="F26B43"/>
          </p15:clr>
        </p15:guide>
        <p15:guide id="7" orient="horz" pos="847">
          <p15:clr>
            <a:srgbClr val="F26B43"/>
          </p15:clr>
        </p15:guide>
        <p15:guide id="8" orient="horz" pos="3522">
          <p15:clr>
            <a:srgbClr val="F26B43"/>
          </p15:clr>
        </p15:guide>
        <p15:guide id="9" orient="horz" pos="109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7"/>
          <p:cNvSpPr txBox="1">
            <a:spLocks noGrp="1"/>
          </p:cNvSpPr>
          <p:nvPr>
            <p:ph type="ctrTitle"/>
          </p:nvPr>
        </p:nvSpPr>
        <p:spPr>
          <a:xfrm>
            <a:off x="605406" y="1293126"/>
            <a:ext cx="5436000" cy="1235889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r>
              <a:rPr lang="de-DE" sz="2400" b="0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Preisfestsetzungen im Zeitalter der Informationstechnologie: wie können "gerechte Preise" dauerhaft erzielt werden?</a:t>
            </a:r>
            <a:endParaRPr lang="en-GB" sz="3600" dirty="0">
              <a:solidFill>
                <a:schemeClr val="bg1"/>
              </a:solidFill>
            </a:endParaRPr>
          </a:p>
        </p:txBody>
      </p:sp>
      <p:sp>
        <p:nvSpPr>
          <p:cNvPr id="158" name="Google Shape;158;p17"/>
          <p:cNvSpPr txBox="1">
            <a:spLocks noGrp="1"/>
          </p:cNvSpPr>
          <p:nvPr>
            <p:ph type="subTitle" idx="1"/>
          </p:nvPr>
        </p:nvSpPr>
        <p:spPr>
          <a:xfrm>
            <a:off x="605406" y="872051"/>
            <a:ext cx="5436000" cy="351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>
              <a:spcAft>
                <a:spcPts val="600"/>
              </a:spcAft>
            </a:pPr>
            <a:r>
              <a:rPr lang="en-GB" dirty="0"/>
              <a:t>Thema 1</a:t>
            </a:r>
          </a:p>
        </p:txBody>
      </p:sp>
      <p:sp>
        <p:nvSpPr>
          <p:cNvPr id="159" name="Google Shape;159;p17"/>
          <p:cNvSpPr txBox="1">
            <a:spLocks noGrp="1"/>
          </p:cNvSpPr>
          <p:nvPr>
            <p:ph type="body" idx="2"/>
          </p:nvPr>
        </p:nvSpPr>
        <p:spPr>
          <a:xfrm>
            <a:off x="287338" y="2941638"/>
            <a:ext cx="4199318" cy="641821"/>
          </a:xfrm>
          <a:prstGeom prst="rect">
            <a:avLst/>
          </a:prstGeom>
        </p:spPr>
        <p:txBody>
          <a:bodyPr spcFirstLastPara="1" wrap="square" lIns="324000" tIns="216000" rIns="324000" bIns="216000" anchor="t" anchorCtr="0">
            <a:noAutofit/>
          </a:bodyPr>
          <a:lstStyle/>
          <a:p>
            <a:pPr marL="0" indent="0">
              <a:spcAft>
                <a:spcPts val="600"/>
              </a:spcAft>
            </a:pPr>
            <a:r>
              <a:rPr lang="en-GB" dirty="0"/>
              <a:t>Charlotte Grollmisch </a:t>
            </a:r>
          </a:p>
          <a:p>
            <a:pPr marL="0" indent="0">
              <a:spcAft>
                <a:spcPts val="600"/>
              </a:spcAft>
            </a:pP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8"/>
          <p:cNvSpPr txBox="1">
            <a:spLocks noGrp="1"/>
          </p:cNvSpPr>
          <p:nvPr>
            <p:ph type="body" idx="1"/>
          </p:nvPr>
        </p:nvSpPr>
        <p:spPr>
          <a:xfrm>
            <a:off x="462019" y="1344613"/>
            <a:ext cx="7759500" cy="3853800"/>
          </a:xfrm>
          <a:prstGeom prst="rect">
            <a:avLst/>
          </a:prstGeom>
        </p:spPr>
        <p:txBody>
          <a:bodyPr spcFirstLastPara="1" wrap="square" lIns="0" tIns="45700" rIns="0" bIns="45700" anchor="t" anchorCtr="0">
            <a:noAutofit/>
          </a:bodyPr>
          <a:lstStyle/>
          <a:p>
            <a:pPr marL="469900" indent="-342900">
              <a:lnSpc>
                <a:spcPct val="150000"/>
              </a:lnSpc>
              <a:buAutoNum type="arabicPeriod"/>
            </a:pPr>
            <a:r>
              <a:rPr lang="de-AT" b="1" dirty="0">
                <a:solidFill>
                  <a:srgbClr val="000000"/>
                </a:solidFill>
              </a:rPr>
              <a:t>Einleitung</a:t>
            </a:r>
          </a:p>
          <a:p>
            <a:pPr marL="927100" lvl="1" indent="-342900">
              <a:lnSpc>
                <a:spcPct val="150000"/>
              </a:lnSpc>
            </a:pPr>
            <a:r>
              <a:rPr lang="de-AT" sz="1600" dirty="0">
                <a:solidFill>
                  <a:srgbClr val="000000"/>
                </a:solidFill>
              </a:rPr>
              <a:t>Hinführung zum Thema</a:t>
            </a:r>
          </a:p>
          <a:p>
            <a:pPr marL="927100" lvl="1" indent="-342900">
              <a:lnSpc>
                <a:spcPct val="150000"/>
              </a:lnSpc>
            </a:pPr>
            <a:r>
              <a:rPr lang="de-AT" sz="1600" dirty="0">
                <a:solidFill>
                  <a:srgbClr val="000000"/>
                </a:solidFill>
              </a:rPr>
              <a:t>Zielsetzung der Arbeit</a:t>
            </a:r>
          </a:p>
          <a:p>
            <a:pPr marL="927100" lvl="1" indent="-342900">
              <a:lnSpc>
                <a:spcPct val="150000"/>
              </a:lnSpc>
            </a:pPr>
            <a:r>
              <a:rPr lang="de-AT" sz="1600" dirty="0">
                <a:solidFill>
                  <a:srgbClr val="000000"/>
                </a:solidFill>
              </a:rPr>
              <a:t>Methode</a:t>
            </a:r>
          </a:p>
          <a:p>
            <a:pPr marL="927100" lvl="1" indent="-342900">
              <a:lnSpc>
                <a:spcPct val="150000"/>
              </a:lnSpc>
            </a:pPr>
            <a:r>
              <a:rPr lang="de-AT" sz="1600" dirty="0">
                <a:solidFill>
                  <a:srgbClr val="000000"/>
                </a:solidFill>
              </a:rPr>
              <a:t>Aufbau</a:t>
            </a:r>
          </a:p>
          <a:p>
            <a:pPr marL="469900" indent="-342900">
              <a:lnSpc>
                <a:spcPct val="150000"/>
              </a:lnSpc>
              <a:buAutoNum type="arabicPeriod"/>
            </a:pPr>
            <a:r>
              <a:rPr lang="de-AT" b="1" dirty="0">
                <a:solidFill>
                  <a:srgbClr val="000000"/>
                </a:solidFill>
              </a:rPr>
              <a:t>Preispolitik</a:t>
            </a:r>
          </a:p>
          <a:p>
            <a:pPr marL="584200" lvl="1" indent="0">
              <a:lnSpc>
                <a:spcPct val="150000"/>
              </a:lnSpc>
              <a:buNone/>
            </a:pPr>
            <a:r>
              <a:rPr lang="de-AT" sz="1600" dirty="0">
                <a:solidFill>
                  <a:srgbClr val="000000"/>
                </a:solidFill>
              </a:rPr>
              <a:t>2.1 Definition Preis</a:t>
            </a:r>
          </a:p>
          <a:p>
            <a:pPr marL="584200" lvl="1" indent="0">
              <a:lnSpc>
                <a:spcPct val="150000"/>
              </a:lnSpc>
              <a:buNone/>
            </a:pPr>
            <a:r>
              <a:rPr lang="de-AT" sz="1600" dirty="0">
                <a:solidFill>
                  <a:srgbClr val="000000"/>
                </a:solidFill>
              </a:rPr>
              <a:t>2.2 Bedeutung der Preispolitik und ihre Entwicklung</a:t>
            </a:r>
          </a:p>
          <a:p>
            <a:pPr marL="584200" lvl="1" indent="0">
              <a:lnSpc>
                <a:spcPct val="150000"/>
              </a:lnSpc>
              <a:buNone/>
            </a:pPr>
            <a:r>
              <a:rPr lang="de-AT" sz="1600" dirty="0">
                <a:solidFill>
                  <a:srgbClr val="000000"/>
                </a:solidFill>
              </a:rPr>
              <a:t>2.3 Determinanten der Preisbildung</a:t>
            </a:r>
          </a:p>
          <a:p>
            <a:pPr marL="927100" lvl="1" indent="-342900">
              <a:lnSpc>
                <a:spcPct val="150000"/>
              </a:lnSpc>
            </a:pPr>
            <a:endParaRPr lang="de-AT" dirty="0">
              <a:solidFill>
                <a:srgbClr val="000000"/>
              </a:solidFill>
            </a:endParaRPr>
          </a:p>
          <a:p>
            <a:pPr marL="927100" lvl="1" indent="-342900">
              <a:lnSpc>
                <a:spcPct val="150000"/>
              </a:lnSpc>
            </a:pPr>
            <a:endParaRPr lang="de-AT" dirty="0">
              <a:solidFill>
                <a:srgbClr val="000000"/>
              </a:solidFill>
            </a:endParaRPr>
          </a:p>
          <a:p>
            <a:pPr marL="127000" indent="0">
              <a:lnSpc>
                <a:spcPct val="150000"/>
              </a:lnSpc>
              <a:buNone/>
            </a:pPr>
            <a:endParaRPr lang="de-AT" dirty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  <a:buAutoNum type="arabicPeriod"/>
            </a:pPr>
            <a:endParaRPr lang="en-GB" dirty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  <a:buAutoNum type="arabicPeriod"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67" name="Google Shape;167;p18"/>
          <p:cNvSpPr txBox="1">
            <a:spLocks noGrp="1"/>
          </p:cNvSpPr>
          <p:nvPr>
            <p:ph type="sldNum" idx="12"/>
          </p:nvPr>
        </p:nvSpPr>
        <p:spPr>
          <a:xfrm>
            <a:off x="462407" y="5412059"/>
            <a:ext cx="892200" cy="258000"/>
          </a:xfrm>
          <a:prstGeom prst="rect">
            <a:avLst/>
          </a:prstGeom>
        </p:spPr>
        <p:txBody>
          <a:bodyPr spcFirstLastPara="1" wrap="square" lIns="0" tIns="45700" rIns="0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GB"/>
              <a:t>PAGE </a:t>
            </a:r>
            <a:fld id="{00000000-1234-1234-1234-123412341234}" type="slidenum">
              <a:rPr lang="en-GB"/>
              <a:t>2</a:t>
            </a:fld>
            <a:endParaRPr/>
          </a:p>
        </p:txBody>
      </p:sp>
      <p:sp>
        <p:nvSpPr>
          <p:cNvPr id="168" name="Google Shape;168;p18"/>
          <p:cNvSpPr txBox="1">
            <a:spLocks noGrp="1"/>
          </p:cNvSpPr>
          <p:nvPr>
            <p:ph type="title"/>
          </p:nvPr>
        </p:nvSpPr>
        <p:spPr>
          <a:xfrm>
            <a:off x="462408" y="139700"/>
            <a:ext cx="6840000" cy="9039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r>
              <a:rPr lang="en-GB" dirty="0" err="1"/>
              <a:t>Gliederung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2352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63440371-00E7-919D-880D-3ACD7C1D71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2407" y="1146904"/>
            <a:ext cx="7759644" cy="3853905"/>
          </a:xfrm>
        </p:spPr>
        <p:txBody>
          <a:bodyPr/>
          <a:lstStyle/>
          <a:p>
            <a:pPr marL="127000" indent="0">
              <a:lnSpc>
                <a:spcPct val="150000"/>
              </a:lnSpc>
              <a:buNone/>
            </a:pPr>
            <a:r>
              <a:rPr lang="en-GB" b="1" dirty="0">
                <a:solidFill>
                  <a:schemeClr val="bg2">
                    <a:lumMod val="50000"/>
                    <a:lumOff val="50000"/>
                  </a:schemeClr>
                </a:solidFill>
              </a:rPr>
              <a:t>3. </a:t>
            </a:r>
            <a:r>
              <a:rPr lang="en-GB" b="1" dirty="0" err="1">
                <a:solidFill>
                  <a:schemeClr val="bg2"/>
                </a:solidFill>
              </a:rPr>
              <a:t>Theorien</a:t>
            </a:r>
            <a:r>
              <a:rPr lang="en-GB" b="1" dirty="0">
                <a:solidFill>
                  <a:schemeClr val="bg2"/>
                </a:solidFill>
              </a:rPr>
              <a:t> der </a:t>
            </a:r>
            <a:r>
              <a:rPr lang="en-GB" b="1" dirty="0" err="1">
                <a:solidFill>
                  <a:schemeClr val="bg2"/>
                </a:solidFill>
              </a:rPr>
              <a:t>gerechten</a:t>
            </a:r>
            <a:r>
              <a:rPr lang="en-GB" b="1" dirty="0">
                <a:solidFill>
                  <a:schemeClr val="bg2"/>
                </a:solidFill>
              </a:rPr>
              <a:t> </a:t>
            </a:r>
            <a:r>
              <a:rPr lang="en-GB" b="1" dirty="0" err="1">
                <a:solidFill>
                  <a:schemeClr val="bg2"/>
                </a:solidFill>
              </a:rPr>
              <a:t>Preise</a:t>
            </a:r>
            <a:endParaRPr lang="en-GB" b="1" dirty="0">
              <a:solidFill>
                <a:schemeClr val="bg2"/>
              </a:solidFill>
            </a:endParaRPr>
          </a:p>
          <a:p>
            <a:pPr marL="127000" indent="0">
              <a:lnSpc>
                <a:spcPct val="150000"/>
              </a:lnSpc>
              <a:buNone/>
            </a:pPr>
            <a:r>
              <a:rPr lang="en-GB" b="1" dirty="0">
                <a:solidFill>
                  <a:schemeClr val="bg2">
                    <a:lumMod val="50000"/>
                    <a:lumOff val="50000"/>
                  </a:schemeClr>
                </a:solidFill>
              </a:rPr>
              <a:t>   </a:t>
            </a:r>
            <a:r>
              <a:rPr lang="en-GB" dirty="0">
                <a:solidFill>
                  <a:schemeClr val="bg2"/>
                </a:solidFill>
              </a:rPr>
              <a:t>3.1 </a:t>
            </a:r>
            <a:r>
              <a:rPr lang="en-GB" dirty="0" err="1">
                <a:solidFill>
                  <a:schemeClr val="bg2"/>
                </a:solidFill>
              </a:rPr>
              <a:t>Antike</a:t>
            </a:r>
            <a:r>
              <a:rPr lang="en-GB" dirty="0">
                <a:solidFill>
                  <a:schemeClr val="bg2"/>
                </a:solidFill>
              </a:rPr>
              <a:t> - </a:t>
            </a:r>
            <a:r>
              <a:rPr lang="en-US" dirty="0"/>
              <a:t>Aristoteles</a:t>
            </a:r>
            <a:endParaRPr lang="en-GB" dirty="0">
              <a:solidFill>
                <a:schemeClr val="bg2"/>
              </a:solidFill>
            </a:endParaRPr>
          </a:p>
          <a:p>
            <a:pPr marL="127000" indent="0">
              <a:lnSpc>
                <a:spcPct val="150000"/>
              </a:lnSpc>
              <a:buNone/>
            </a:pPr>
            <a:r>
              <a:rPr lang="en-GB" dirty="0">
                <a:solidFill>
                  <a:schemeClr val="bg2"/>
                </a:solidFill>
              </a:rPr>
              <a:t>   3.2 </a:t>
            </a:r>
            <a:r>
              <a:rPr lang="en-GB" dirty="0" err="1">
                <a:solidFill>
                  <a:schemeClr val="bg2"/>
                </a:solidFill>
              </a:rPr>
              <a:t>Mittelalter</a:t>
            </a:r>
            <a:r>
              <a:rPr lang="en-GB" dirty="0">
                <a:solidFill>
                  <a:schemeClr val="bg2"/>
                </a:solidFill>
              </a:rPr>
              <a:t> – Thomas von Aquin</a:t>
            </a:r>
          </a:p>
          <a:p>
            <a:pPr marL="127000" indent="0">
              <a:lnSpc>
                <a:spcPct val="150000"/>
              </a:lnSpc>
              <a:buNone/>
            </a:pPr>
            <a:r>
              <a:rPr lang="en-GB" dirty="0">
                <a:solidFill>
                  <a:schemeClr val="bg2"/>
                </a:solidFill>
              </a:rPr>
              <a:t>   3.3 </a:t>
            </a:r>
            <a:r>
              <a:rPr lang="en-GB" dirty="0" err="1">
                <a:solidFill>
                  <a:schemeClr val="bg2"/>
                </a:solidFill>
              </a:rPr>
              <a:t>Neuzeit</a:t>
            </a:r>
            <a:r>
              <a:rPr lang="en-GB" dirty="0">
                <a:solidFill>
                  <a:schemeClr val="bg2"/>
                </a:solidFill>
              </a:rPr>
              <a:t> – Adam Smith </a:t>
            </a:r>
          </a:p>
          <a:p>
            <a:pPr marL="127000" indent="0">
              <a:lnSpc>
                <a:spcPct val="150000"/>
              </a:lnSpc>
              <a:buNone/>
            </a:pPr>
            <a:r>
              <a:rPr lang="en-GB" dirty="0">
                <a:solidFill>
                  <a:schemeClr val="bg2"/>
                </a:solidFill>
              </a:rPr>
              <a:t>   3.4 Heute – Carl </a:t>
            </a:r>
            <a:r>
              <a:rPr lang="en-GB" dirty="0" err="1">
                <a:solidFill>
                  <a:schemeClr val="bg2"/>
                </a:solidFill>
              </a:rPr>
              <a:t>Menger</a:t>
            </a:r>
            <a:r>
              <a:rPr lang="en-GB" dirty="0">
                <a:solidFill>
                  <a:schemeClr val="bg2"/>
                </a:solidFill>
              </a:rPr>
              <a:t> </a:t>
            </a:r>
          </a:p>
          <a:p>
            <a:pPr marL="127000" indent="0">
              <a:lnSpc>
                <a:spcPct val="150000"/>
              </a:lnSpc>
              <a:buNone/>
            </a:pPr>
            <a:endParaRPr lang="en-GB" b="1" dirty="0">
              <a:solidFill>
                <a:schemeClr val="bg2">
                  <a:lumMod val="50000"/>
                  <a:lumOff val="50000"/>
                </a:schemeClr>
              </a:solidFill>
            </a:endParaRPr>
          </a:p>
          <a:p>
            <a:pPr marL="127000" indent="0">
              <a:lnSpc>
                <a:spcPct val="150000"/>
              </a:lnSpc>
              <a:buNone/>
            </a:pPr>
            <a:r>
              <a:rPr lang="en-GB" b="1" dirty="0">
                <a:solidFill>
                  <a:schemeClr val="bg2">
                    <a:lumMod val="50000"/>
                    <a:lumOff val="50000"/>
                  </a:schemeClr>
                </a:solidFill>
              </a:rPr>
              <a:t>4. </a:t>
            </a:r>
            <a:r>
              <a:rPr lang="en-GB" b="1" dirty="0" err="1"/>
              <a:t>Veränderung</a:t>
            </a:r>
            <a:r>
              <a:rPr lang="en-GB" b="1" dirty="0"/>
              <a:t> </a:t>
            </a:r>
            <a:r>
              <a:rPr lang="en-GB" b="1" dirty="0" err="1"/>
              <a:t>durch</a:t>
            </a:r>
            <a:r>
              <a:rPr lang="en-GB" b="1" dirty="0"/>
              <a:t> </a:t>
            </a:r>
            <a:r>
              <a:rPr lang="en-GB" b="1" dirty="0" err="1"/>
              <a:t>Digitalisierung</a:t>
            </a:r>
            <a:r>
              <a:rPr lang="en-GB" b="1" dirty="0"/>
              <a:t> und </a:t>
            </a:r>
            <a:r>
              <a:rPr lang="en-GB" b="1" dirty="0" err="1"/>
              <a:t>künstliche</a:t>
            </a:r>
            <a:r>
              <a:rPr lang="en-GB" b="1" dirty="0"/>
              <a:t> </a:t>
            </a:r>
            <a:r>
              <a:rPr lang="en-GB" b="1" dirty="0" err="1"/>
              <a:t>Intelligenz</a:t>
            </a:r>
            <a:endParaRPr lang="en-GB" b="1" dirty="0"/>
          </a:p>
          <a:p>
            <a:pPr marL="127000" indent="0">
              <a:lnSpc>
                <a:spcPct val="150000"/>
              </a:lnSpc>
              <a:buNone/>
            </a:pPr>
            <a:r>
              <a:rPr lang="en-GB" dirty="0"/>
              <a:t>   4.1 </a:t>
            </a:r>
            <a:r>
              <a:rPr lang="en-GB" dirty="0" err="1"/>
              <a:t>Strategien</a:t>
            </a:r>
            <a:r>
              <a:rPr lang="en-GB" dirty="0"/>
              <a:t> in der </a:t>
            </a:r>
            <a:r>
              <a:rPr lang="en-GB" dirty="0" err="1"/>
              <a:t>Preispolitik</a:t>
            </a:r>
            <a:endParaRPr lang="en-GB" dirty="0"/>
          </a:p>
          <a:p>
            <a:pPr marL="127000" indent="0">
              <a:lnSpc>
                <a:spcPct val="150000"/>
              </a:lnSpc>
              <a:buNone/>
            </a:pPr>
            <a:r>
              <a:rPr lang="en-GB" dirty="0"/>
              <a:t>   4.2 </a:t>
            </a:r>
            <a:r>
              <a:rPr lang="en-GB" dirty="0" err="1"/>
              <a:t>Preisanalyse</a:t>
            </a:r>
            <a:endParaRPr lang="en-GB" dirty="0"/>
          </a:p>
          <a:p>
            <a:pPr marL="127000" indent="0">
              <a:lnSpc>
                <a:spcPct val="150000"/>
              </a:lnSpc>
              <a:buNone/>
            </a:pPr>
            <a:r>
              <a:rPr lang="en-GB" dirty="0"/>
              <a:t>   4.3 </a:t>
            </a:r>
            <a:r>
              <a:rPr lang="en-GB" dirty="0" err="1"/>
              <a:t>Preisdifferenzierung</a:t>
            </a:r>
            <a:endParaRPr lang="en-GB" dirty="0"/>
          </a:p>
          <a:p>
            <a:pPr marL="127000" indent="0">
              <a:lnSpc>
                <a:spcPct val="150000"/>
              </a:lnSpc>
              <a:buNone/>
            </a:pPr>
            <a:r>
              <a:rPr lang="en-GB" dirty="0"/>
              <a:t>   4.4 </a:t>
            </a:r>
            <a:r>
              <a:rPr lang="en-GB" dirty="0" err="1"/>
              <a:t>Preisdurchsetzung</a:t>
            </a:r>
            <a:r>
              <a:rPr lang="en-GB" dirty="0"/>
              <a:t> 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5EEAA804-7BD6-2542-EC64-66D5B23D2BD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PAGE </a:t>
            </a:r>
            <a:fld id="{00000000-1234-1234-1234-123412341234}" type="slidenum">
              <a:rPr lang="en-GB" smtClean="0"/>
              <a:t>3</a:t>
            </a:fld>
            <a:endParaRPr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DEEC12A9-8853-51AC-22AB-429A0E013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Gliederung</a:t>
            </a:r>
            <a:endParaRPr lang="en-AT" dirty="0"/>
          </a:p>
        </p:txBody>
      </p:sp>
    </p:spTree>
    <p:extLst>
      <p:ext uri="{BB962C8B-B14F-4D97-AF65-F5344CB8AC3E}">
        <p14:creationId xmlns:p14="http://schemas.microsoft.com/office/powerpoint/2010/main" val="38789767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E97C42CB-1975-2B1F-19D0-731A84B938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2018" y="1043523"/>
            <a:ext cx="8047997" cy="4154996"/>
          </a:xfrm>
        </p:spPr>
        <p:txBody>
          <a:bodyPr/>
          <a:lstStyle/>
          <a:p>
            <a:pPr marL="127000" indent="0">
              <a:lnSpc>
                <a:spcPct val="150000"/>
              </a:lnSpc>
              <a:buNone/>
            </a:pPr>
            <a:r>
              <a:rPr lang="en-GB" b="1" dirty="0"/>
              <a:t>5. </a:t>
            </a:r>
            <a:r>
              <a:rPr lang="en-GB" b="1" dirty="0" err="1"/>
              <a:t>Ethik</a:t>
            </a:r>
            <a:r>
              <a:rPr lang="en-GB" b="1" dirty="0"/>
              <a:t> in der </a:t>
            </a:r>
            <a:r>
              <a:rPr lang="en-GB" b="1" dirty="0" err="1"/>
              <a:t>Preispolitik</a:t>
            </a:r>
            <a:endParaRPr lang="en-GB" b="1" dirty="0"/>
          </a:p>
          <a:p>
            <a:pPr marL="127000" indent="0">
              <a:lnSpc>
                <a:spcPct val="150000"/>
              </a:lnSpc>
              <a:buNone/>
            </a:pPr>
            <a:r>
              <a:rPr lang="en-GB" dirty="0"/>
              <a:t>    5.1 </a:t>
            </a:r>
            <a:r>
              <a:rPr lang="en-GB" dirty="0" err="1"/>
              <a:t>Gerechte</a:t>
            </a:r>
            <a:r>
              <a:rPr lang="en-GB" dirty="0"/>
              <a:t> </a:t>
            </a:r>
            <a:r>
              <a:rPr lang="en-GB" dirty="0" err="1"/>
              <a:t>Preise</a:t>
            </a:r>
            <a:endParaRPr lang="en-GB" dirty="0"/>
          </a:p>
          <a:p>
            <a:pPr marL="127000" indent="0">
              <a:lnSpc>
                <a:spcPct val="150000"/>
              </a:lnSpc>
              <a:buNone/>
            </a:pPr>
            <a:r>
              <a:rPr lang="en-GB" dirty="0"/>
              <a:t>    5.2 </a:t>
            </a:r>
            <a:r>
              <a:rPr lang="en-GB" dirty="0" err="1"/>
              <a:t>Irreführende</a:t>
            </a:r>
            <a:r>
              <a:rPr lang="en-GB" dirty="0"/>
              <a:t> </a:t>
            </a:r>
            <a:r>
              <a:rPr lang="en-GB" dirty="0" err="1"/>
              <a:t>Preise</a:t>
            </a:r>
            <a:endParaRPr lang="en-GB" dirty="0"/>
          </a:p>
          <a:p>
            <a:pPr marL="127000" indent="0">
              <a:lnSpc>
                <a:spcPct val="150000"/>
              </a:lnSpc>
              <a:buNone/>
            </a:pPr>
            <a:r>
              <a:rPr lang="en-GB" dirty="0"/>
              <a:t>    5.3 </a:t>
            </a:r>
            <a:r>
              <a:rPr lang="en-GB" dirty="0" err="1"/>
              <a:t>Preisdiskriminierung</a:t>
            </a:r>
            <a:endParaRPr lang="en-GB" dirty="0"/>
          </a:p>
          <a:p>
            <a:pPr marL="127000" indent="0">
              <a:lnSpc>
                <a:spcPct val="150000"/>
              </a:lnSpc>
              <a:buNone/>
            </a:pPr>
            <a:r>
              <a:rPr lang="en-GB" dirty="0"/>
              <a:t>    5.4 </a:t>
            </a:r>
            <a:r>
              <a:rPr lang="en-GB" dirty="0" err="1"/>
              <a:t>Dynamik</a:t>
            </a:r>
            <a:r>
              <a:rPr lang="en-GB" dirty="0"/>
              <a:t> </a:t>
            </a:r>
            <a:r>
              <a:rPr lang="en-GB" dirty="0" err="1"/>
              <a:t>zwischen</a:t>
            </a:r>
            <a:r>
              <a:rPr lang="en-GB" dirty="0"/>
              <a:t> </a:t>
            </a:r>
            <a:r>
              <a:rPr lang="en-GB" dirty="0" err="1"/>
              <a:t>rechtlichen</a:t>
            </a:r>
            <a:r>
              <a:rPr lang="en-GB" dirty="0"/>
              <a:t> </a:t>
            </a:r>
            <a:r>
              <a:rPr lang="en-GB" dirty="0" err="1"/>
              <a:t>Beschränkungen</a:t>
            </a:r>
            <a:r>
              <a:rPr lang="en-GB" dirty="0"/>
              <a:t>, </a:t>
            </a:r>
            <a:r>
              <a:rPr lang="en-GB" dirty="0" err="1"/>
              <a:t>ethischen</a:t>
            </a:r>
            <a:r>
              <a:rPr lang="en-GB" dirty="0"/>
              <a:t>     </a:t>
            </a:r>
          </a:p>
          <a:p>
            <a:pPr marL="127000" indent="0">
              <a:lnSpc>
                <a:spcPct val="150000"/>
              </a:lnSpc>
              <a:buNone/>
            </a:pPr>
            <a:r>
              <a:rPr lang="en-GB" dirty="0"/>
              <a:t>          </a:t>
            </a:r>
            <a:r>
              <a:rPr lang="en-GB" dirty="0" err="1"/>
              <a:t>Überlegungen</a:t>
            </a:r>
            <a:r>
              <a:rPr lang="en-GB" dirty="0"/>
              <a:t> und </a:t>
            </a:r>
            <a:r>
              <a:rPr lang="en-GB" dirty="0" err="1"/>
              <a:t>algorithmischen</a:t>
            </a:r>
            <a:r>
              <a:rPr lang="en-GB" dirty="0"/>
              <a:t> </a:t>
            </a:r>
            <a:r>
              <a:rPr lang="en-GB" dirty="0" err="1"/>
              <a:t>Modellen</a:t>
            </a:r>
            <a:r>
              <a:rPr lang="en-GB" dirty="0"/>
              <a:t> bzw. </a:t>
            </a:r>
            <a:r>
              <a:rPr lang="en-GB" dirty="0" err="1"/>
              <a:t>Künstlicher</a:t>
            </a:r>
            <a:r>
              <a:rPr lang="en-GB" dirty="0"/>
              <a:t> </a:t>
            </a:r>
          </a:p>
          <a:p>
            <a:pPr marL="127000" indent="0">
              <a:lnSpc>
                <a:spcPct val="150000"/>
              </a:lnSpc>
              <a:buNone/>
            </a:pPr>
            <a:r>
              <a:rPr lang="en-GB" dirty="0"/>
              <a:t>          </a:t>
            </a:r>
            <a:r>
              <a:rPr lang="en-GB" dirty="0" err="1"/>
              <a:t>Intelligenz</a:t>
            </a:r>
            <a:r>
              <a:rPr lang="en-GB" dirty="0"/>
              <a:t> für </a:t>
            </a:r>
            <a:r>
              <a:rPr lang="en-GB" dirty="0" err="1"/>
              <a:t>Preisentscheidungen</a:t>
            </a:r>
            <a:r>
              <a:rPr lang="en-GB" dirty="0"/>
              <a:t> </a:t>
            </a:r>
          </a:p>
          <a:p>
            <a:pPr marL="127000" indent="0">
              <a:lnSpc>
                <a:spcPct val="150000"/>
              </a:lnSpc>
              <a:buNone/>
            </a:pPr>
            <a:endParaRPr lang="en-GB" dirty="0"/>
          </a:p>
          <a:p>
            <a:pPr marL="127000" indent="0">
              <a:lnSpc>
                <a:spcPct val="150000"/>
              </a:lnSpc>
              <a:buNone/>
            </a:pPr>
            <a:r>
              <a:rPr lang="en-GB" b="1" dirty="0"/>
              <a:t>6. </a:t>
            </a:r>
            <a:r>
              <a:rPr lang="en-GB" b="1" dirty="0" err="1"/>
              <a:t>Anforderungen</a:t>
            </a:r>
            <a:r>
              <a:rPr lang="en-GB" b="1" dirty="0"/>
              <a:t> an </a:t>
            </a:r>
            <a:r>
              <a:rPr lang="en-GB" b="1" dirty="0" err="1"/>
              <a:t>eine</a:t>
            </a:r>
            <a:r>
              <a:rPr lang="en-GB" b="1" dirty="0"/>
              <a:t> faire </a:t>
            </a:r>
            <a:r>
              <a:rPr lang="en-GB" b="1" dirty="0" err="1"/>
              <a:t>Preisgestaltung</a:t>
            </a:r>
            <a:endParaRPr lang="en-GB" b="1" dirty="0"/>
          </a:p>
          <a:p>
            <a:pPr marL="127000" indent="0">
              <a:lnSpc>
                <a:spcPct val="150000"/>
              </a:lnSpc>
              <a:buNone/>
            </a:pPr>
            <a:r>
              <a:rPr lang="en-GB" dirty="0"/>
              <a:t>    6.1 </a:t>
            </a:r>
            <a:r>
              <a:rPr lang="en-GB" dirty="0" err="1"/>
              <a:t>Konsequenzen</a:t>
            </a:r>
            <a:r>
              <a:rPr lang="en-GB" dirty="0"/>
              <a:t> </a:t>
            </a:r>
            <a:r>
              <a:rPr lang="en-GB" dirty="0" err="1"/>
              <a:t>einer</a:t>
            </a:r>
            <a:r>
              <a:rPr lang="en-GB" dirty="0"/>
              <a:t> </a:t>
            </a:r>
            <a:r>
              <a:rPr lang="en-GB" dirty="0" err="1"/>
              <a:t>unfairen</a:t>
            </a:r>
            <a:r>
              <a:rPr lang="en-GB" dirty="0"/>
              <a:t> </a:t>
            </a:r>
            <a:r>
              <a:rPr lang="en-GB" dirty="0" err="1"/>
              <a:t>Preispolitik</a:t>
            </a:r>
            <a:r>
              <a:rPr lang="en-GB" dirty="0"/>
              <a:t> und potential fairer </a:t>
            </a:r>
            <a:r>
              <a:rPr lang="en-GB" dirty="0" err="1"/>
              <a:t>Preise</a:t>
            </a:r>
            <a:endParaRPr lang="en-GB" dirty="0"/>
          </a:p>
          <a:p>
            <a:pPr marL="127000" indent="0">
              <a:lnSpc>
                <a:spcPct val="150000"/>
              </a:lnSpc>
              <a:buNone/>
            </a:pPr>
            <a:r>
              <a:rPr lang="en-GB" dirty="0"/>
              <a:t>    6.2 </a:t>
            </a:r>
            <a:r>
              <a:rPr lang="en-GB" dirty="0" err="1"/>
              <a:t>Umsetzungsmöglichkeiten</a:t>
            </a:r>
            <a:r>
              <a:rPr lang="en-GB" dirty="0"/>
              <a:t> </a:t>
            </a:r>
            <a:r>
              <a:rPr lang="en-GB" dirty="0" err="1"/>
              <a:t>zur</a:t>
            </a:r>
            <a:r>
              <a:rPr lang="en-GB" dirty="0"/>
              <a:t> </a:t>
            </a:r>
            <a:r>
              <a:rPr lang="en-GB" dirty="0" err="1"/>
              <a:t>Etablierung</a:t>
            </a:r>
            <a:r>
              <a:rPr lang="en-GB" dirty="0"/>
              <a:t> </a:t>
            </a:r>
            <a:r>
              <a:rPr lang="en-GB" dirty="0" err="1"/>
              <a:t>einer</a:t>
            </a:r>
            <a:r>
              <a:rPr lang="en-GB" dirty="0"/>
              <a:t> </a:t>
            </a:r>
            <a:r>
              <a:rPr lang="en-GB" dirty="0" err="1"/>
              <a:t>fairen</a:t>
            </a:r>
            <a:r>
              <a:rPr lang="en-GB" dirty="0"/>
              <a:t> </a:t>
            </a:r>
            <a:r>
              <a:rPr lang="en-GB" dirty="0" err="1"/>
              <a:t>Preisgestaltung</a:t>
            </a:r>
            <a:endParaRPr lang="en-GB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2B24C47A-CC9E-5CC1-698C-282D3472154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PAGE </a:t>
            </a:r>
            <a:fld id="{00000000-1234-1234-1234-123412341234}" type="slidenum">
              <a:rPr lang="en-GB" smtClean="0"/>
              <a:t>4</a:t>
            </a:fld>
            <a:endParaRPr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CF3A068F-3A46-EB08-4B91-943DAFE5E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Gliederung</a:t>
            </a:r>
            <a:endParaRPr lang="en-AT" dirty="0"/>
          </a:p>
        </p:txBody>
      </p:sp>
    </p:spTree>
    <p:extLst>
      <p:ext uri="{BB962C8B-B14F-4D97-AF65-F5344CB8AC3E}">
        <p14:creationId xmlns:p14="http://schemas.microsoft.com/office/powerpoint/2010/main" val="2061671408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F746DEAB-B876-F545-98D8-D1CD2B5C211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27000" indent="0">
              <a:lnSpc>
                <a:spcPct val="150000"/>
              </a:lnSpc>
              <a:buNone/>
            </a:pPr>
            <a:r>
              <a:rPr lang="en-GB" dirty="0"/>
              <a:t>7. </a:t>
            </a:r>
            <a:r>
              <a:rPr lang="en-GB" b="1" dirty="0" err="1"/>
              <a:t>Schlussfolgerung</a:t>
            </a:r>
            <a:endParaRPr lang="en-GB" b="1" dirty="0"/>
          </a:p>
          <a:p>
            <a:pPr marL="127000" indent="0">
              <a:lnSpc>
                <a:spcPct val="150000"/>
              </a:lnSpc>
              <a:buNone/>
            </a:pPr>
            <a:r>
              <a:rPr lang="en-GB" dirty="0"/>
              <a:t>8. </a:t>
            </a:r>
            <a:r>
              <a:rPr lang="en-GB" b="1" dirty="0" err="1"/>
              <a:t>Literaturverzeichnis</a:t>
            </a:r>
            <a:endParaRPr lang="en-AT" b="1" dirty="0"/>
          </a:p>
          <a:p>
            <a:pPr marL="127000" indent="0">
              <a:buNone/>
            </a:pPr>
            <a:endParaRPr lang="en-AT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5E14191B-EB4C-8F7F-D01D-332397F89F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PAGE </a:t>
            </a:r>
            <a:fld id="{00000000-1234-1234-1234-123412341234}" type="slidenum">
              <a:rPr lang="en-GB" smtClean="0"/>
              <a:t>5</a:t>
            </a:fld>
            <a:endParaRPr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3FE77FA7-2A1A-B808-0305-5166E8548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Gliederung</a:t>
            </a:r>
            <a:endParaRPr lang="en-AT" dirty="0"/>
          </a:p>
        </p:txBody>
      </p:sp>
    </p:spTree>
    <p:extLst>
      <p:ext uri="{BB962C8B-B14F-4D97-AF65-F5344CB8AC3E}">
        <p14:creationId xmlns:p14="http://schemas.microsoft.com/office/powerpoint/2010/main" val="1337151660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2C5D5C0C-5E32-05BF-1FE7-65C3E4809B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PAGE </a:t>
            </a:r>
            <a:fld id="{00000000-1234-1234-1234-123412341234}" type="slidenum">
              <a:rPr lang="en-GB"/>
              <a:t>6</a:t>
            </a:fld>
            <a:endParaRPr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8E3F2F9E-E316-9B1E-3AB2-468C61E23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 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5555D457-0447-256E-01A9-651FA2EEF51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4865"/>
          <a:stretch/>
        </p:blipFill>
        <p:spPr>
          <a:xfrm>
            <a:off x="262373" y="1207792"/>
            <a:ext cx="8619254" cy="4072662"/>
          </a:xfrm>
          <a:prstGeom prst="rect">
            <a:avLst/>
          </a:prstGeom>
        </p:spPr>
      </p:pic>
      <p:sp>
        <p:nvSpPr>
          <p:cNvPr id="5" name="Titel 3">
            <a:extLst>
              <a:ext uri="{FF2B5EF4-FFF2-40B4-BE49-F238E27FC236}">
                <a16:creationId xmlns:a16="http://schemas.microsoft.com/office/drawing/2014/main" id="{EFED414C-DC44-0495-2906-4B7E61FDEB72}"/>
              </a:ext>
            </a:extLst>
          </p:cNvPr>
          <p:cNvSpPr txBox="1">
            <a:spLocks/>
          </p:cNvSpPr>
          <p:nvPr/>
        </p:nvSpPr>
        <p:spPr>
          <a:xfrm>
            <a:off x="462408" y="44856"/>
            <a:ext cx="6840000" cy="903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None/>
              <a:defRPr sz="24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GB" dirty="0"/>
              <a:t>Alter Gantt Chart</a:t>
            </a:r>
            <a:endParaRPr lang="en-AT" dirty="0"/>
          </a:p>
        </p:txBody>
      </p:sp>
    </p:spTree>
    <p:extLst>
      <p:ext uri="{BB962C8B-B14F-4D97-AF65-F5344CB8AC3E}">
        <p14:creationId xmlns:p14="http://schemas.microsoft.com/office/powerpoint/2010/main" val="4083841325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DA44D854-6AF3-8FFB-FC58-D961F1D8480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PAGE </a:t>
            </a:r>
            <a:fld id="{00000000-1234-1234-1234-123412341234}" type="slidenum">
              <a:rPr lang="en-GB" smtClean="0"/>
              <a:t>7</a:t>
            </a:fld>
            <a:endParaRPr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443133D6-2BA9-6788-3AC8-B73BB962F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Aktueller</a:t>
            </a:r>
            <a:r>
              <a:rPr lang="en-GB" dirty="0"/>
              <a:t> Gantt Chart</a:t>
            </a:r>
            <a:endParaRPr lang="en-AT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A9AD4089-A863-A837-BFC1-F61C04F763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135" y="1201735"/>
            <a:ext cx="8303740" cy="4052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439805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A0D1C743-F2A2-1FD1-A317-654CB51A916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0" i="0" dirty="0" err="1">
                <a:solidFill>
                  <a:srgbClr val="22222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Naskrent</a:t>
            </a:r>
            <a:r>
              <a:rPr lang="de-DE" b="0" i="0" dirty="0">
                <a:solidFill>
                  <a:srgbClr val="222222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, D. K. J. Deutscher Titel: Faire Preise–eine utopische Illusion oder mögliche Realität?.</a:t>
            </a:r>
          </a:p>
          <a:p>
            <a:r>
              <a:rPr lang="de-DE" dirty="0"/>
              <a:t>Weber, Felix (2020). </a:t>
            </a:r>
            <a:r>
              <a:rPr lang="de-DE" i="1" dirty="0"/>
              <a:t>Preispolitik im digitalen Zeitalter: Auswirkungen von Digitalisierung und Künstlicher Intelligenz</a:t>
            </a:r>
            <a:r>
              <a:rPr lang="de-DE" dirty="0"/>
              <a:t> (1st </a:t>
            </a:r>
            <a:r>
              <a:rPr lang="de-DE" dirty="0" err="1"/>
              <a:t>ed</a:t>
            </a:r>
            <a:r>
              <a:rPr lang="de-DE" dirty="0"/>
              <a:t>. 2020). Wiesbaden: Springer Fachmedien Wiesbaden Imprint: Springer Gabler. https://doi.org/10.1007/978-3-658-30646-5</a:t>
            </a:r>
          </a:p>
          <a:p>
            <a:r>
              <a:rPr lang="de-DE" dirty="0"/>
              <a:t>Diller, Hermann/Diller, H./118015133/Beinert, Markus/Ivens, Björn Sven/Müller, Steffen/… Druckerei (2021). </a:t>
            </a:r>
            <a:r>
              <a:rPr lang="de-DE" i="1" dirty="0"/>
              <a:t>Pricing: Prinzipien und Prozesse der betrieblichen Preispolitik</a:t>
            </a:r>
            <a:r>
              <a:rPr lang="de-DE" dirty="0"/>
              <a:t> (5., überarbeitete Auflage). Stuttgart: Verlag W. Kohlhammer. https://permalink.obvsg.at/wuw/AC15634456</a:t>
            </a:r>
          </a:p>
          <a:p>
            <a:r>
              <a:rPr lang="de-DE" dirty="0" err="1"/>
              <a:t>Suntumvan</a:t>
            </a:r>
            <a:r>
              <a:rPr lang="de-DE" dirty="0"/>
              <a:t>, Ulrich van/Van </a:t>
            </a:r>
            <a:r>
              <a:rPr lang="de-DE" dirty="0" err="1"/>
              <a:t>Suntum</a:t>
            </a:r>
            <a:r>
              <a:rPr lang="de-DE" dirty="0"/>
              <a:t>, Ulrich/109750446 (2013). </a:t>
            </a:r>
            <a:r>
              <a:rPr lang="de-DE" i="1" dirty="0"/>
              <a:t>Die unsichtbare Hand: ökonomisches Denken gestern und heute</a:t>
            </a:r>
            <a:r>
              <a:rPr lang="de-DE" dirty="0"/>
              <a:t> (5., aktualisierte und korrigierte Aufl.). Berlin: Springer Gabler. https://permalink.obvsg.at/wuw/AC09597677</a:t>
            </a:r>
          </a:p>
          <a:p>
            <a:endParaRPr lang="en-AT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76481652-E25D-858B-4079-861ED746F73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PAGE </a:t>
            </a:r>
            <a:fld id="{00000000-1234-1234-1234-123412341234}" type="slidenum">
              <a:rPr lang="en-GB" smtClean="0"/>
              <a:t>8</a:t>
            </a:fld>
            <a:endParaRPr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11C7CA0-AD90-5353-EBC9-DB38B3F52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Literatur</a:t>
            </a:r>
            <a:endParaRPr lang="en-AT" dirty="0"/>
          </a:p>
        </p:txBody>
      </p:sp>
    </p:spTree>
    <p:extLst>
      <p:ext uri="{BB962C8B-B14F-4D97-AF65-F5344CB8AC3E}">
        <p14:creationId xmlns:p14="http://schemas.microsoft.com/office/powerpoint/2010/main" val="2844612909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470AFABB-366E-B412-988F-4510DEF18A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Kay-Enders, Beate (1996). </a:t>
            </a:r>
            <a:r>
              <a:rPr lang="de-DE" i="1" dirty="0"/>
              <a:t>Marketing und Ethik: Grundlagen, Determinanten, Handlungsempfehlungen</a:t>
            </a:r>
            <a:r>
              <a:rPr lang="de-DE" dirty="0"/>
              <a:t>. Wiesbaden: Dt. Univ.-Verl. Gabler. https://permalink.obvsg.at/wuw/AC01608218</a:t>
            </a:r>
          </a:p>
          <a:p>
            <a:r>
              <a:rPr lang="en-US" dirty="0"/>
              <a:t>Schindler, Robert M. (2012). </a:t>
            </a:r>
            <a:r>
              <a:rPr lang="en-US" i="1" dirty="0"/>
              <a:t>Pricing strategies: a marketing approach</a:t>
            </a:r>
            <a:r>
              <a:rPr lang="en-US" dirty="0"/>
              <a:t>. Thousand Oaks, CA: Sage Publ. https://permalink.obvsg.at/wuw/AC08761923</a:t>
            </a:r>
          </a:p>
          <a:p>
            <a:r>
              <a:rPr lang="de-DE" dirty="0"/>
              <a:t>Herzog, Johannes (2007). </a:t>
            </a:r>
            <a:r>
              <a:rPr lang="de-DE" i="1" dirty="0"/>
              <a:t>Dynamisches Pricing: Ertragswirkungen einer proaktiven Preispolitik</a:t>
            </a:r>
            <a:r>
              <a:rPr lang="de-DE" dirty="0"/>
              <a:t> (1. Aufl.). München: GRIN Verl. für akademische Texte. https://permalink.obvsg.at/wuw/AC06788922</a:t>
            </a:r>
          </a:p>
          <a:p>
            <a:endParaRPr lang="en-AT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055E65B2-E848-0267-47F4-3E250425888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PAGE </a:t>
            </a:r>
            <a:fld id="{00000000-1234-1234-1234-123412341234}" type="slidenum">
              <a:rPr lang="en-GB" smtClean="0"/>
              <a:t>9</a:t>
            </a:fld>
            <a:endParaRPr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D7F3D8ED-6E3F-E4B6-6636-0430A53B2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Literautur</a:t>
            </a:r>
            <a:endParaRPr lang="en-AT" dirty="0"/>
          </a:p>
        </p:txBody>
      </p:sp>
    </p:spTree>
    <p:extLst>
      <p:ext uri="{BB962C8B-B14F-4D97-AF65-F5344CB8AC3E}">
        <p14:creationId xmlns:p14="http://schemas.microsoft.com/office/powerpoint/2010/main" val="237603558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WU 16:10">
  <a:themeElements>
    <a:clrScheme name="WU">
      <a:dk1>
        <a:srgbClr val="000000"/>
      </a:dk1>
      <a:lt1>
        <a:srgbClr val="FFFFFF"/>
      </a:lt1>
      <a:dk2>
        <a:srgbClr val="002350"/>
      </a:dk2>
      <a:lt2>
        <a:srgbClr val="E5F5FA"/>
      </a:lt2>
      <a:accent1>
        <a:srgbClr val="0096D3"/>
      </a:accent1>
      <a:accent2>
        <a:srgbClr val="002350"/>
      </a:accent2>
      <a:accent3>
        <a:srgbClr val="4B2582"/>
      </a:accent3>
      <a:accent4>
        <a:srgbClr val="457AA0"/>
      </a:accent4>
      <a:accent5>
        <a:srgbClr val="A592C0"/>
      </a:accent5>
      <a:accent6>
        <a:srgbClr val="80CFE9"/>
      </a:accent6>
      <a:hlink>
        <a:srgbClr val="405A7C"/>
      </a:hlink>
      <a:folHlink>
        <a:srgbClr val="0082A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232FACE53476A49B89469CD603A621F" ma:contentTypeVersion="4" ma:contentTypeDescription="Ein neues Dokument erstellen." ma:contentTypeScope="" ma:versionID="eedc8ddfedc8e15e629c22c75c276fe6">
  <xsd:schema xmlns:xsd="http://www.w3.org/2001/XMLSchema" xmlns:xs="http://www.w3.org/2001/XMLSchema" xmlns:p="http://schemas.microsoft.com/office/2006/metadata/properties" xmlns:ns2="67847796-3846-4b86-b488-c9ddd68f43b5" targetNamespace="http://schemas.microsoft.com/office/2006/metadata/properties" ma:root="true" ma:fieldsID="4b03e33805c430843995f835750c3773" ns2:_="">
    <xsd:import namespace="67847796-3846-4b86-b488-c9ddd68f43b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847796-3846-4b86-b488-c9ddd68f43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E710D4C-8CE2-456B-9DA5-08C41D9D1A09}">
  <ds:schemaRefs>
    <ds:schemaRef ds:uri="http://purl.org/dc/elements/1.1/"/>
    <ds:schemaRef ds:uri="http://schemas.microsoft.com/office/2006/documentManagement/types"/>
    <ds:schemaRef ds:uri="http://www.w3.org/XML/1998/namespace"/>
    <ds:schemaRef ds:uri="http://purl.org/dc/dcmitype/"/>
    <ds:schemaRef ds:uri="67847796-3846-4b86-b488-c9ddd68f43b5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11AB69E9-0A91-4A71-AE29-CF17BE2FC1F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DC8FD89-D170-4222-8456-2E71FB1E57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847796-3846-4b86-b488-c9ddd68f43b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516</Words>
  <Application>Microsoft Office PowerPoint</Application>
  <PresentationFormat>Bildschirmpräsentation (16:10)</PresentationFormat>
  <Paragraphs>66</Paragraphs>
  <Slides>9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5" baseType="lpstr">
      <vt:lpstr>Arial</vt:lpstr>
      <vt:lpstr>Georgia</vt:lpstr>
      <vt:lpstr>Noto Sans Symbols</vt:lpstr>
      <vt:lpstr>Segoe UI</vt:lpstr>
      <vt:lpstr>Verdana</vt:lpstr>
      <vt:lpstr>WU 16:10</vt:lpstr>
      <vt:lpstr>Preisfestsetzungen im Zeitalter der Informationstechnologie: wie können "gerechte Preise" dauerhaft erzielt werden?</vt:lpstr>
      <vt:lpstr>Gliederung</vt:lpstr>
      <vt:lpstr>Gliederung</vt:lpstr>
      <vt:lpstr>Gliederung</vt:lpstr>
      <vt:lpstr>Gliederung</vt:lpstr>
      <vt:lpstr> </vt:lpstr>
      <vt:lpstr>Aktueller Gantt Chart</vt:lpstr>
      <vt:lpstr>Literatur</vt:lpstr>
      <vt:lpstr>Literautur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im Projekt: Besonderheiten und Anforderungen</dc:title>
  <dc:creator>CIRCLE ONE</dc:creator>
  <cp:lastModifiedBy>Grollmisch, Charlotte</cp:lastModifiedBy>
  <cp:revision>6</cp:revision>
  <dcterms:modified xsi:type="dcterms:W3CDTF">2024-04-10T15:17:29Z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0x010100A232FACE53476A49B89469CD603A621F</vt:lpwstr>
  </property>
</Properties>
</file>