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BA851-80B4-934C-A7B8-86FC566B03B2}" type="datetimeFigureOut">
              <a:rPr lang="de-DE" smtClean="0"/>
              <a:t>06.06.24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AD831-0A72-8C4C-B303-3CA506293B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88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FAD831-0A72-8C4C-B303-3CA506293B7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89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920"/>
            </a:lvl1pPr>
            <a:lvl2pPr>
              <a:defRPr sz="1800"/>
            </a:lvl2pPr>
            <a:lvl3pPr>
              <a:defRPr sz="1680"/>
            </a:lvl3pPr>
            <a:lvl4pPr>
              <a:defRPr sz="1440"/>
            </a:lvl4pPr>
            <a:lvl5pPr>
              <a:defRPr sz="1440"/>
            </a:lvl5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FDBF-1B86-4E92-A858-A46197165619}" type="datetimeFigureOut">
              <a:rPr lang="de-AT" smtClean="0"/>
              <a:t>06.06.24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FA66-CE54-4A38-8B6B-3D2F90B1D243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7914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39F68-27EE-8986-D33F-20587749F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31A5FB-9EA2-40A3-DB95-9F687921F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9C1E75-7989-4A79-94A0-8AD01E73A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FDBF-1B86-4E92-A858-A46197165619}" type="datetimeFigureOut">
              <a:rPr lang="de-AT" smtClean="0"/>
              <a:t>06.06.24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CF6CD6-9911-B7EF-09B9-F1273DD7C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1BDDE4-0423-78E2-7FBC-4928A9D89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FA66-CE54-4A38-8B6B-3D2F90B1D2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865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2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06083" y="6494471"/>
            <a:ext cx="428992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96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6544" y="6494471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96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FA66-CE54-4A38-8B6B-3D2F90B1D243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2"/>
          </p:nvPr>
        </p:nvSpPr>
        <p:spPr>
          <a:xfrm>
            <a:off x="7660243" y="6494471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96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39FDBF-1B86-4E92-A858-A46197165619}" type="datetimeFigureOut">
              <a:rPr lang="de-AT" smtClean="0"/>
              <a:t>06.06.24</a:t>
            </a:fld>
            <a:endParaRPr lang="de-AT"/>
          </a:p>
        </p:txBody>
      </p:sp>
      <p:sp>
        <p:nvSpPr>
          <p:cNvPr id="18" name="Rechteck 17"/>
          <p:cNvSpPr/>
          <p:nvPr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>
            <p:ph type="title"/>
          </p:nvPr>
        </p:nvSpPr>
        <p:spPr bwMode="auto">
          <a:xfrm>
            <a:off x="616544" y="167640"/>
            <a:ext cx="912000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49925201-EC66-4A08-AB14-A541648A67D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2161" y="346283"/>
            <a:ext cx="1560000" cy="74073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A212EC7-C80F-4EBC-9817-97C85E0A8AE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0152" y="6431668"/>
            <a:ext cx="1757411" cy="25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4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6" r:id="rId2"/>
  </p:sldLayoutIdLst>
  <p:transition>
    <p:fade/>
  </p:transition>
  <p:txStyles>
    <p:titleStyle>
      <a:lvl1pPr algn="l" defTabSz="1097139" rtl="0" eaLnBrk="1" latinLnBrk="0" hangingPunct="1">
        <a:lnSpc>
          <a:spcPct val="100000"/>
        </a:lnSpc>
        <a:spcBef>
          <a:spcPct val="0"/>
        </a:spcBef>
        <a:buNone/>
        <a:defRPr sz="288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320032" indent="-320032" algn="l" defTabSz="1097139" rtl="0" eaLnBrk="1" latinLnBrk="0" hangingPunct="1">
        <a:lnSpc>
          <a:spcPct val="100000"/>
        </a:lnSpc>
        <a:spcBef>
          <a:spcPts val="0"/>
        </a:spcBef>
        <a:spcAft>
          <a:spcPts val="720"/>
        </a:spcAft>
        <a:buClr>
          <a:schemeClr val="accent1"/>
        </a:buClr>
        <a:buFont typeface="Wingdings" charset="2"/>
        <a:buChar char="§"/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647684" indent="-327652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42" indent="-327652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9654" indent="-320032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09686" indent="-316223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3017137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5706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77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2847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570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139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711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281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2851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422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2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8562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278" userDrawn="1">
          <p15:clr>
            <a:srgbClr val="F26B43"/>
          </p15:clr>
        </p15:guide>
        <p15:guide id="9" orient="horz" pos="182" userDrawn="1">
          <p15:clr>
            <a:srgbClr val="F26B43"/>
          </p15:clr>
        </p15:guide>
        <p15:guide id="10" orient="horz" pos="847" userDrawn="1">
          <p15:clr>
            <a:srgbClr val="F26B43"/>
          </p15:clr>
        </p15:guide>
        <p15:guide id="11" orient="horz" pos="3515" userDrawn="1">
          <p15:clr>
            <a:srgbClr val="F26B43"/>
          </p15:clr>
        </p15:guide>
        <p15:guide id="12" orient="horz" pos="10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DAD416-CF6A-CDD0-60AF-8DD306D65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789" y="-111685"/>
            <a:ext cx="6691532" cy="1887855"/>
          </a:xfrm>
          <a:noFill/>
        </p:spPr>
        <p:txBody>
          <a:bodyPr>
            <a:normAutofit fontScale="90000"/>
          </a:bodyPr>
          <a:lstStyle/>
          <a:p>
            <a:br>
              <a:rPr lang="de-AT" dirty="0"/>
            </a:br>
            <a:r>
              <a:rPr lang="de-AT" b="0" dirty="0">
                <a:latin typeface="+mn-lt"/>
              </a:rPr>
              <a:t>HTML 5</a:t>
            </a:r>
            <a:br>
              <a:rPr lang="de-AT" b="0" dirty="0">
                <a:latin typeface="+mn-lt"/>
              </a:rPr>
            </a:br>
            <a:endParaRPr lang="de-AT" b="0" dirty="0">
              <a:latin typeface="+mn-lt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373C48-5B99-EA54-35C2-9052BBE24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85446" y="1490869"/>
            <a:ext cx="9144000" cy="1655762"/>
          </a:xfrm>
        </p:spPr>
        <p:txBody>
          <a:bodyPr/>
          <a:lstStyle/>
          <a:p>
            <a:r>
              <a:rPr lang="de-AT" dirty="0"/>
              <a:t>Concepts, Architecture, </a:t>
            </a:r>
            <a:br>
              <a:rPr lang="de-AT" dirty="0"/>
            </a:br>
            <a:r>
              <a:rPr lang="de-AT" dirty="0"/>
              <a:t>Nutshell Examples, Outlook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C335A603-9909-0133-D17F-E73F58F65B70}"/>
              </a:ext>
            </a:extLst>
          </p:cNvPr>
          <p:cNvSpPr txBox="1">
            <a:spLocks/>
          </p:cNvSpPr>
          <p:nvPr/>
        </p:nvSpPr>
        <p:spPr>
          <a:xfrm>
            <a:off x="0" y="6228768"/>
            <a:ext cx="2848822" cy="629232"/>
          </a:xfrm>
          <a:prstGeom prst="rect">
            <a:avLst/>
          </a:prstGeom>
        </p:spPr>
        <p:txBody>
          <a:bodyPr vert="horz" lIns="0" tIns="45715" rIns="0" bIns="45715" rtlCol="0">
            <a:noAutofit/>
          </a:bodyPr>
          <a:lstStyle>
            <a:lvl1pPr marL="0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20"/>
              </a:spcAft>
              <a:buClr>
                <a:schemeClr val="accent1"/>
              </a:buClr>
              <a:buFont typeface="Wingdings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SzPct val="100000"/>
              <a:buFont typeface="Wingdings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2800" dirty="0"/>
              <a:t>Stefan Loidolt</a:t>
            </a:r>
          </a:p>
        </p:txBody>
      </p:sp>
    </p:spTree>
    <p:extLst>
      <p:ext uri="{BB962C8B-B14F-4D97-AF65-F5344CB8AC3E}">
        <p14:creationId xmlns:p14="http://schemas.microsoft.com/office/powerpoint/2010/main" val="21104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</a:t>
            </a:r>
            <a:r>
              <a:rPr lang="de-AT" dirty="0"/>
              <a:t>: Canvas</a:t>
            </a:r>
          </a:p>
        </p:txBody>
      </p:sp>
      <p:pic>
        <p:nvPicPr>
          <p:cNvPr id="5" name="Inhaltsplatzhalter 4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707976B5-0FE0-0547-A07F-6AD850DC20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1396204"/>
            <a:ext cx="8927468" cy="4931882"/>
          </a:xfrm>
        </p:spPr>
      </p:pic>
    </p:spTree>
    <p:extLst>
      <p:ext uri="{BB962C8B-B14F-4D97-AF65-F5344CB8AC3E}">
        <p14:creationId xmlns:p14="http://schemas.microsoft.com/office/powerpoint/2010/main" val="72637252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000" y="2721269"/>
            <a:ext cx="9120000" cy="1084586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07592986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6F786-FEAB-05E0-70FE-9EED35175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38" indent="-514338">
              <a:buFont typeface="+mj-lt"/>
              <a:buAutoNum type="romanUcPeriod"/>
            </a:pPr>
            <a:r>
              <a:rPr lang="en-US" sz="2000" dirty="0"/>
              <a:t>Introduction and Overview of the Seminar Paper</a:t>
            </a:r>
          </a:p>
          <a:p>
            <a:pPr marL="514338" indent="-514338">
              <a:buFont typeface="+mj-lt"/>
              <a:buAutoNum type="romanUcPeriod"/>
            </a:pPr>
            <a:r>
              <a:rPr lang="en-US" sz="2000" dirty="0"/>
              <a:t>Introduction to HTML</a:t>
            </a:r>
          </a:p>
          <a:p>
            <a:pPr lvl="1"/>
            <a:r>
              <a:rPr lang="en-US" sz="1880" dirty="0"/>
              <a:t>Historical Overview</a:t>
            </a:r>
          </a:p>
          <a:p>
            <a:pPr lvl="1"/>
            <a:r>
              <a:rPr lang="en-US" sz="1880" dirty="0"/>
              <a:t>W3C</a:t>
            </a:r>
          </a:p>
          <a:p>
            <a:pPr lvl="1"/>
            <a:r>
              <a:rPr lang="en-US" sz="1880" dirty="0"/>
              <a:t>WHATWG</a:t>
            </a:r>
          </a:p>
          <a:p>
            <a:pPr marL="514338" indent="-514338">
              <a:buFont typeface="+mj-lt"/>
              <a:buAutoNum type="romanUcPeriod"/>
            </a:pPr>
            <a:r>
              <a:rPr lang="en-US" sz="2000" dirty="0"/>
              <a:t>HTML 5</a:t>
            </a:r>
          </a:p>
          <a:p>
            <a:pPr lvl="1"/>
            <a:r>
              <a:rPr lang="en-US" sz="1880" dirty="0"/>
              <a:t>Document-Structure</a:t>
            </a:r>
          </a:p>
          <a:p>
            <a:pPr lvl="1"/>
            <a:r>
              <a:rPr lang="en-US" sz="1880" dirty="0"/>
              <a:t>HTML5 Elements</a:t>
            </a:r>
          </a:p>
          <a:p>
            <a:pPr lvl="1"/>
            <a:r>
              <a:rPr lang="en-US" sz="1880" dirty="0"/>
              <a:t>Web APIs</a:t>
            </a:r>
          </a:p>
          <a:p>
            <a:pPr marL="514338" indent="-514338">
              <a:buFont typeface="+mj-lt"/>
              <a:buAutoNum type="romanUcPeriod"/>
            </a:pPr>
            <a:r>
              <a:rPr lang="en-US" sz="2000" dirty="0"/>
              <a:t>Nutshell Examples</a:t>
            </a:r>
          </a:p>
          <a:p>
            <a:pPr marL="514338" indent="-514338">
              <a:buFont typeface="+mj-lt"/>
              <a:buAutoNum type="romanUcPeriod"/>
            </a:pPr>
            <a:r>
              <a:rPr lang="en-US" sz="2000" dirty="0"/>
              <a:t>Summary</a:t>
            </a:r>
          </a:p>
          <a:p>
            <a:pPr marL="514338" indent="-514338">
              <a:buFont typeface="+mj-lt"/>
              <a:buAutoNum type="romanUcPeriod"/>
            </a:pPr>
            <a:endParaRPr lang="de-AT" dirty="0"/>
          </a:p>
          <a:p>
            <a:pPr marL="514338" indent="-514338">
              <a:buFont typeface="+mj-lt"/>
              <a:buAutoNum type="romanUcPeriod"/>
            </a:pPr>
            <a:endParaRPr lang="de-AT" dirty="0"/>
          </a:p>
          <a:p>
            <a:pPr marL="514338" indent="-514338">
              <a:buFont typeface="+mj-lt"/>
              <a:buAutoNum type="romanUcPeriod"/>
            </a:pPr>
            <a:endParaRPr lang="de-AT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967A20-1F6E-F1AA-7174-9340262F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4129556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6F786-FEAB-05E0-70FE-9EED35175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Hypertext Markup Language is the standard markup language on the web</a:t>
            </a:r>
          </a:p>
          <a:p>
            <a:endParaRPr lang="en-US" dirty="0"/>
          </a:p>
          <a:p>
            <a:r>
              <a:rPr lang="en-US" dirty="0"/>
              <a:t>Convert Text Documents into Webpages</a:t>
            </a:r>
          </a:p>
          <a:p>
            <a:endParaRPr lang="en-US" dirty="0"/>
          </a:p>
          <a:p>
            <a:r>
              <a:rPr lang="en-US" dirty="0"/>
              <a:t>Specifies the Structure of the Content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967A20-1F6E-F1AA-7174-9340262F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en-US" dirty="0"/>
              <a:t>What is HTML? What is it used for?</a:t>
            </a:r>
            <a:br>
              <a:rPr lang="de-AT" dirty="0"/>
            </a:b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248154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4628E0-C04F-3B54-B1BE-5FF352402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025" y="1613536"/>
            <a:ext cx="5479975" cy="4624686"/>
          </a:xfrm>
        </p:spPr>
        <p:txBody>
          <a:bodyPr>
            <a:normAutofit/>
          </a:bodyPr>
          <a:lstStyle/>
          <a:p>
            <a:pPr marL="649590" lvl="2" indent="0" algn="ctr">
              <a:buNone/>
            </a:pPr>
            <a:r>
              <a:rPr lang="de-AT" sz="2000" b="1" dirty="0"/>
              <a:t>W3C</a:t>
            </a:r>
            <a:endParaRPr lang="de-AT" b="1" dirty="0"/>
          </a:p>
          <a:p>
            <a:pPr lvl="2"/>
            <a:endParaRPr lang="de-AT" dirty="0"/>
          </a:p>
          <a:p>
            <a:pPr lvl="2"/>
            <a:endParaRPr lang="de-AT" dirty="0"/>
          </a:p>
          <a:p>
            <a:pPr lvl="2"/>
            <a:r>
              <a:rPr lang="de-AT" dirty="0" err="1"/>
              <a:t>Founded</a:t>
            </a:r>
            <a:r>
              <a:rPr lang="de-AT" dirty="0"/>
              <a:t> in 1994 </a:t>
            </a:r>
            <a:r>
              <a:rPr lang="de-AT" dirty="0" err="1"/>
              <a:t>by</a:t>
            </a:r>
            <a:r>
              <a:rPr lang="de-AT" dirty="0"/>
              <a:t> Tim Berners-Lee</a:t>
            </a:r>
          </a:p>
          <a:p>
            <a:pPr lvl="2"/>
            <a:r>
              <a:rPr lang="de-AT" dirty="0"/>
              <a:t>International Community</a:t>
            </a:r>
          </a:p>
          <a:p>
            <a:pPr lvl="2"/>
            <a:r>
              <a:rPr lang="de-AT" dirty="0"/>
              <a:t>Development </a:t>
            </a:r>
            <a:r>
              <a:rPr lang="de-AT" dirty="0" err="1"/>
              <a:t>of</a:t>
            </a:r>
            <a:r>
              <a:rPr lang="de-AT" dirty="0"/>
              <a:t> Web Standards</a:t>
            </a:r>
          </a:p>
          <a:p>
            <a:pPr lvl="2"/>
            <a:r>
              <a:rPr lang="de-AT" dirty="0"/>
              <a:t>HTML, CSS, XML</a:t>
            </a:r>
          </a:p>
          <a:p>
            <a:pPr lvl="2"/>
            <a:r>
              <a:rPr lang="de-AT" dirty="0"/>
              <a:t>Working </a:t>
            </a:r>
            <a:r>
              <a:rPr lang="de-AT" dirty="0" err="1"/>
              <a:t>Process</a:t>
            </a:r>
            <a:endParaRPr lang="de-AT" dirty="0"/>
          </a:p>
          <a:p>
            <a:pPr lvl="2"/>
            <a:endParaRPr lang="de-AT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E11FAB-8A0F-2BB8-19EE-8E48548C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W3C and WHATWG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4874B9D-5CEB-A15A-8E6C-B9491124A495}"/>
              </a:ext>
            </a:extLst>
          </p:cNvPr>
          <p:cNvSpPr txBox="1">
            <a:spLocks/>
          </p:cNvSpPr>
          <p:nvPr/>
        </p:nvSpPr>
        <p:spPr>
          <a:xfrm>
            <a:off x="6096000" y="1598994"/>
            <a:ext cx="5479975" cy="4624686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>
            <a:lvl1pPr marL="320032" indent="-320032" algn="l" defTabSz="109713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20"/>
              </a:spcAft>
              <a:buClr>
                <a:schemeClr val="accent1"/>
              </a:buClr>
              <a:buFont typeface="Wingdings" charset="2"/>
              <a:buChar char="§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684" indent="-327652" algn="l" defTabSz="109713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SzPct val="10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7242" indent="-327652" algn="l" defTabSz="109713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Char char="§"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9654" indent="-320032" algn="l" defTabSz="109713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Char char="§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686" indent="-316223" algn="l" defTabSz="109713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Char char="§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137" indent="-274285" algn="l" defTabSz="1097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5706" indent="-274285" algn="l" defTabSz="1097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277" indent="-274285" algn="l" defTabSz="1097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2847" indent="-274285" algn="l" defTabSz="1097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9590" lvl="2" indent="0" algn="ctr">
              <a:buFont typeface="Wingdings" charset="2"/>
              <a:buNone/>
            </a:pPr>
            <a:r>
              <a:rPr lang="de-AT" sz="2000" b="1" dirty="0"/>
              <a:t>WHATWG</a:t>
            </a:r>
          </a:p>
          <a:p>
            <a:pPr lvl="2"/>
            <a:endParaRPr lang="de-AT" dirty="0"/>
          </a:p>
          <a:p>
            <a:pPr lvl="2"/>
            <a:endParaRPr lang="de-AT" dirty="0"/>
          </a:p>
          <a:p>
            <a:pPr lvl="2"/>
            <a:r>
              <a:rPr lang="de-AT" dirty="0" err="1"/>
              <a:t>Founded</a:t>
            </a:r>
            <a:r>
              <a:rPr lang="de-AT" dirty="0"/>
              <a:t> in 2004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leading</a:t>
            </a:r>
            <a:r>
              <a:rPr lang="de-AT" dirty="0"/>
              <a:t> Webbrowser Companies</a:t>
            </a:r>
          </a:p>
          <a:p>
            <a:pPr lvl="2"/>
            <a:r>
              <a:rPr lang="de-AT" dirty="0" err="1"/>
              <a:t>Unofficial</a:t>
            </a:r>
            <a:r>
              <a:rPr lang="de-AT" dirty="0"/>
              <a:t> and Open </a:t>
            </a:r>
            <a:r>
              <a:rPr lang="de-AT" dirty="0" err="1"/>
              <a:t>Collaboration</a:t>
            </a:r>
            <a:endParaRPr lang="de-AT" dirty="0"/>
          </a:p>
          <a:p>
            <a:pPr lvl="2"/>
            <a:r>
              <a:rPr lang="de-AT" dirty="0"/>
              <a:t>HTML </a:t>
            </a:r>
            <a:r>
              <a:rPr lang="de-AT" dirty="0" err="1"/>
              <a:t>based</a:t>
            </a:r>
            <a:endParaRPr lang="de-AT" dirty="0"/>
          </a:p>
          <a:p>
            <a:pPr lvl="2"/>
            <a:r>
              <a:rPr lang="de-AT" dirty="0" err="1"/>
              <a:t>Backward</a:t>
            </a:r>
            <a:r>
              <a:rPr lang="de-AT" dirty="0"/>
              <a:t> </a:t>
            </a:r>
            <a:r>
              <a:rPr lang="de-AT" dirty="0" err="1"/>
              <a:t>Compatibility</a:t>
            </a:r>
            <a:endParaRPr lang="de-AT" dirty="0"/>
          </a:p>
          <a:p>
            <a:pPr lvl="2"/>
            <a:r>
              <a:rPr lang="de-AT" dirty="0"/>
              <a:t>HTML Living Standard</a:t>
            </a:r>
          </a:p>
          <a:p>
            <a:pPr lvl="2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50769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Historical </a:t>
            </a:r>
            <a:r>
              <a:rPr lang="de-AT" dirty="0" err="1"/>
              <a:t>Overview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AEA62B-F3D5-26A6-2404-15C6C50B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Tim Berners-Lee at CERN (European </a:t>
            </a:r>
            <a:r>
              <a:rPr lang="de-DE" dirty="0" err="1"/>
              <a:t>Organization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Nuclear</a:t>
            </a:r>
            <a:r>
              <a:rPr lang="de-DE" dirty="0"/>
              <a:t> Research)</a:t>
            </a:r>
          </a:p>
          <a:p>
            <a:r>
              <a:rPr lang="de-DE" dirty="0" err="1"/>
              <a:t>Productivity</a:t>
            </a:r>
            <a:r>
              <a:rPr lang="de-DE" dirty="0"/>
              <a:t> Tool „</a:t>
            </a:r>
            <a:r>
              <a:rPr lang="de-DE" dirty="0" err="1"/>
              <a:t>Enquire</a:t>
            </a:r>
            <a:r>
              <a:rPr lang="de-DE" dirty="0"/>
              <a:t>“</a:t>
            </a:r>
          </a:p>
          <a:p>
            <a:r>
              <a:rPr lang="de-DE" dirty="0"/>
              <a:t>In 1989 Project </a:t>
            </a:r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Cross-Computer-System </a:t>
            </a:r>
            <a:r>
              <a:rPr lang="de-DE" dirty="0" err="1"/>
              <a:t>named</a:t>
            </a:r>
            <a:r>
              <a:rPr lang="de-DE" dirty="0"/>
              <a:t> “World Wide Web“</a:t>
            </a:r>
          </a:p>
          <a:p>
            <a:r>
              <a:rPr lang="de-DE" dirty="0"/>
              <a:t>First HTML-</a:t>
            </a:r>
            <a:r>
              <a:rPr lang="de-DE" dirty="0" err="1"/>
              <a:t>Document</a:t>
            </a:r>
            <a:r>
              <a:rPr lang="de-DE" dirty="0"/>
              <a:t> in 1990</a:t>
            </a:r>
          </a:p>
          <a:p>
            <a:r>
              <a:rPr lang="de-DE" dirty="0"/>
              <a:t>International Hypertext Conference in 1991</a:t>
            </a:r>
          </a:p>
          <a:p>
            <a:r>
              <a:rPr lang="de-DE" dirty="0"/>
              <a:t>Netscape and Internet Explorer</a:t>
            </a:r>
          </a:p>
          <a:p>
            <a:r>
              <a:rPr lang="de-DE" dirty="0"/>
              <a:t>W3C and WHATWG</a:t>
            </a:r>
          </a:p>
          <a:p>
            <a:r>
              <a:rPr lang="de-DE" dirty="0"/>
              <a:t>XHTML &amp; HTML5</a:t>
            </a:r>
          </a:p>
        </p:txBody>
      </p:sp>
    </p:spTree>
    <p:extLst>
      <p:ext uri="{BB962C8B-B14F-4D97-AF65-F5344CB8AC3E}">
        <p14:creationId xmlns:p14="http://schemas.microsoft.com/office/powerpoint/2010/main" val="244797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HTML5 </a:t>
            </a:r>
            <a:r>
              <a:rPr lang="de-AT" dirty="0" err="1"/>
              <a:t>Document</a:t>
            </a:r>
            <a:r>
              <a:rPr lang="de-AT" dirty="0"/>
              <a:t> </a:t>
            </a:r>
            <a:r>
              <a:rPr lang="de-AT" dirty="0" err="1"/>
              <a:t>Structure</a:t>
            </a:r>
            <a:endParaRPr lang="de-AT" dirty="0"/>
          </a:p>
        </p:txBody>
      </p:sp>
      <p:pic>
        <p:nvPicPr>
          <p:cNvPr id="5" name="Grafik 4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D32423C7-7C4E-E006-30A1-7FA59A90A9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3"/>
          <a:stretch/>
        </p:blipFill>
        <p:spPr>
          <a:xfrm>
            <a:off x="1110095" y="1653942"/>
            <a:ext cx="4030617" cy="392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445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HTML5 Elements</a:t>
            </a:r>
          </a:p>
        </p:txBody>
      </p:sp>
      <p:graphicFrame>
        <p:nvGraphicFramePr>
          <p:cNvPr id="3" name="Inhaltsplatzhalter 2">
            <a:extLst>
              <a:ext uri="{FF2B5EF4-FFF2-40B4-BE49-F238E27FC236}">
                <a16:creationId xmlns:a16="http://schemas.microsoft.com/office/drawing/2014/main" id="{DCF46A44-0370-C205-5444-DAB745A5ED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847399"/>
              </p:ext>
            </p:extLst>
          </p:nvPr>
        </p:nvGraphicFramePr>
        <p:xfrm>
          <a:off x="616544" y="2242505"/>
          <a:ext cx="10345737" cy="23729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48579">
                  <a:extLst>
                    <a:ext uri="{9D8B030D-6E8A-4147-A177-3AD203B41FA5}">
                      <a16:colId xmlns:a16="http://schemas.microsoft.com/office/drawing/2014/main" val="1427528465"/>
                    </a:ext>
                  </a:extLst>
                </a:gridCol>
                <a:gridCol w="3448579">
                  <a:extLst>
                    <a:ext uri="{9D8B030D-6E8A-4147-A177-3AD203B41FA5}">
                      <a16:colId xmlns:a16="http://schemas.microsoft.com/office/drawing/2014/main" val="1475759470"/>
                    </a:ext>
                  </a:extLst>
                </a:gridCol>
                <a:gridCol w="3448579">
                  <a:extLst>
                    <a:ext uri="{9D8B030D-6E8A-4147-A177-3AD203B41FA5}">
                      <a16:colId xmlns:a16="http://schemas.microsoft.com/office/drawing/2014/main" val="2759690152"/>
                    </a:ext>
                  </a:extLst>
                </a:gridCol>
              </a:tblGrid>
              <a:tr h="474598">
                <a:tc>
                  <a:txBody>
                    <a:bodyPr/>
                    <a:lstStyle/>
                    <a:p>
                      <a:pPr algn="ctr"/>
                      <a:r>
                        <a:rPr lang="en-US" b="0" noProof="0"/>
                        <a:t>&lt;article&gt;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60" b="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&lt;figcaption&gt;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noProof="0"/>
                        <a:t>&lt;nav&gt;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278293"/>
                  </a:ext>
                </a:extLst>
              </a:tr>
              <a:tr h="474598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&lt;aside&gt;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&lt;footer&gt;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&lt;section&gt;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62009"/>
                  </a:ext>
                </a:extLst>
              </a:tr>
              <a:tr h="474598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&lt;audio&gt;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&lt;header&gt;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&lt;source&gt;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77525"/>
                  </a:ext>
                </a:extLst>
              </a:tr>
              <a:tr h="474598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&lt;canvas&gt;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&lt;</a:t>
                      </a:r>
                      <a:r>
                        <a:rPr lang="en-US" noProof="0" dirty="0" err="1"/>
                        <a:t>hgroup</a:t>
                      </a:r>
                      <a:r>
                        <a:rPr lang="en-US" noProof="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&lt;svg&gt;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192335"/>
                  </a:ext>
                </a:extLst>
              </a:tr>
              <a:tr h="474598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&lt;video&gt;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&lt;figure&gt;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&lt;time&gt;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232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08017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Web APIs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423F703-97E6-17E7-7A60-F460E6945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Application Programming Interfaces </a:t>
            </a:r>
            <a:r>
              <a:rPr lang="en-US" dirty="0"/>
              <a:t>are interfaces that allow access to various functions and data of the browser and the device. This considerably expands the possibilities of web applications. Here are some examples: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Geolocation API: </a:t>
            </a:r>
            <a:r>
              <a:rPr lang="en-US" dirty="0"/>
              <a:t>Determine Location Information</a:t>
            </a:r>
          </a:p>
          <a:p>
            <a:endParaRPr lang="en-US" dirty="0"/>
          </a:p>
          <a:p>
            <a:r>
              <a:rPr lang="en-US" b="1" dirty="0"/>
              <a:t>Drag-and-Drop API:</a:t>
            </a:r>
            <a:r>
              <a:rPr lang="en-US" dirty="0"/>
              <a:t> Move Elements using the Mouse</a:t>
            </a:r>
          </a:p>
          <a:p>
            <a:endParaRPr lang="en-US" dirty="0"/>
          </a:p>
          <a:p>
            <a:r>
              <a:rPr lang="en-US" b="1" dirty="0"/>
              <a:t>Web Storage API:</a:t>
            </a:r>
            <a:r>
              <a:rPr lang="en-US" dirty="0"/>
              <a:t> Storing Data in User´s Browser</a:t>
            </a:r>
          </a:p>
        </p:txBody>
      </p:sp>
    </p:spTree>
    <p:extLst>
      <p:ext uri="{BB962C8B-B14F-4D97-AF65-F5344CB8AC3E}">
        <p14:creationId xmlns:p14="http://schemas.microsoft.com/office/powerpoint/2010/main" val="351972909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</a:t>
            </a:r>
            <a:r>
              <a:rPr lang="de-AT" dirty="0"/>
              <a:t>: Navigation Bar</a:t>
            </a:r>
          </a:p>
        </p:txBody>
      </p:sp>
      <p:pic>
        <p:nvPicPr>
          <p:cNvPr id="5" name="Inhaltsplatzhalter 4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06C5E7B1-B718-B1F9-6AA7-CD98408BAD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1337314"/>
            <a:ext cx="7475409" cy="5269551"/>
          </a:xfrm>
        </p:spPr>
      </p:pic>
    </p:spTree>
    <p:extLst>
      <p:ext uri="{BB962C8B-B14F-4D97-AF65-F5344CB8AC3E}">
        <p14:creationId xmlns:p14="http://schemas.microsoft.com/office/powerpoint/2010/main" val="31222328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Sample Presentation 16x10.potx" id="{511FF180-4D0F-403C-89D7-FBF2C89D6356}" vid="{4FD58E8B-C4BA-4659-9751-AF45EDD05A0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ppt/theme/themeOverride2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ppt/theme/themeOverride3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ppt/theme/themeOverride4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ppt/theme/themeOverride5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290</Words>
  <Application>Microsoft Macintosh PowerPoint</Application>
  <PresentationFormat>Breitbild</PresentationFormat>
  <Paragraphs>79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Aptos</vt:lpstr>
      <vt:lpstr>Arial</vt:lpstr>
      <vt:lpstr>Georgia</vt:lpstr>
      <vt:lpstr>Verdana</vt:lpstr>
      <vt:lpstr>Wingdings</vt:lpstr>
      <vt:lpstr>WU 16:10</vt:lpstr>
      <vt:lpstr> HTML 5 </vt:lpstr>
      <vt:lpstr>Table of Contents</vt:lpstr>
      <vt:lpstr>What is HTML? What is it used for? </vt:lpstr>
      <vt:lpstr>W3C and WHATWG</vt:lpstr>
      <vt:lpstr>Historical Overview</vt:lpstr>
      <vt:lpstr>HTML5 Document Structure</vt:lpstr>
      <vt:lpstr>HTML5 Elements</vt:lpstr>
      <vt:lpstr>Web APIs</vt:lpstr>
      <vt:lpstr>Nutshell Example: Navigation Bar</vt:lpstr>
      <vt:lpstr>Nutshell Example: Canvas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HTML 5 </dc:title>
  <dc:subject/>
  <dc:creator/>
  <cp:keywords/>
  <dc:description/>
  <cp:lastModifiedBy>Loidolt, Stefan</cp:lastModifiedBy>
  <cp:revision>64</cp:revision>
  <dcterms:created xsi:type="dcterms:W3CDTF">2023-11-15T17:16:01Z</dcterms:created>
  <dcterms:modified xsi:type="dcterms:W3CDTF">2024-06-06T19:30:34Z</dcterms:modified>
  <cp:category/>
</cp:coreProperties>
</file>