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3245"/>
    <a:srgbClr val="0820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192" y="1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34DA51-C51A-4603-A583-81D62C51E1EC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A838E6D2-4AE7-4A8C-8E66-E9EEFA5EA8E7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Grundlagen zur </a:t>
          </a:r>
          <a:r>
            <a:rPr lang="de-DE" dirty="0" err="1"/>
            <a:t>Preispoilitik</a:t>
          </a:r>
          <a:r>
            <a:rPr lang="de-DE" dirty="0"/>
            <a:t> </a:t>
          </a:r>
          <a:endParaRPr lang="en-US" dirty="0"/>
        </a:p>
      </dgm:t>
    </dgm:pt>
    <dgm:pt modelId="{500B65B7-A746-4F26-9AD2-1D416CB0A4F9}" type="parTrans" cxnId="{803AA731-1CD5-46A2-8B3B-6BD5691406CD}">
      <dgm:prSet/>
      <dgm:spPr/>
      <dgm:t>
        <a:bodyPr/>
        <a:lstStyle/>
        <a:p>
          <a:endParaRPr lang="en-US"/>
        </a:p>
      </dgm:t>
    </dgm:pt>
    <dgm:pt modelId="{68E4BC2F-3D46-4D97-817A-B353EFE7DF49}" type="sibTrans" cxnId="{803AA731-1CD5-46A2-8B3B-6BD5691406CD}">
      <dgm:prSet/>
      <dgm:spPr/>
      <dgm:t>
        <a:bodyPr/>
        <a:lstStyle/>
        <a:p>
          <a:endParaRPr lang="en-US"/>
        </a:p>
      </dgm:t>
    </dgm:pt>
    <dgm:pt modelId="{DAE5EF03-794A-465A-9CEC-0EA2C4742C6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Value-</a:t>
          </a:r>
          <a:r>
            <a:rPr lang="de-DE" dirty="0" err="1"/>
            <a:t>Based</a:t>
          </a:r>
          <a:r>
            <a:rPr lang="de-DE" dirty="0"/>
            <a:t> Pricing </a:t>
          </a:r>
          <a:endParaRPr lang="en-US" dirty="0"/>
        </a:p>
      </dgm:t>
    </dgm:pt>
    <dgm:pt modelId="{FA6CEBAB-56C4-4B2F-B7BD-86E45FF9D8D4}" type="parTrans" cxnId="{421EA542-5F4B-4D25-9DFD-0A448199B900}">
      <dgm:prSet/>
      <dgm:spPr/>
      <dgm:t>
        <a:bodyPr/>
        <a:lstStyle/>
        <a:p>
          <a:endParaRPr lang="en-US"/>
        </a:p>
      </dgm:t>
    </dgm:pt>
    <dgm:pt modelId="{A33F3EDA-0A1B-4423-BB72-D5305B4213EB}" type="sibTrans" cxnId="{421EA542-5F4B-4D25-9DFD-0A448199B900}">
      <dgm:prSet/>
      <dgm:spPr/>
      <dgm:t>
        <a:bodyPr/>
        <a:lstStyle/>
        <a:p>
          <a:endParaRPr lang="en-US"/>
        </a:p>
      </dgm:t>
    </dgm:pt>
    <dgm:pt modelId="{33222621-991D-4A9A-A7DD-55128B23B67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Cost-Based</a:t>
          </a:r>
          <a:r>
            <a:rPr lang="de-DE" dirty="0"/>
            <a:t> Pricing </a:t>
          </a:r>
          <a:endParaRPr lang="en-US" dirty="0"/>
        </a:p>
      </dgm:t>
    </dgm:pt>
    <dgm:pt modelId="{110E6A2C-4500-4698-96FB-14FF7379D12A}" type="parTrans" cxnId="{9DEC3F29-B55E-4861-9C9A-255E4808BFCD}">
      <dgm:prSet/>
      <dgm:spPr/>
      <dgm:t>
        <a:bodyPr/>
        <a:lstStyle/>
        <a:p>
          <a:endParaRPr lang="en-US"/>
        </a:p>
      </dgm:t>
    </dgm:pt>
    <dgm:pt modelId="{F3BB062C-EC89-40D3-A76E-B2BEAB6F6B43}" type="sibTrans" cxnId="{9DEC3F29-B55E-4861-9C9A-255E4808BFCD}">
      <dgm:prSet/>
      <dgm:spPr/>
      <dgm:t>
        <a:bodyPr/>
        <a:lstStyle/>
        <a:p>
          <a:endParaRPr lang="en-US"/>
        </a:p>
      </dgm:t>
    </dgm:pt>
    <dgm:pt modelId="{7EB86A0E-FA81-4F1D-A100-A2049DD7E7C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Ethik</a:t>
          </a:r>
          <a:endParaRPr lang="en-US" dirty="0"/>
        </a:p>
      </dgm:t>
    </dgm:pt>
    <dgm:pt modelId="{CB01EB4B-23E5-4470-94C9-B0B07E8ED139}" type="parTrans" cxnId="{EB1F483A-78C8-4493-94C9-E9336E16BCBD}">
      <dgm:prSet/>
      <dgm:spPr/>
      <dgm:t>
        <a:bodyPr/>
        <a:lstStyle/>
        <a:p>
          <a:endParaRPr lang="en-US"/>
        </a:p>
      </dgm:t>
    </dgm:pt>
    <dgm:pt modelId="{674C9958-6E4B-44B8-A10D-F25AA9A35CE4}" type="sibTrans" cxnId="{EB1F483A-78C8-4493-94C9-E9336E16BCBD}">
      <dgm:prSet/>
      <dgm:spPr/>
      <dgm:t>
        <a:bodyPr/>
        <a:lstStyle/>
        <a:p>
          <a:endParaRPr lang="en-US"/>
        </a:p>
      </dgm:t>
    </dgm:pt>
    <dgm:pt modelId="{BAE66558-F2F4-4CCB-B559-AC1899AD4CB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Ausblick</a:t>
          </a:r>
          <a:r>
            <a:rPr lang="de-DE" dirty="0">
              <a:latin typeface="Aptos Display" panose="020F0302020204030204"/>
            </a:rPr>
            <a:t> </a:t>
          </a:r>
          <a:endParaRPr lang="en-US" dirty="0"/>
        </a:p>
      </dgm:t>
    </dgm:pt>
    <dgm:pt modelId="{9FD29178-522F-4C3A-876B-B35424DBA74A}" type="parTrans" cxnId="{BAAE7153-16D4-46C5-A719-293FA8A091D5}">
      <dgm:prSet/>
      <dgm:spPr/>
      <dgm:t>
        <a:bodyPr/>
        <a:lstStyle/>
        <a:p>
          <a:endParaRPr lang="en-US"/>
        </a:p>
      </dgm:t>
    </dgm:pt>
    <dgm:pt modelId="{474E654B-BB87-410D-B9EE-39055CE19E2A}" type="sibTrans" cxnId="{BAAE7153-16D4-46C5-A719-293FA8A091D5}">
      <dgm:prSet/>
      <dgm:spPr/>
      <dgm:t>
        <a:bodyPr/>
        <a:lstStyle/>
        <a:p>
          <a:endParaRPr lang="en-US"/>
        </a:p>
      </dgm:t>
    </dgm:pt>
    <dgm:pt modelId="{7F100A1E-041F-46EC-B6BE-59C84210E9FE}">
      <dgm:prSet/>
      <dgm:spPr/>
      <dgm:t>
        <a:bodyPr/>
        <a:lstStyle/>
        <a:p>
          <a:pPr>
            <a:defRPr cap="all"/>
          </a:pPr>
          <a:r>
            <a:rPr lang="de-DE" dirty="0"/>
            <a:t>Arbitrage Pricing Theory </a:t>
          </a:r>
          <a:endParaRPr lang="en-US" dirty="0"/>
        </a:p>
      </dgm:t>
    </dgm:pt>
    <dgm:pt modelId="{0E5256CF-9006-44BC-89FB-7643550AE6B4}" type="parTrans" cxnId="{299A0540-C5F5-4D59-B2F3-C324D6DACD0A}">
      <dgm:prSet/>
      <dgm:spPr/>
      <dgm:t>
        <a:bodyPr/>
        <a:lstStyle/>
        <a:p>
          <a:endParaRPr lang="en-US"/>
        </a:p>
      </dgm:t>
    </dgm:pt>
    <dgm:pt modelId="{F2684235-4F85-45F7-AE55-230256B62926}" type="sibTrans" cxnId="{299A0540-C5F5-4D59-B2F3-C324D6DACD0A}">
      <dgm:prSet/>
      <dgm:spPr/>
      <dgm:t>
        <a:bodyPr/>
        <a:lstStyle/>
        <a:p>
          <a:endParaRPr lang="en-US"/>
        </a:p>
      </dgm:t>
    </dgm:pt>
    <dgm:pt modelId="{4BB93115-3305-4553-BD08-8B7E1AB316B4}" type="pres">
      <dgm:prSet presAssocID="{E634DA51-C51A-4603-A583-81D62C51E1EC}" presName="root" presStyleCnt="0">
        <dgm:presLayoutVars>
          <dgm:dir/>
          <dgm:resizeHandles val="exact"/>
        </dgm:presLayoutVars>
      </dgm:prSet>
      <dgm:spPr/>
    </dgm:pt>
    <dgm:pt modelId="{47C2D4E4-48EB-4C6F-A6C4-6CF095DE6369}" type="pres">
      <dgm:prSet presAssocID="{A838E6D2-4AE7-4A8C-8E66-E9EEFA5EA8E7}" presName="compNode" presStyleCnt="0"/>
      <dgm:spPr/>
    </dgm:pt>
    <dgm:pt modelId="{8D64D3D8-D46A-41CD-AA7E-4454EB8662FC}" type="pres">
      <dgm:prSet presAssocID="{A838E6D2-4AE7-4A8C-8E66-E9EEFA5EA8E7}" presName="iconBgRect" presStyleLbl="bgShp" presStyleIdx="0" presStyleCnt="6"/>
      <dgm:spPr/>
    </dgm:pt>
    <dgm:pt modelId="{A817D0B9-40E4-4D47-93EF-325843971919}" type="pres">
      <dgm:prSet presAssocID="{A838E6D2-4AE7-4A8C-8E66-E9EEFA5EA8E7}" presName="iconRect" presStyleLbl="node1" presStyleIdx="0" presStyleCnt="6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äkchen"/>
        </a:ext>
      </dgm:extLst>
    </dgm:pt>
    <dgm:pt modelId="{A8DDDD89-709D-483A-BC53-1B28E36F5EDB}" type="pres">
      <dgm:prSet presAssocID="{A838E6D2-4AE7-4A8C-8E66-E9EEFA5EA8E7}" presName="spaceRect" presStyleCnt="0"/>
      <dgm:spPr/>
    </dgm:pt>
    <dgm:pt modelId="{F51EFD1A-BFAC-4FE5-AE22-057537B7774B}" type="pres">
      <dgm:prSet presAssocID="{A838E6D2-4AE7-4A8C-8E66-E9EEFA5EA8E7}" presName="textRect" presStyleLbl="revTx" presStyleIdx="0" presStyleCnt="6">
        <dgm:presLayoutVars>
          <dgm:chMax val="1"/>
          <dgm:chPref val="1"/>
        </dgm:presLayoutVars>
      </dgm:prSet>
      <dgm:spPr/>
    </dgm:pt>
    <dgm:pt modelId="{88FBB179-2C56-41E3-BB77-4A71C203557C}" type="pres">
      <dgm:prSet presAssocID="{68E4BC2F-3D46-4D97-817A-B353EFE7DF49}" presName="sibTrans" presStyleCnt="0"/>
      <dgm:spPr/>
    </dgm:pt>
    <dgm:pt modelId="{910D0AEA-0D6C-4629-BF27-A0BD8725B164}" type="pres">
      <dgm:prSet presAssocID="{DAE5EF03-794A-465A-9CEC-0EA2C4742C69}" presName="compNode" presStyleCnt="0"/>
      <dgm:spPr/>
    </dgm:pt>
    <dgm:pt modelId="{82534BF4-B18C-448D-8F1C-B73D532452E0}" type="pres">
      <dgm:prSet presAssocID="{DAE5EF03-794A-465A-9CEC-0EA2C4742C69}" presName="iconBgRect" presStyleLbl="bgShp" presStyleIdx="1" presStyleCnt="6"/>
      <dgm:spPr/>
    </dgm:pt>
    <dgm:pt modelId="{394DDDA6-61CC-4D85-8617-91695CF09649}" type="pres">
      <dgm:prSet presAssocID="{DAE5EF03-794A-465A-9CEC-0EA2C4742C69}" presName="iconRect" presStyleLbl="node1" presStyleIdx="1" presStyleCnt="6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"/>
        </a:ext>
      </dgm:extLst>
    </dgm:pt>
    <dgm:pt modelId="{FBC29D1A-591B-4EFD-B401-6D5500357AB4}" type="pres">
      <dgm:prSet presAssocID="{DAE5EF03-794A-465A-9CEC-0EA2C4742C69}" presName="spaceRect" presStyleCnt="0"/>
      <dgm:spPr/>
    </dgm:pt>
    <dgm:pt modelId="{B331E43A-3B85-441D-AA9A-9FE703A81CE1}" type="pres">
      <dgm:prSet presAssocID="{DAE5EF03-794A-465A-9CEC-0EA2C4742C69}" presName="textRect" presStyleLbl="revTx" presStyleIdx="1" presStyleCnt="6">
        <dgm:presLayoutVars>
          <dgm:chMax val="1"/>
          <dgm:chPref val="1"/>
        </dgm:presLayoutVars>
      </dgm:prSet>
      <dgm:spPr/>
    </dgm:pt>
    <dgm:pt modelId="{20901FC1-C8B5-448C-B973-1471C3FAA040}" type="pres">
      <dgm:prSet presAssocID="{A33F3EDA-0A1B-4423-BB72-D5305B4213EB}" presName="sibTrans" presStyleCnt="0"/>
      <dgm:spPr/>
    </dgm:pt>
    <dgm:pt modelId="{30B6361B-794A-4770-9FE2-BAE5950FA20A}" type="pres">
      <dgm:prSet presAssocID="{33222621-991D-4A9A-A7DD-55128B23B679}" presName="compNode" presStyleCnt="0"/>
      <dgm:spPr/>
    </dgm:pt>
    <dgm:pt modelId="{A120195C-CB04-4362-868B-E70D412C37E2}" type="pres">
      <dgm:prSet presAssocID="{33222621-991D-4A9A-A7DD-55128B23B679}" presName="iconBgRect" presStyleLbl="bgShp" presStyleIdx="2" presStyleCnt="6"/>
      <dgm:spPr/>
    </dgm:pt>
    <dgm:pt modelId="{8116A1D2-9B2E-452C-8ACA-F66FB636029B}" type="pres">
      <dgm:prSet presAssocID="{33222621-991D-4A9A-A7DD-55128B23B679}" presName="iconRect" presStyleLbl="node1" presStyleIdx="2" presStyleCnt="6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ünzen"/>
        </a:ext>
      </dgm:extLst>
    </dgm:pt>
    <dgm:pt modelId="{2EDE1E9E-63B3-4DB0-97D8-986DDE248C67}" type="pres">
      <dgm:prSet presAssocID="{33222621-991D-4A9A-A7DD-55128B23B679}" presName="spaceRect" presStyleCnt="0"/>
      <dgm:spPr/>
    </dgm:pt>
    <dgm:pt modelId="{50CF9D09-00B8-40E8-9F53-5372652BCD88}" type="pres">
      <dgm:prSet presAssocID="{33222621-991D-4A9A-A7DD-55128B23B679}" presName="textRect" presStyleLbl="revTx" presStyleIdx="2" presStyleCnt="6">
        <dgm:presLayoutVars>
          <dgm:chMax val="1"/>
          <dgm:chPref val="1"/>
        </dgm:presLayoutVars>
      </dgm:prSet>
      <dgm:spPr/>
    </dgm:pt>
    <dgm:pt modelId="{D8CDCB9D-2222-42B9-8579-B9C3E331C7C5}" type="pres">
      <dgm:prSet presAssocID="{F3BB062C-EC89-40D3-A76E-B2BEAB6F6B43}" presName="sibTrans" presStyleCnt="0"/>
      <dgm:spPr/>
    </dgm:pt>
    <dgm:pt modelId="{4197DF92-E8A5-4FDB-83D5-0927EE1A2196}" type="pres">
      <dgm:prSet presAssocID="{7F100A1E-041F-46EC-B6BE-59C84210E9FE}" presName="compNode" presStyleCnt="0"/>
      <dgm:spPr/>
    </dgm:pt>
    <dgm:pt modelId="{BDC2F243-73C6-46BF-804E-4A3065DE7275}" type="pres">
      <dgm:prSet presAssocID="{7F100A1E-041F-46EC-B6BE-59C84210E9FE}" presName="iconBgRect" presStyleLbl="bgShp" presStyleIdx="3" presStyleCnt="6"/>
      <dgm:spPr/>
    </dgm:pt>
    <dgm:pt modelId="{3D546AB0-E250-4CCF-B41D-4588713E55B4}" type="pres">
      <dgm:prSet presAssocID="{7F100A1E-041F-46EC-B6BE-59C84210E9FE}" presName="iconRect" presStyleLbl="node1" presStyleIdx="3" presStyleCnt="6"/>
      <dgm:spPr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ld"/>
        </a:ext>
      </dgm:extLst>
    </dgm:pt>
    <dgm:pt modelId="{03FBCD82-8341-4B58-AA5F-19DDD151E1F3}" type="pres">
      <dgm:prSet presAssocID="{7F100A1E-041F-46EC-B6BE-59C84210E9FE}" presName="spaceRect" presStyleCnt="0"/>
      <dgm:spPr/>
    </dgm:pt>
    <dgm:pt modelId="{AC65AC5F-D910-4753-BDB6-97FB390D29FC}" type="pres">
      <dgm:prSet presAssocID="{7F100A1E-041F-46EC-B6BE-59C84210E9FE}" presName="textRect" presStyleLbl="revTx" presStyleIdx="3" presStyleCnt="6">
        <dgm:presLayoutVars>
          <dgm:chMax val="1"/>
          <dgm:chPref val="1"/>
        </dgm:presLayoutVars>
      </dgm:prSet>
      <dgm:spPr/>
    </dgm:pt>
    <dgm:pt modelId="{E19460B5-77FB-40B2-9220-203EDC59A618}" type="pres">
      <dgm:prSet presAssocID="{F2684235-4F85-45F7-AE55-230256B62926}" presName="sibTrans" presStyleCnt="0"/>
      <dgm:spPr/>
    </dgm:pt>
    <dgm:pt modelId="{9B7D4836-656C-4C21-8398-856037660A3A}" type="pres">
      <dgm:prSet presAssocID="{7EB86A0E-FA81-4F1D-A100-A2049DD7E7C2}" presName="compNode" presStyleCnt="0"/>
      <dgm:spPr/>
    </dgm:pt>
    <dgm:pt modelId="{1900E5A0-CA1E-4084-ABE8-9379F485CA09}" type="pres">
      <dgm:prSet presAssocID="{7EB86A0E-FA81-4F1D-A100-A2049DD7E7C2}" presName="iconBgRect" presStyleLbl="bgShp" presStyleIdx="4" presStyleCnt="6"/>
      <dgm:spPr/>
    </dgm:pt>
    <dgm:pt modelId="{5B762773-3A50-473F-BAB7-FCDB7CB18678}" type="pres">
      <dgm:prSet presAssocID="{7EB86A0E-FA81-4F1D-A100-A2049DD7E7C2}" presName="iconRect" presStyleLbl="node1" presStyleIdx="4" presStyleCnt="6"/>
      <dgm:spPr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6806C6F6-BC18-4D48-A083-45B806FAE5D6}" type="pres">
      <dgm:prSet presAssocID="{7EB86A0E-FA81-4F1D-A100-A2049DD7E7C2}" presName="spaceRect" presStyleCnt="0"/>
      <dgm:spPr/>
    </dgm:pt>
    <dgm:pt modelId="{CAD4B684-476C-482C-9D26-76AB6C7F8826}" type="pres">
      <dgm:prSet presAssocID="{7EB86A0E-FA81-4F1D-A100-A2049DD7E7C2}" presName="textRect" presStyleLbl="revTx" presStyleIdx="4" presStyleCnt="6">
        <dgm:presLayoutVars>
          <dgm:chMax val="1"/>
          <dgm:chPref val="1"/>
        </dgm:presLayoutVars>
      </dgm:prSet>
      <dgm:spPr/>
    </dgm:pt>
    <dgm:pt modelId="{C4757C35-CBF6-4FBA-A0EB-9121F29A24C7}" type="pres">
      <dgm:prSet presAssocID="{674C9958-6E4B-44B8-A10D-F25AA9A35CE4}" presName="sibTrans" presStyleCnt="0"/>
      <dgm:spPr/>
    </dgm:pt>
    <dgm:pt modelId="{931C9687-9C99-4707-85D3-7BF17E02EE53}" type="pres">
      <dgm:prSet presAssocID="{BAE66558-F2F4-4CCB-B559-AC1899AD4CB2}" presName="compNode" presStyleCnt="0"/>
      <dgm:spPr/>
    </dgm:pt>
    <dgm:pt modelId="{DF2B4C89-23F9-4BDD-8ECB-06CBD4FC6F7A}" type="pres">
      <dgm:prSet presAssocID="{BAE66558-F2F4-4CCB-B559-AC1899AD4CB2}" presName="iconBgRect" presStyleLbl="bgShp" presStyleIdx="5" presStyleCnt="6"/>
      <dgm:spPr/>
    </dgm:pt>
    <dgm:pt modelId="{D74BA2E9-C75C-4400-BF28-7916B5141B4B}" type="pres">
      <dgm:prSet presAssocID="{BAE66558-F2F4-4CCB-B559-AC1899AD4CB2}" presName="iconRect" presStyleLbl="node1" presStyleIdx="5" presStyleCnt="6"/>
      <dgm:spPr>
        <a:blipFill>
          <a:blip xmlns:r="http://schemas.openxmlformats.org/officeDocument/2006/relationships"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uge"/>
        </a:ext>
      </dgm:extLst>
    </dgm:pt>
    <dgm:pt modelId="{CAB1E6D3-EDDC-4CEB-B119-5A982332BA0F}" type="pres">
      <dgm:prSet presAssocID="{BAE66558-F2F4-4CCB-B559-AC1899AD4CB2}" presName="spaceRect" presStyleCnt="0"/>
      <dgm:spPr/>
    </dgm:pt>
    <dgm:pt modelId="{AE920D0B-D66D-49B3-B52F-6161E28F20A6}" type="pres">
      <dgm:prSet presAssocID="{BAE66558-F2F4-4CCB-B559-AC1899AD4CB2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4AFBB12-9C55-45D2-9BD2-D75DB1B90051}" type="presOf" srcId="{7EB86A0E-FA81-4F1D-A100-A2049DD7E7C2}" destId="{CAD4B684-476C-482C-9D26-76AB6C7F8826}" srcOrd="0" destOrd="0" presId="urn:microsoft.com/office/officeart/2018/5/layout/IconCircleLabelList"/>
    <dgm:cxn modelId="{9DEC3F29-B55E-4861-9C9A-255E4808BFCD}" srcId="{E634DA51-C51A-4603-A583-81D62C51E1EC}" destId="{33222621-991D-4A9A-A7DD-55128B23B679}" srcOrd="2" destOrd="0" parTransId="{110E6A2C-4500-4698-96FB-14FF7379D12A}" sibTransId="{F3BB062C-EC89-40D3-A76E-B2BEAB6F6B43}"/>
    <dgm:cxn modelId="{9791A130-FFEB-4D17-8A0E-1A6CF338B577}" type="presOf" srcId="{DAE5EF03-794A-465A-9CEC-0EA2C4742C69}" destId="{B331E43A-3B85-441D-AA9A-9FE703A81CE1}" srcOrd="0" destOrd="0" presId="urn:microsoft.com/office/officeart/2018/5/layout/IconCircleLabelList"/>
    <dgm:cxn modelId="{803AA731-1CD5-46A2-8B3B-6BD5691406CD}" srcId="{E634DA51-C51A-4603-A583-81D62C51E1EC}" destId="{A838E6D2-4AE7-4A8C-8E66-E9EEFA5EA8E7}" srcOrd="0" destOrd="0" parTransId="{500B65B7-A746-4F26-9AD2-1D416CB0A4F9}" sibTransId="{68E4BC2F-3D46-4D97-817A-B353EFE7DF49}"/>
    <dgm:cxn modelId="{EB1F483A-78C8-4493-94C9-E9336E16BCBD}" srcId="{E634DA51-C51A-4603-A583-81D62C51E1EC}" destId="{7EB86A0E-FA81-4F1D-A100-A2049DD7E7C2}" srcOrd="4" destOrd="0" parTransId="{CB01EB4B-23E5-4470-94C9-B0B07E8ED139}" sibTransId="{674C9958-6E4B-44B8-A10D-F25AA9A35CE4}"/>
    <dgm:cxn modelId="{299A0540-C5F5-4D59-B2F3-C324D6DACD0A}" srcId="{E634DA51-C51A-4603-A583-81D62C51E1EC}" destId="{7F100A1E-041F-46EC-B6BE-59C84210E9FE}" srcOrd="3" destOrd="0" parTransId="{0E5256CF-9006-44BC-89FB-7643550AE6B4}" sibTransId="{F2684235-4F85-45F7-AE55-230256B62926}"/>
    <dgm:cxn modelId="{421EA542-5F4B-4D25-9DFD-0A448199B900}" srcId="{E634DA51-C51A-4603-A583-81D62C51E1EC}" destId="{DAE5EF03-794A-465A-9CEC-0EA2C4742C69}" srcOrd="1" destOrd="0" parTransId="{FA6CEBAB-56C4-4B2F-B7BD-86E45FF9D8D4}" sibTransId="{A33F3EDA-0A1B-4423-BB72-D5305B4213EB}"/>
    <dgm:cxn modelId="{BAAE7153-16D4-46C5-A719-293FA8A091D5}" srcId="{E634DA51-C51A-4603-A583-81D62C51E1EC}" destId="{BAE66558-F2F4-4CCB-B559-AC1899AD4CB2}" srcOrd="5" destOrd="0" parTransId="{9FD29178-522F-4C3A-876B-B35424DBA74A}" sibTransId="{474E654B-BB87-410D-B9EE-39055CE19E2A}"/>
    <dgm:cxn modelId="{4C8C5F55-8ED3-471B-AC76-E81DA804782D}" type="presOf" srcId="{BAE66558-F2F4-4CCB-B559-AC1899AD4CB2}" destId="{AE920D0B-D66D-49B3-B52F-6161E28F20A6}" srcOrd="0" destOrd="0" presId="urn:microsoft.com/office/officeart/2018/5/layout/IconCircleLabelList"/>
    <dgm:cxn modelId="{0004A269-F323-431C-9DEC-FE172DE653F2}" type="presOf" srcId="{E634DA51-C51A-4603-A583-81D62C51E1EC}" destId="{4BB93115-3305-4553-BD08-8B7E1AB316B4}" srcOrd="0" destOrd="0" presId="urn:microsoft.com/office/officeart/2018/5/layout/IconCircleLabelList"/>
    <dgm:cxn modelId="{89D2FB8F-0B47-47DB-8508-7D8E982D7549}" type="presOf" srcId="{33222621-991D-4A9A-A7DD-55128B23B679}" destId="{50CF9D09-00B8-40E8-9F53-5372652BCD88}" srcOrd="0" destOrd="0" presId="urn:microsoft.com/office/officeart/2018/5/layout/IconCircleLabelList"/>
    <dgm:cxn modelId="{64E61AAE-C919-4455-A454-E5223069CA53}" type="presOf" srcId="{7F100A1E-041F-46EC-B6BE-59C84210E9FE}" destId="{AC65AC5F-D910-4753-BDB6-97FB390D29FC}" srcOrd="0" destOrd="0" presId="urn:microsoft.com/office/officeart/2018/5/layout/IconCircleLabelList"/>
    <dgm:cxn modelId="{F2B50AF3-90DC-4FF7-9F0B-0C3930F6BA19}" type="presOf" srcId="{A838E6D2-4AE7-4A8C-8E66-E9EEFA5EA8E7}" destId="{F51EFD1A-BFAC-4FE5-AE22-057537B7774B}" srcOrd="0" destOrd="0" presId="urn:microsoft.com/office/officeart/2018/5/layout/IconCircleLabelList"/>
    <dgm:cxn modelId="{618CE18D-FB40-42C7-AA21-908DAB75B9BB}" type="presParOf" srcId="{4BB93115-3305-4553-BD08-8B7E1AB316B4}" destId="{47C2D4E4-48EB-4C6F-A6C4-6CF095DE6369}" srcOrd="0" destOrd="0" presId="urn:microsoft.com/office/officeart/2018/5/layout/IconCircleLabelList"/>
    <dgm:cxn modelId="{A332003E-7FCF-4EFC-826B-BC02F7D72FC3}" type="presParOf" srcId="{47C2D4E4-48EB-4C6F-A6C4-6CF095DE6369}" destId="{8D64D3D8-D46A-41CD-AA7E-4454EB8662FC}" srcOrd="0" destOrd="0" presId="urn:microsoft.com/office/officeart/2018/5/layout/IconCircleLabelList"/>
    <dgm:cxn modelId="{E1F60FEF-F293-4B05-9287-D7C3E45243A7}" type="presParOf" srcId="{47C2D4E4-48EB-4C6F-A6C4-6CF095DE6369}" destId="{A817D0B9-40E4-4D47-93EF-325843971919}" srcOrd="1" destOrd="0" presId="urn:microsoft.com/office/officeart/2018/5/layout/IconCircleLabelList"/>
    <dgm:cxn modelId="{7F4D9DBB-3362-4B83-8639-80565C019290}" type="presParOf" srcId="{47C2D4E4-48EB-4C6F-A6C4-6CF095DE6369}" destId="{A8DDDD89-709D-483A-BC53-1B28E36F5EDB}" srcOrd="2" destOrd="0" presId="urn:microsoft.com/office/officeart/2018/5/layout/IconCircleLabelList"/>
    <dgm:cxn modelId="{B5CD6D27-92B2-45AE-B3B3-DF749625E2A5}" type="presParOf" srcId="{47C2D4E4-48EB-4C6F-A6C4-6CF095DE6369}" destId="{F51EFD1A-BFAC-4FE5-AE22-057537B7774B}" srcOrd="3" destOrd="0" presId="urn:microsoft.com/office/officeart/2018/5/layout/IconCircleLabelList"/>
    <dgm:cxn modelId="{2818C0E6-61FC-418A-BD02-D18F7C687166}" type="presParOf" srcId="{4BB93115-3305-4553-BD08-8B7E1AB316B4}" destId="{88FBB179-2C56-41E3-BB77-4A71C203557C}" srcOrd="1" destOrd="0" presId="urn:microsoft.com/office/officeart/2018/5/layout/IconCircleLabelList"/>
    <dgm:cxn modelId="{A6557645-8DDB-4587-B9C3-E74F9B50F571}" type="presParOf" srcId="{4BB93115-3305-4553-BD08-8B7E1AB316B4}" destId="{910D0AEA-0D6C-4629-BF27-A0BD8725B164}" srcOrd="2" destOrd="0" presId="urn:microsoft.com/office/officeart/2018/5/layout/IconCircleLabelList"/>
    <dgm:cxn modelId="{874DCE57-1044-4F44-9682-0955B3FC412E}" type="presParOf" srcId="{910D0AEA-0D6C-4629-BF27-A0BD8725B164}" destId="{82534BF4-B18C-448D-8F1C-B73D532452E0}" srcOrd="0" destOrd="0" presId="urn:microsoft.com/office/officeart/2018/5/layout/IconCircleLabelList"/>
    <dgm:cxn modelId="{EDCE219D-78CD-49FB-B7E5-574582ECCA29}" type="presParOf" srcId="{910D0AEA-0D6C-4629-BF27-A0BD8725B164}" destId="{394DDDA6-61CC-4D85-8617-91695CF09649}" srcOrd="1" destOrd="0" presId="urn:microsoft.com/office/officeart/2018/5/layout/IconCircleLabelList"/>
    <dgm:cxn modelId="{0B7968A8-A8FC-442B-B42F-C3672F1F822B}" type="presParOf" srcId="{910D0AEA-0D6C-4629-BF27-A0BD8725B164}" destId="{FBC29D1A-591B-4EFD-B401-6D5500357AB4}" srcOrd="2" destOrd="0" presId="urn:microsoft.com/office/officeart/2018/5/layout/IconCircleLabelList"/>
    <dgm:cxn modelId="{AD52E336-41BC-4C7D-8185-374BC8E756B1}" type="presParOf" srcId="{910D0AEA-0D6C-4629-BF27-A0BD8725B164}" destId="{B331E43A-3B85-441D-AA9A-9FE703A81CE1}" srcOrd="3" destOrd="0" presId="urn:microsoft.com/office/officeart/2018/5/layout/IconCircleLabelList"/>
    <dgm:cxn modelId="{787D286A-439D-486C-AAB7-5256C6FF5079}" type="presParOf" srcId="{4BB93115-3305-4553-BD08-8B7E1AB316B4}" destId="{20901FC1-C8B5-448C-B973-1471C3FAA040}" srcOrd="3" destOrd="0" presId="urn:microsoft.com/office/officeart/2018/5/layout/IconCircleLabelList"/>
    <dgm:cxn modelId="{58E6E466-A8A2-4292-A695-5F81B6168C2A}" type="presParOf" srcId="{4BB93115-3305-4553-BD08-8B7E1AB316B4}" destId="{30B6361B-794A-4770-9FE2-BAE5950FA20A}" srcOrd="4" destOrd="0" presId="urn:microsoft.com/office/officeart/2018/5/layout/IconCircleLabelList"/>
    <dgm:cxn modelId="{B43370B6-F5B3-47AC-BB41-C4F9C1047871}" type="presParOf" srcId="{30B6361B-794A-4770-9FE2-BAE5950FA20A}" destId="{A120195C-CB04-4362-868B-E70D412C37E2}" srcOrd="0" destOrd="0" presId="urn:microsoft.com/office/officeart/2018/5/layout/IconCircleLabelList"/>
    <dgm:cxn modelId="{937A6E60-B183-4968-B516-81654EBAFE97}" type="presParOf" srcId="{30B6361B-794A-4770-9FE2-BAE5950FA20A}" destId="{8116A1D2-9B2E-452C-8ACA-F66FB636029B}" srcOrd="1" destOrd="0" presId="urn:microsoft.com/office/officeart/2018/5/layout/IconCircleLabelList"/>
    <dgm:cxn modelId="{FE3583E9-1107-461C-914D-0CE1D662FBD9}" type="presParOf" srcId="{30B6361B-794A-4770-9FE2-BAE5950FA20A}" destId="{2EDE1E9E-63B3-4DB0-97D8-986DDE248C67}" srcOrd="2" destOrd="0" presId="urn:microsoft.com/office/officeart/2018/5/layout/IconCircleLabelList"/>
    <dgm:cxn modelId="{66CD380C-F15D-4971-8DAA-548E019AC918}" type="presParOf" srcId="{30B6361B-794A-4770-9FE2-BAE5950FA20A}" destId="{50CF9D09-00B8-40E8-9F53-5372652BCD88}" srcOrd="3" destOrd="0" presId="urn:microsoft.com/office/officeart/2018/5/layout/IconCircleLabelList"/>
    <dgm:cxn modelId="{271675A6-2CA0-4B7A-A078-CB0C669201BA}" type="presParOf" srcId="{4BB93115-3305-4553-BD08-8B7E1AB316B4}" destId="{D8CDCB9D-2222-42B9-8579-B9C3E331C7C5}" srcOrd="5" destOrd="0" presId="urn:microsoft.com/office/officeart/2018/5/layout/IconCircleLabelList"/>
    <dgm:cxn modelId="{41FBE7C9-4453-42B0-A30B-B48CC9B618E2}" type="presParOf" srcId="{4BB93115-3305-4553-BD08-8B7E1AB316B4}" destId="{4197DF92-E8A5-4FDB-83D5-0927EE1A2196}" srcOrd="6" destOrd="0" presId="urn:microsoft.com/office/officeart/2018/5/layout/IconCircleLabelList"/>
    <dgm:cxn modelId="{8002EB9D-28AD-4F53-9622-7E4055CD8B8A}" type="presParOf" srcId="{4197DF92-E8A5-4FDB-83D5-0927EE1A2196}" destId="{BDC2F243-73C6-46BF-804E-4A3065DE7275}" srcOrd="0" destOrd="0" presId="urn:microsoft.com/office/officeart/2018/5/layout/IconCircleLabelList"/>
    <dgm:cxn modelId="{0ADB7254-7913-4FFF-AA5A-38D524561EF8}" type="presParOf" srcId="{4197DF92-E8A5-4FDB-83D5-0927EE1A2196}" destId="{3D546AB0-E250-4CCF-B41D-4588713E55B4}" srcOrd="1" destOrd="0" presId="urn:microsoft.com/office/officeart/2018/5/layout/IconCircleLabelList"/>
    <dgm:cxn modelId="{0657E7E5-8709-4775-BBC7-3007020BBCFB}" type="presParOf" srcId="{4197DF92-E8A5-4FDB-83D5-0927EE1A2196}" destId="{03FBCD82-8341-4B58-AA5F-19DDD151E1F3}" srcOrd="2" destOrd="0" presId="urn:microsoft.com/office/officeart/2018/5/layout/IconCircleLabelList"/>
    <dgm:cxn modelId="{C4861F4C-012C-4FC8-BEE5-B8C70FB9BBF8}" type="presParOf" srcId="{4197DF92-E8A5-4FDB-83D5-0927EE1A2196}" destId="{AC65AC5F-D910-4753-BDB6-97FB390D29FC}" srcOrd="3" destOrd="0" presId="urn:microsoft.com/office/officeart/2018/5/layout/IconCircleLabelList"/>
    <dgm:cxn modelId="{73768F3D-EB4C-4A77-AE79-E66B6E652891}" type="presParOf" srcId="{4BB93115-3305-4553-BD08-8B7E1AB316B4}" destId="{E19460B5-77FB-40B2-9220-203EDC59A618}" srcOrd="7" destOrd="0" presId="urn:microsoft.com/office/officeart/2018/5/layout/IconCircleLabelList"/>
    <dgm:cxn modelId="{84E9E265-8245-4572-B009-5F3DD14F7BD0}" type="presParOf" srcId="{4BB93115-3305-4553-BD08-8B7E1AB316B4}" destId="{9B7D4836-656C-4C21-8398-856037660A3A}" srcOrd="8" destOrd="0" presId="urn:microsoft.com/office/officeart/2018/5/layout/IconCircleLabelList"/>
    <dgm:cxn modelId="{1921BEF9-2CCB-4D21-AB31-265A8ADAB3A1}" type="presParOf" srcId="{9B7D4836-656C-4C21-8398-856037660A3A}" destId="{1900E5A0-CA1E-4084-ABE8-9379F485CA09}" srcOrd="0" destOrd="0" presId="urn:microsoft.com/office/officeart/2018/5/layout/IconCircleLabelList"/>
    <dgm:cxn modelId="{A5CFB420-5BF0-4380-BD8D-93CE5C3C7F2F}" type="presParOf" srcId="{9B7D4836-656C-4C21-8398-856037660A3A}" destId="{5B762773-3A50-473F-BAB7-FCDB7CB18678}" srcOrd="1" destOrd="0" presId="urn:microsoft.com/office/officeart/2018/5/layout/IconCircleLabelList"/>
    <dgm:cxn modelId="{B2607D37-83D1-4AC9-A262-638459AAF66B}" type="presParOf" srcId="{9B7D4836-656C-4C21-8398-856037660A3A}" destId="{6806C6F6-BC18-4D48-A083-45B806FAE5D6}" srcOrd="2" destOrd="0" presId="urn:microsoft.com/office/officeart/2018/5/layout/IconCircleLabelList"/>
    <dgm:cxn modelId="{CEC374C4-578D-4125-B70E-B2FC2F679975}" type="presParOf" srcId="{9B7D4836-656C-4C21-8398-856037660A3A}" destId="{CAD4B684-476C-482C-9D26-76AB6C7F8826}" srcOrd="3" destOrd="0" presId="urn:microsoft.com/office/officeart/2018/5/layout/IconCircleLabelList"/>
    <dgm:cxn modelId="{07AF5AD3-DE8E-4C1D-A640-F7341712D88D}" type="presParOf" srcId="{4BB93115-3305-4553-BD08-8B7E1AB316B4}" destId="{C4757C35-CBF6-4FBA-A0EB-9121F29A24C7}" srcOrd="9" destOrd="0" presId="urn:microsoft.com/office/officeart/2018/5/layout/IconCircleLabelList"/>
    <dgm:cxn modelId="{5F9F05BE-BF0A-4820-A020-EEA0D045CE2B}" type="presParOf" srcId="{4BB93115-3305-4553-BD08-8B7E1AB316B4}" destId="{931C9687-9C99-4707-85D3-7BF17E02EE53}" srcOrd="10" destOrd="0" presId="urn:microsoft.com/office/officeart/2018/5/layout/IconCircleLabelList"/>
    <dgm:cxn modelId="{974A342C-53A2-4FA9-908B-B613FC3BEB6A}" type="presParOf" srcId="{931C9687-9C99-4707-85D3-7BF17E02EE53}" destId="{DF2B4C89-23F9-4BDD-8ECB-06CBD4FC6F7A}" srcOrd="0" destOrd="0" presId="urn:microsoft.com/office/officeart/2018/5/layout/IconCircleLabelList"/>
    <dgm:cxn modelId="{955A2E16-49BA-4B05-87CF-15C4B6F7E4C6}" type="presParOf" srcId="{931C9687-9C99-4707-85D3-7BF17E02EE53}" destId="{D74BA2E9-C75C-4400-BF28-7916B5141B4B}" srcOrd="1" destOrd="0" presId="urn:microsoft.com/office/officeart/2018/5/layout/IconCircleLabelList"/>
    <dgm:cxn modelId="{0532D144-FC62-4B30-8BAF-ACD8B8D254AE}" type="presParOf" srcId="{931C9687-9C99-4707-85D3-7BF17E02EE53}" destId="{CAB1E6D3-EDDC-4CEB-B119-5A982332BA0F}" srcOrd="2" destOrd="0" presId="urn:microsoft.com/office/officeart/2018/5/layout/IconCircleLabelList"/>
    <dgm:cxn modelId="{6000C01F-286D-4765-A5B3-935FD7CCED2E}" type="presParOf" srcId="{931C9687-9C99-4707-85D3-7BF17E02EE53}" destId="{AE920D0B-D66D-49B3-B52F-6161E28F20A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64D3D8-D46A-41CD-AA7E-4454EB8662FC}">
      <dsp:nvSpPr>
        <dsp:cNvPr id="0" name=""/>
        <dsp:cNvSpPr/>
      </dsp:nvSpPr>
      <dsp:spPr>
        <a:xfrm>
          <a:off x="311379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7D0B9-40E4-4D47-93EF-325843971919}">
      <dsp:nvSpPr>
        <dsp:cNvPr id="0" name=""/>
        <dsp:cNvSpPr/>
      </dsp:nvSpPr>
      <dsp:spPr>
        <a:xfrm>
          <a:off x="517957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EFD1A-BFAC-4FE5-AE22-057537B7774B}">
      <dsp:nvSpPr>
        <dsp:cNvPr id="0" name=""/>
        <dsp:cNvSpPr/>
      </dsp:nvSpPr>
      <dsp:spPr>
        <a:xfrm>
          <a:off x="1512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/>
            <a:t>Grundlagen zur </a:t>
          </a:r>
          <a:r>
            <a:rPr lang="de-DE" sz="1600" kern="1200" dirty="0" err="1"/>
            <a:t>Preispoilitik</a:t>
          </a:r>
          <a:r>
            <a:rPr lang="de-DE" sz="1600" kern="1200" dirty="0"/>
            <a:t> </a:t>
          </a:r>
          <a:endParaRPr lang="en-US" sz="1600" kern="1200" dirty="0"/>
        </a:p>
      </dsp:txBody>
      <dsp:txXfrm>
        <a:off x="1512" y="2414215"/>
        <a:ext cx="1589062" cy="635625"/>
      </dsp:txXfrm>
    </dsp:sp>
    <dsp:sp modelId="{82534BF4-B18C-448D-8F1C-B73D532452E0}">
      <dsp:nvSpPr>
        <dsp:cNvPr id="0" name=""/>
        <dsp:cNvSpPr/>
      </dsp:nvSpPr>
      <dsp:spPr>
        <a:xfrm>
          <a:off x="2178527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4DDDA6-61CC-4D85-8617-91695CF09649}">
      <dsp:nvSpPr>
        <dsp:cNvPr id="0" name=""/>
        <dsp:cNvSpPr/>
      </dsp:nvSpPr>
      <dsp:spPr>
        <a:xfrm>
          <a:off x="2385105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31E43A-3B85-441D-AA9A-9FE703A81CE1}">
      <dsp:nvSpPr>
        <dsp:cNvPr id="0" name=""/>
        <dsp:cNvSpPr/>
      </dsp:nvSpPr>
      <dsp:spPr>
        <a:xfrm>
          <a:off x="1868660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/>
            <a:t>Value-</a:t>
          </a:r>
          <a:r>
            <a:rPr lang="de-DE" sz="1600" kern="1200" dirty="0" err="1"/>
            <a:t>Based</a:t>
          </a:r>
          <a:r>
            <a:rPr lang="de-DE" sz="1600" kern="1200" dirty="0"/>
            <a:t> Pricing </a:t>
          </a:r>
          <a:endParaRPr lang="en-US" sz="1600" kern="1200" dirty="0"/>
        </a:p>
      </dsp:txBody>
      <dsp:txXfrm>
        <a:off x="1868660" y="2414215"/>
        <a:ext cx="1589062" cy="635625"/>
      </dsp:txXfrm>
    </dsp:sp>
    <dsp:sp modelId="{A120195C-CB04-4362-868B-E70D412C37E2}">
      <dsp:nvSpPr>
        <dsp:cNvPr id="0" name=""/>
        <dsp:cNvSpPr/>
      </dsp:nvSpPr>
      <dsp:spPr>
        <a:xfrm>
          <a:off x="4045676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16A1D2-9B2E-452C-8ACA-F66FB636029B}">
      <dsp:nvSpPr>
        <dsp:cNvPr id="0" name=""/>
        <dsp:cNvSpPr/>
      </dsp:nvSpPr>
      <dsp:spPr>
        <a:xfrm>
          <a:off x="4252254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F9D09-00B8-40E8-9F53-5372652BCD88}">
      <dsp:nvSpPr>
        <dsp:cNvPr id="0" name=""/>
        <dsp:cNvSpPr/>
      </dsp:nvSpPr>
      <dsp:spPr>
        <a:xfrm>
          <a:off x="3735809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 err="1"/>
            <a:t>Cost-Based</a:t>
          </a:r>
          <a:r>
            <a:rPr lang="de-DE" sz="1600" kern="1200" dirty="0"/>
            <a:t> Pricing </a:t>
          </a:r>
          <a:endParaRPr lang="en-US" sz="1600" kern="1200" dirty="0"/>
        </a:p>
      </dsp:txBody>
      <dsp:txXfrm>
        <a:off x="3735809" y="2414215"/>
        <a:ext cx="1589062" cy="635625"/>
      </dsp:txXfrm>
    </dsp:sp>
    <dsp:sp modelId="{BDC2F243-73C6-46BF-804E-4A3065DE7275}">
      <dsp:nvSpPr>
        <dsp:cNvPr id="0" name=""/>
        <dsp:cNvSpPr/>
      </dsp:nvSpPr>
      <dsp:spPr>
        <a:xfrm>
          <a:off x="5912824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46AB0-E250-4CCF-B41D-4588713E55B4}">
      <dsp:nvSpPr>
        <dsp:cNvPr id="0" name=""/>
        <dsp:cNvSpPr/>
      </dsp:nvSpPr>
      <dsp:spPr>
        <a:xfrm>
          <a:off x="6119402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5AC5F-D910-4753-BDB6-97FB390D29FC}">
      <dsp:nvSpPr>
        <dsp:cNvPr id="0" name=""/>
        <dsp:cNvSpPr/>
      </dsp:nvSpPr>
      <dsp:spPr>
        <a:xfrm>
          <a:off x="5602957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/>
            <a:t>Arbitrage Pricing Theory </a:t>
          </a:r>
          <a:endParaRPr lang="en-US" sz="1600" kern="1200" dirty="0"/>
        </a:p>
      </dsp:txBody>
      <dsp:txXfrm>
        <a:off x="5602957" y="2414215"/>
        <a:ext cx="1589062" cy="635625"/>
      </dsp:txXfrm>
    </dsp:sp>
    <dsp:sp modelId="{1900E5A0-CA1E-4084-ABE8-9379F485CA09}">
      <dsp:nvSpPr>
        <dsp:cNvPr id="0" name=""/>
        <dsp:cNvSpPr/>
      </dsp:nvSpPr>
      <dsp:spPr>
        <a:xfrm>
          <a:off x="7779973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62773-3A50-473F-BAB7-FCDB7CB18678}">
      <dsp:nvSpPr>
        <dsp:cNvPr id="0" name=""/>
        <dsp:cNvSpPr/>
      </dsp:nvSpPr>
      <dsp:spPr>
        <a:xfrm>
          <a:off x="7986551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4B684-476C-482C-9D26-76AB6C7F8826}">
      <dsp:nvSpPr>
        <dsp:cNvPr id="0" name=""/>
        <dsp:cNvSpPr/>
      </dsp:nvSpPr>
      <dsp:spPr>
        <a:xfrm>
          <a:off x="7470105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/>
            <a:t>Ethik</a:t>
          </a:r>
          <a:endParaRPr lang="en-US" sz="1600" kern="1200" dirty="0"/>
        </a:p>
      </dsp:txBody>
      <dsp:txXfrm>
        <a:off x="7470105" y="2414215"/>
        <a:ext cx="1589062" cy="635625"/>
      </dsp:txXfrm>
    </dsp:sp>
    <dsp:sp modelId="{DF2B4C89-23F9-4BDD-8ECB-06CBD4FC6F7A}">
      <dsp:nvSpPr>
        <dsp:cNvPr id="0" name=""/>
        <dsp:cNvSpPr/>
      </dsp:nvSpPr>
      <dsp:spPr>
        <a:xfrm>
          <a:off x="9647121" y="1142964"/>
          <a:ext cx="969328" cy="969328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BA2E9-C75C-4400-BF28-7916B5141B4B}">
      <dsp:nvSpPr>
        <dsp:cNvPr id="0" name=""/>
        <dsp:cNvSpPr/>
      </dsp:nvSpPr>
      <dsp:spPr>
        <a:xfrm>
          <a:off x="9853699" y="1349543"/>
          <a:ext cx="556171" cy="556171"/>
        </a:xfrm>
        <a:prstGeom prst="rect">
          <a:avLst/>
        </a:prstGeom>
        <a:blipFill>
          <a:blip xmlns:r="http://schemas.openxmlformats.org/officeDocument/2006/relationships"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20D0B-D66D-49B3-B52F-6161E28F20A6}">
      <dsp:nvSpPr>
        <dsp:cNvPr id="0" name=""/>
        <dsp:cNvSpPr/>
      </dsp:nvSpPr>
      <dsp:spPr>
        <a:xfrm>
          <a:off x="9337254" y="2414215"/>
          <a:ext cx="1589062" cy="6356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600" kern="1200" dirty="0"/>
            <a:t>Ausblick</a:t>
          </a:r>
          <a:r>
            <a:rPr lang="de-DE" sz="1600" kern="1200" dirty="0">
              <a:latin typeface="Aptos Display" panose="020F0302020204030204"/>
            </a:rPr>
            <a:t> </a:t>
          </a:r>
          <a:endParaRPr lang="en-US" sz="1600" kern="1200" dirty="0"/>
        </a:p>
      </dsp:txBody>
      <dsp:txXfrm>
        <a:off x="9337254" y="2414215"/>
        <a:ext cx="1589062" cy="6356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16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206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9958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0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55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29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408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20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769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388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98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EB3054-B75A-4BD7-8B3E-8DC0F614FAF3}" type="datetimeFigureOut">
              <a:rPr lang="de-DE" smtClean="0"/>
              <a:t>04.06.24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2006FE-6571-4354-8775-F8708372C22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72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Price Theory in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 Digital Age: Value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 vs.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Cost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 vs.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Arbitrary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 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Based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 Prices,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Justification</a:t>
            </a:r>
            <a:r>
              <a:rPr lang="de-DE" sz="4800" dirty="0">
                <a:solidFill>
                  <a:srgbClr val="FFFFFF"/>
                </a:solidFill>
                <a:latin typeface="Calibri"/>
                <a:cs typeface="Calibri"/>
              </a:rPr>
              <a:t>, </a:t>
            </a:r>
            <a:r>
              <a:rPr lang="de-DE" sz="4800" dirty="0" err="1">
                <a:solidFill>
                  <a:srgbClr val="FFFFFF"/>
                </a:solidFill>
                <a:latin typeface="Calibri"/>
                <a:cs typeface="Calibri"/>
              </a:rPr>
              <a:t>Discussions</a:t>
            </a:r>
            <a:endParaRPr lang="de-DE" sz="4800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 fontScale="62500" lnSpcReduction="20000"/>
          </a:bodyPr>
          <a:lstStyle/>
          <a:p>
            <a:pPr algn="l"/>
            <a:r>
              <a:rPr lang="de-DE" dirty="0">
                <a:latin typeface="Calibri"/>
                <a:cs typeface="Calibri"/>
              </a:rPr>
              <a:t>Seminar aus BIS (4117)</a:t>
            </a:r>
          </a:p>
          <a:p>
            <a:pPr algn="l"/>
            <a:endParaRPr lang="de-DE" dirty="0">
              <a:latin typeface="Calibri"/>
              <a:ea typeface="+mn-lt"/>
              <a:cs typeface="+mn-lt"/>
            </a:endParaRPr>
          </a:p>
          <a:p>
            <a:pPr algn="l"/>
            <a:r>
              <a:rPr lang="en-US" sz="2200" err="1">
                <a:latin typeface="Calibri"/>
                <a:ea typeface="+mn-lt"/>
                <a:cs typeface="+mn-lt"/>
              </a:rPr>
              <a:t>ao.Univ.Prof</a:t>
            </a:r>
            <a:r>
              <a:rPr lang="en-US" sz="2200" dirty="0">
                <a:latin typeface="Calibri"/>
                <a:ea typeface="+mn-lt"/>
                <a:cs typeface="+mn-lt"/>
              </a:rPr>
              <a:t>. Dr. Rony G. </a:t>
            </a:r>
            <a:r>
              <a:rPr lang="en-US" sz="2200" err="1">
                <a:latin typeface="Calibri"/>
                <a:ea typeface="+mn-lt"/>
                <a:cs typeface="+mn-lt"/>
              </a:rPr>
              <a:t>Flatscher</a:t>
            </a:r>
            <a:r>
              <a:rPr lang="en-US" sz="2200" dirty="0">
                <a:latin typeface="Calibri"/>
                <a:ea typeface="+mn-lt"/>
                <a:cs typeface="+mn-lt"/>
              </a:rPr>
              <a:t> </a:t>
            </a:r>
            <a:endParaRPr lang="de-DE" sz="2200">
              <a:latin typeface="Calibri"/>
              <a:cs typeface="Calibri"/>
            </a:endParaRPr>
          </a:p>
          <a:p>
            <a:pPr algn="l"/>
            <a:endParaRPr lang="de-DE" dirty="0">
              <a:latin typeface="Calibri"/>
              <a:cs typeface="Calibri"/>
            </a:endParaRPr>
          </a:p>
          <a:p>
            <a:pPr algn="l"/>
            <a:r>
              <a:rPr lang="de-DE" dirty="0">
                <a:latin typeface="Calibri"/>
                <a:cs typeface="Calibri"/>
              </a:rPr>
              <a:t>Alexandra Rusu   </a:t>
            </a:r>
            <a:r>
              <a:rPr lang="de-DE" dirty="0"/>
              <a:t>  </a:t>
            </a:r>
          </a:p>
        </p:txBody>
      </p:sp>
    </p:spTree>
    <p:extLst>
      <p:ext uri="{BB962C8B-B14F-4D97-AF65-F5344CB8AC3E}">
        <p14:creationId xmlns:p14="http://schemas.microsoft.com/office/powerpoint/2010/main" val="1577499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6E211BA-A5F0-D198-EDE8-9FF076DF1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Value-Based Pricing: Vor- und Nachteile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D423AA-A893-1C87-A36C-EF80C173A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14925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de-DE">
                <a:latin typeface="Calibri"/>
                <a:cs typeface="Calibri"/>
              </a:rPr>
              <a:t>Vorteile: </a:t>
            </a:r>
          </a:p>
          <a:p>
            <a:r>
              <a:rPr lang="de-DE">
                <a:latin typeface="Calibri"/>
                <a:cs typeface="Calibri"/>
              </a:rPr>
              <a:t>Einbindung der Kundenbedürfnisse </a:t>
            </a:r>
          </a:p>
          <a:p>
            <a:r>
              <a:rPr lang="de-DE">
                <a:latin typeface="Calibri"/>
                <a:cs typeface="Calibri"/>
              </a:rPr>
              <a:t>Ausnutzung der Preiselastizität </a:t>
            </a:r>
          </a:p>
          <a:p>
            <a:r>
              <a:rPr lang="de-DE">
                <a:latin typeface="Calibri"/>
                <a:cs typeface="Calibri"/>
              </a:rPr>
              <a:t>Stärken der Marktposition und Kund*innenbeziehungen </a:t>
            </a:r>
            <a:endParaRPr lang="de-DE" dirty="0">
              <a:latin typeface="Calibri"/>
              <a:cs typeface="Calibri"/>
            </a:endParaRP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9E6C66BB-9297-62F4-E833-9ADB4E6763AF}"/>
              </a:ext>
            </a:extLst>
          </p:cNvPr>
          <p:cNvSpPr txBox="1">
            <a:spLocks/>
          </p:cNvSpPr>
          <p:nvPr/>
        </p:nvSpPr>
        <p:spPr>
          <a:xfrm>
            <a:off x="5953125" y="1825625"/>
            <a:ext cx="5114925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/>
              <a:t>Nachteile:</a:t>
            </a:r>
          </a:p>
          <a:p>
            <a:r>
              <a:rPr lang="de-DE">
                <a:latin typeface="Calibri"/>
                <a:cs typeface="Calibri"/>
              </a:rPr>
              <a:t>Datenbschaffung sehr aufwendig und kostenintensiv (Marktforschung)</a:t>
            </a:r>
            <a:endParaRPr lang="de-DE" dirty="0"/>
          </a:p>
          <a:p>
            <a:r>
              <a:rPr lang="de-DE">
                <a:latin typeface="Calibri"/>
                <a:cs typeface="Calibri"/>
              </a:rPr>
              <a:t>Missinterpretation und setzung zu hoher Preise </a:t>
            </a:r>
            <a:endParaRPr lang="de-DE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8C97EB0-04D5-7736-1371-0A663D7CDCCD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de-DE" sz="1600" b="1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158601B0-F3F8-B082-9151-BEDB097FD473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/>
              <a:t>Value-Based P</a:t>
            </a:r>
          </a:p>
        </p:txBody>
      </p:sp>
    </p:spTree>
    <p:extLst>
      <p:ext uri="{BB962C8B-B14F-4D97-AF65-F5344CB8AC3E}">
        <p14:creationId xmlns:p14="http://schemas.microsoft.com/office/powerpoint/2010/main" val="901479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C932673-0616-F714-D90F-9FFC3AC30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Cost-Based Pricing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4374A8-5585-DB14-2E7A-1DB7A7F27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363" y="2865333"/>
            <a:ext cx="9724031" cy="3241744"/>
          </a:xfrm>
        </p:spPr>
        <p:txBody>
          <a:bodyPr anchor="ctr">
            <a:normAutofit/>
          </a:bodyPr>
          <a:lstStyle/>
          <a:p>
            <a:endParaRPr lang="de-DE" sz="2000" dirty="0">
              <a:latin typeface="Calibri"/>
              <a:ea typeface="Calibri"/>
              <a:cs typeface="Calibri"/>
            </a:endParaRPr>
          </a:p>
          <a:p>
            <a:r>
              <a:rPr lang="de-DE" sz="2000" dirty="0">
                <a:latin typeface="Calibri"/>
                <a:cs typeface="Calibri"/>
              </a:rPr>
              <a:t>Überlegung: Unternehmen sollen ihre Kosten decken und einen Gewinnaufschlag erzielen </a:t>
            </a:r>
            <a:endParaRPr lang="de-DE" sz="2000">
              <a:latin typeface="Calibri"/>
              <a:ea typeface="Calibri"/>
              <a:cs typeface="Calibri"/>
            </a:endParaRPr>
          </a:p>
          <a:p>
            <a:r>
              <a:rPr lang="de-DE" sz="2000" dirty="0">
                <a:latin typeface="Calibri"/>
                <a:cs typeface="Calibri"/>
              </a:rPr>
              <a:t>Verschiedene Kosten fallen bei Produktion und Vertrieb an (Direkte/Indirekte Kosten, Fixe/variable Kosten...)</a:t>
            </a:r>
            <a:endParaRPr lang="de-DE" sz="2000">
              <a:latin typeface="Calibri"/>
              <a:ea typeface="Calibri"/>
              <a:cs typeface="Calibri"/>
            </a:endParaRPr>
          </a:p>
          <a:p>
            <a:r>
              <a:rPr lang="de-DE" sz="2000" dirty="0">
                <a:latin typeface="Calibri"/>
                <a:cs typeface="Calibri"/>
              </a:rPr>
              <a:t>Anwendung der Kostenträgerrechnung + Gewinnaufschlag</a:t>
            </a:r>
            <a:endParaRPr lang="de-DE" sz="2000">
              <a:latin typeface="Calibri"/>
              <a:ea typeface="Calibri"/>
              <a:cs typeface="Calibri"/>
            </a:endParaRPr>
          </a:p>
          <a:p>
            <a:r>
              <a:rPr lang="de-DE" sz="2000" dirty="0">
                <a:latin typeface="Calibri"/>
                <a:cs typeface="Calibri"/>
              </a:rPr>
              <a:t>Beispiel: Ryanair </a:t>
            </a:r>
            <a:endParaRPr lang="de-DE" sz="2000" dirty="0">
              <a:latin typeface="Calibri"/>
              <a:ea typeface="Calibri"/>
              <a:cs typeface="Calibri"/>
            </a:endParaRPr>
          </a:p>
          <a:p>
            <a:endParaRPr lang="de-DE" sz="2400" dirty="0">
              <a:latin typeface="Calibri"/>
              <a:ea typeface="Calibri"/>
              <a:cs typeface="Calibri"/>
            </a:endParaRPr>
          </a:p>
          <a:p>
            <a:endParaRPr lang="de-DE" sz="2400" dirty="0">
              <a:latin typeface="Calibri"/>
              <a:cs typeface="Calibri"/>
            </a:endParaRPr>
          </a:p>
          <a:p>
            <a:endParaRPr lang="de-DE" sz="2400" dirty="0">
              <a:latin typeface="Calibri"/>
              <a:cs typeface="Calibri"/>
            </a:endParaRPr>
          </a:p>
          <a:p>
            <a:endParaRPr lang="de-DE" sz="2400" dirty="0">
              <a:latin typeface="Calibri"/>
              <a:cs typeface="Calibri"/>
            </a:endParaRPr>
          </a:p>
          <a:p>
            <a:endParaRPr lang="de-DE" sz="2400" dirty="0">
              <a:latin typeface="Calibri"/>
              <a:cs typeface="Calibri"/>
            </a:endParaRPr>
          </a:p>
          <a:p>
            <a:endParaRPr lang="de-DE" sz="2400" dirty="0">
              <a:latin typeface="Calibri"/>
              <a:ea typeface="Calibri"/>
              <a:cs typeface="Calibri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1941101-E493-19ED-EEA6-6C8A7CF26563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/>
              <a:t>Cost-Based P</a:t>
            </a:r>
          </a:p>
        </p:txBody>
      </p:sp>
      <p:pic>
        <p:nvPicPr>
          <p:cNvPr id="6" name="Grafik 5" descr="Ryanair Buchungsanleitung: Alle Gebühren umgehen">
            <a:extLst>
              <a:ext uri="{FF2B5EF4-FFF2-40B4-BE49-F238E27FC236}">
                <a16:creationId xmlns:a16="http://schemas.microsoft.com/office/drawing/2014/main" id="{4DE80DB5-0097-5A47-481A-510805223BF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3444" y="3933093"/>
            <a:ext cx="5033932" cy="2716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39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16126DC-165C-EB3E-1998-C926924F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 dirty="0" err="1">
                <a:solidFill>
                  <a:srgbClr val="FFFFFF"/>
                </a:solidFill>
              </a:rPr>
              <a:t>Cost-Based</a:t>
            </a:r>
            <a:r>
              <a:rPr lang="de-DE" sz="4000" dirty="0">
                <a:solidFill>
                  <a:srgbClr val="FFFFFF"/>
                </a:solidFill>
              </a:rPr>
              <a:t> Pricing: </a:t>
            </a:r>
            <a:r>
              <a:rPr lang="de-DE" sz="4000" dirty="0" err="1">
                <a:solidFill>
                  <a:srgbClr val="FFFFFF"/>
                </a:solidFill>
              </a:rPr>
              <a:t>Vor-und</a:t>
            </a:r>
            <a:r>
              <a:rPr lang="de-DE" sz="4000" dirty="0">
                <a:solidFill>
                  <a:srgbClr val="FFFFFF"/>
                </a:solidFill>
              </a:rPr>
              <a:t> Nachteile </a:t>
            </a:r>
          </a:p>
        </p:txBody>
      </p:sp>
      <p:sp>
        <p:nvSpPr>
          <p:cNvPr id="5" name="Inhaltsplatzhalter 5">
            <a:extLst>
              <a:ext uri="{FF2B5EF4-FFF2-40B4-BE49-F238E27FC236}">
                <a16:creationId xmlns:a16="http://schemas.microsoft.com/office/drawing/2014/main" id="{2524D13E-5544-710A-4AFF-4BF4B57DE71D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14925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dirty="0">
                <a:latin typeface="Calibri"/>
                <a:cs typeface="Calibri"/>
              </a:rPr>
              <a:t>Vorteile: 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Einfache Datenbeschaffung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Kostendeckung</a:t>
            </a:r>
          </a:p>
          <a:p>
            <a:pPr marL="0" indent="0">
              <a:buNone/>
            </a:pPr>
            <a:endParaRPr lang="de-DE" dirty="0">
              <a:latin typeface="Calibri"/>
              <a:ea typeface="Calibri"/>
              <a:cs typeface="Calibri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BA8B963-6FBB-E0BB-2AC2-8BEFF7130EFD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/>
              <a:t>Cost-Based P</a:t>
            </a:r>
          </a:p>
        </p:txBody>
      </p:sp>
      <p:sp>
        <p:nvSpPr>
          <p:cNvPr id="11" name="Inhaltsplatzhalter 5">
            <a:extLst>
              <a:ext uri="{FF2B5EF4-FFF2-40B4-BE49-F238E27FC236}">
                <a16:creationId xmlns:a16="http://schemas.microsoft.com/office/drawing/2014/main" id="{6F30FDA4-40D8-89CB-03ED-9A03B2910FAD}"/>
              </a:ext>
            </a:extLst>
          </p:cNvPr>
          <p:cNvSpPr txBox="1">
            <a:spLocks/>
          </p:cNvSpPr>
          <p:nvPr/>
        </p:nvSpPr>
        <p:spPr>
          <a:xfrm>
            <a:off x="5953125" y="1825625"/>
            <a:ext cx="5114925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Nachteile: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Ignoriert den Kund*innennutzen </a:t>
            </a:r>
          </a:p>
          <a:p>
            <a:r>
              <a:rPr lang="de-DE" dirty="0">
                <a:latin typeface="Calibri"/>
                <a:ea typeface="Calibri"/>
                <a:cs typeface="Calibri"/>
              </a:rPr>
              <a:t>Verpasst die Möglichkeit der Gewinnmaximierung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2903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ED3336F-D7B0-602C-F5C8-0989EED61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Arbitrage Preistheorie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B0DFF8B-4E7F-2A84-E6FF-54FE5B8AA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 dirty="0">
                <a:ea typeface="+mn-lt"/>
                <a:cs typeface="+mn-lt"/>
              </a:rPr>
              <a:t>Multi-</a:t>
            </a:r>
            <a:r>
              <a:rPr lang="de-DE" sz="2000" err="1">
                <a:ea typeface="+mn-lt"/>
                <a:cs typeface="+mn-lt"/>
              </a:rPr>
              <a:t>FaktorModell</a:t>
            </a:r>
            <a:r>
              <a:rPr lang="de-DE" sz="2000" dirty="0">
                <a:ea typeface="+mn-lt"/>
                <a:cs typeface="+mn-lt"/>
              </a:rPr>
              <a:t> basierend auf der Idee, dass eine Vermögensrendite unter Verwendung der linearen Beziehung zwischen der erwarteten Vermögensrendite und einer Reihe von makroökonomischen Variablen, die systematische Risiken erfassen, vorhergesagt werden kann </a:t>
            </a:r>
          </a:p>
          <a:p>
            <a:r>
              <a:rPr lang="de-DE" sz="2000" dirty="0"/>
              <a:t>Kaum praxisrelevant 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3B314E8-7583-E142-F063-660748E9CE74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dirty="0"/>
              <a:t>Arbitrage Theorie </a:t>
            </a:r>
          </a:p>
        </p:txBody>
      </p:sp>
    </p:spTree>
    <p:extLst>
      <p:ext uri="{BB962C8B-B14F-4D97-AF65-F5344CB8AC3E}">
        <p14:creationId xmlns:p14="http://schemas.microsoft.com/office/powerpoint/2010/main" val="143608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B5602E6-536E-7906-C5CD-422FB122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Ethik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9C3DEC-21E7-B345-0F62-C28C11240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 dirty="0"/>
              <a:t>Marktmacht einiger wenigen Anbieter -&gt; haben großen Einfluss auf die Preisfestsetzung </a:t>
            </a:r>
          </a:p>
          <a:p>
            <a:r>
              <a:rPr lang="de-DE" sz="2000" dirty="0"/>
              <a:t>Preisdiskriminierung 1.Grades: Berechnung des Reservationspreises der Kund*innen -&gt; </a:t>
            </a:r>
            <a:r>
              <a:rPr lang="de-DE" sz="2000" dirty="0" err="1"/>
              <a:t>Besoders</a:t>
            </a:r>
            <a:r>
              <a:rPr lang="de-DE" sz="2000" dirty="0"/>
              <a:t> Digitalisierung und KI spielen hier eine Rolle </a:t>
            </a:r>
          </a:p>
          <a:p>
            <a:r>
              <a:rPr lang="de-DE" sz="2000" dirty="0"/>
              <a:t>Ist es fair, dass unsere (unfreiwillig) geteilten Daten zu unserem Nachteil </a:t>
            </a:r>
            <a:r>
              <a:rPr lang="de-DE" sz="2000" dirty="0" err="1"/>
              <a:t>angwendet</a:t>
            </a:r>
            <a:r>
              <a:rPr lang="de-DE" sz="2000" dirty="0"/>
              <a:t> werden?</a:t>
            </a:r>
          </a:p>
          <a:p>
            <a:r>
              <a:rPr lang="de-DE" sz="2000" dirty="0"/>
              <a:t>Datenschutzverordnungen und Verbraucher*innenrechte zunehmend bedeutsamer (besonders im Hinblick auf KI)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6086D10-73F5-3962-0E7E-23CC94FF6EC4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dirty="0"/>
              <a:t>Ethik</a:t>
            </a:r>
          </a:p>
        </p:txBody>
      </p:sp>
    </p:spTree>
    <p:extLst>
      <p:ext uri="{BB962C8B-B14F-4D97-AF65-F5344CB8AC3E}">
        <p14:creationId xmlns:p14="http://schemas.microsoft.com/office/powerpoint/2010/main" val="31894097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6AAF01-2628-B75A-B369-80814D4B5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Ausblick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8F1D3C-075B-DC74-1541-F1385C5EC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 dirty="0">
                <a:latin typeface="Calibri"/>
                <a:ea typeface="Calibri"/>
                <a:cs typeface="Calibri"/>
              </a:rPr>
              <a:t>Megatrends wie </a:t>
            </a:r>
            <a:r>
              <a:rPr lang="de-DE" sz="2000" err="1">
                <a:latin typeface="Calibri"/>
                <a:ea typeface="Calibri"/>
                <a:cs typeface="Calibri"/>
              </a:rPr>
              <a:t>Digitalsierung</a:t>
            </a:r>
            <a:r>
              <a:rPr lang="de-DE" sz="2000" dirty="0">
                <a:latin typeface="Calibri"/>
                <a:ea typeface="Calibri"/>
                <a:cs typeface="Calibri"/>
              </a:rPr>
              <a:t>, Big Data, </a:t>
            </a:r>
            <a:r>
              <a:rPr lang="de-DE" sz="2000" err="1">
                <a:latin typeface="Calibri"/>
                <a:ea typeface="Calibri"/>
                <a:cs typeface="Calibri"/>
              </a:rPr>
              <a:t>Machine</a:t>
            </a:r>
            <a:r>
              <a:rPr lang="de-DE" sz="2000" dirty="0">
                <a:latin typeface="Calibri"/>
                <a:ea typeface="Calibri"/>
                <a:cs typeface="Calibri"/>
              </a:rPr>
              <a:t> </a:t>
            </a:r>
            <a:r>
              <a:rPr lang="de-DE" sz="2000" err="1">
                <a:latin typeface="Calibri"/>
                <a:ea typeface="Calibri"/>
                <a:cs typeface="Calibri"/>
              </a:rPr>
              <a:t>learning</a:t>
            </a:r>
            <a:r>
              <a:rPr lang="de-DE" sz="2000" dirty="0">
                <a:latin typeface="Calibri"/>
                <a:ea typeface="Calibri"/>
                <a:cs typeface="Calibri"/>
              </a:rPr>
              <a:t> bieten Unternehmen zahlreiche neue Möglichkeiten </a:t>
            </a:r>
          </a:p>
          <a:p>
            <a:r>
              <a:rPr lang="de-DE" sz="2000" dirty="0">
                <a:latin typeface="Calibri"/>
                <a:ea typeface="Calibri"/>
                <a:cs typeface="Calibri"/>
              </a:rPr>
              <a:t>Bestehende Geschäftsmodelle sollten kontinuierlich und proaktiv geprüft und verbessert werden </a:t>
            </a:r>
          </a:p>
          <a:p>
            <a:r>
              <a:rPr lang="de-DE" sz="2000" dirty="0">
                <a:latin typeface="Calibri"/>
                <a:ea typeface="Calibri"/>
                <a:cs typeface="Calibri"/>
              </a:rPr>
              <a:t>Neue, vielversprechende Preisstrategien konnten/können entwickelt werden</a:t>
            </a:r>
          </a:p>
          <a:p>
            <a:r>
              <a:rPr lang="de-DE" sz="2000" dirty="0">
                <a:latin typeface="Calibri"/>
                <a:ea typeface="Calibri"/>
                <a:cs typeface="Arial"/>
              </a:rPr>
              <a:t>Nutzungsorientierte Preismodelle: Preis für tatsächliche Nutzung (Car-</a:t>
            </a:r>
            <a:r>
              <a:rPr lang="de-DE" sz="2000" dirty="0" err="1">
                <a:latin typeface="Calibri"/>
                <a:ea typeface="Calibri"/>
                <a:cs typeface="Arial"/>
              </a:rPr>
              <a:t>sharing</a:t>
            </a:r>
            <a:r>
              <a:rPr lang="de-DE" sz="2000" dirty="0">
                <a:latin typeface="Calibri"/>
                <a:ea typeface="Calibri"/>
                <a:cs typeface="Arial"/>
              </a:rPr>
              <a:t>)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r>
              <a:rPr lang="de-DE" sz="2000" dirty="0">
                <a:latin typeface="Calibri"/>
                <a:ea typeface="Calibri"/>
                <a:cs typeface="Arial"/>
              </a:rPr>
              <a:t>Performance-Orientierte </a:t>
            </a:r>
            <a:r>
              <a:rPr lang="de-DE" sz="2000" dirty="0" err="1">
                <a:latin typeface="Calibri"/>
                <a:ea typeface="Calibri"/>
                <a:cs typeface="Arial"/>
              </a:rPr>
              <a:t>Preidmodelle</a:t>
            </a:r>
            <a:r>
              <a:rPr lang="de-DE" sz="2000" dirty="0">
                <a:latin typeface="Calibri"/>
                <a:ea typeface="Calibri"/>
                <a:cs typeface="Arial"/>
              </a:rPr>
              <a:t>: </a:t>
            </a:r>
            <a:r>
              <a:rPr lang="de-DE" sz="2000" dirty="0">
                <a:ea typeface="+mn-lt"/>
                <a:cs typeface="+mn-lt"/>
              </a:rPr>
              <a:t>Messung des Preises nach Ergebnis, Verfügbarkeit, Anzahl der gekauften Produkte </a:t>
            </a:r>
            <a:endParaRPr lang="de-DE" dirty="0">
              <a:latin typeface="Calibri"/>
              <a:ea typeface="Calibri"/>
            </a:endParaRPr>
          </a:p>
          <a:p>
            <a:endParaRPr lang="de-DE" sz="2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5E042C-5DDB-D2A8-F685-F28874B05423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 dirty="0"/>
              <a:t>Ausblick</a:t>
            </a:r>
          </a:p>
        </p:txBody>
      </p:sp>
    </p:spTree>
    <p:extLst>
      <p:ext uri="{BB962C8B-B14F-4D97-AF65-F5344CB8AC3E}">
        <p14:creationId xmlns:p14="http://schemas.microsoft.com/office/powerpoint/2010/main" val="4212982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97691F-A6CD-F9D5-5104-7B55974B5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de-DE" sz="400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Vielen Dank für die Aufmerksamkeit!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152BC4-3151-653C-0D95-B9923993CF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de-DE" sz="2000">
                <a:latin typeface="Calibri"/>
                <a:ea typeface="Calibri"/>
                <a:cs typeface="Calibri"/>
              </a:rPr>
              <a:t>Anregungen für eine Diskussion:</a:t>
            </a:r>
          </a:p>
          <a:p>
            <a:pPr marL="0" indent="0">
              <a:buFont typeface="Calibri" panose="020B0604020202020204" pitchFamily="34" charset="0"/>
              <a:buNone/>
            </a:pPr>
            <a:endParaRPr lang="de-DE" sz="2000">
              <a:latin typeface="Calibri"/>
              <a:ea typeface="Calibri"/>
              <a:cs typeface="Calibri"/>
            </a:endParaRPr>
          </a:p>
          <a:p>
            <a:r>
              <a:rPr lang="de-DE" sz="2000">
                <a:latin typeface="Calibri"/>
                <a:ea typeface="Calibri"/>
                <a:cs typeface="Calibri"/>
              </a:rPr>
              <a:t>Welche Preisstrategie findet ihr am besten, fairsten, sinnvollsten?</a:t>
            </a:r>
          </a:p>
          <a:p>
            <a:r>
              <a:rPr lang="de-DE" sz="2000">
                <a:latin typeface="Calibri"/>
                <a:ea typeface="Calibri"/>
                <a:cs typeface="Calibri"/>
              </a:rPr>
              <a:t>Ist es fair, dass unsere Daten bei der Preissetzung angewendet werden? </a:t>
            </a:r>
          </a:p>
        </p:txBody>
      </p:sp>
    </p:spTree>
    <p:extLst>
      <p:ext uri="{BB962C8B-B14F-4D97-AF65-F5344CB8AC3E}">
        <p14:creationId xmlns:p14="http://schemas.microsoft.com/office/powerpoint/2010/main" val="2674896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FDA8820-4560-F134-ABE7-7048CD7DA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de-DE" sz="4000" dirty="0">
                <a:solidFill>
                  <a:srgbClr val="FFFFFF"/>
                </a:solidFill>
                <a:latin typeface="Calibri"/>
                <a:cs typeface="Calibri"/>
              </a:rPr>
              <a:t>Gliederung </a:t>
            </a:r>
          </a:p>
        </p:txBody>
      </p:sp>
      <p:graphicFrame>
        <p:nvGraphicFramePr>
          <p:cNvPr id="5" name="Inhaltsplatzhalter 2">
            <a:extLst>
              <a:ext uri="{FF2B5EF4-FFF2-40B4-BE49-F238E27FC236}">
                <a16:creationId xmlns:a16="http://schemas.microsoft.com/office/drawing/2014/main" id="{BB89B157-0D69-03CB-3289-5908B6FDB9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24193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0629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4A3F1D-EF9B-84CE-47CA-46E4A9A53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Grundlagen der Preispolitik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D5F629D-26C7-4FAD-E807-1D86160E6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>
                <a:latin typeface="Calibri"/>
                <a:cs typeface="Arial"/>
              </a:rPr>
              <a:t>Preispolitik: notwendige Aktivitäten um Preise zu bestimmen</a:t>
            </a:r>
          </a:p>
          <a:p>
            <a:r>
              <a:rPr lang="de-DE" sz="2000">
                <a:latin typeface="Calibri"/>
                <a:cs typeface="Arial"/>
              </a:rPr>
              <a:t>Ziel: Preise festsetzen die den wahrgenommenen Wert des Kunden wiederspiegeln und Gewinn-/Rentabilitätsziele erreichen </a:t>
            </a:r>
            <a:endParaRPr lang="en-US" sz="2000">
              <a:latin typeface="Calibri"/>
              <a:cs typeface="Arial"/>
            </a:endParaRPr>
          </a:p>
          <a:p>
            <a:r>
              <a:rPr lang="de-DE" sz="2000">
                <a:latin typeface="Calibri"/>
                <a:cs typeface="Arial"/>
              </a:rPr>
              <a:t>Preis: Anzahl der Geldeinheiten, die ein Käufer beim Kauf einer Mengeneinheit eines Produkts bezahlen muss </a:t>
            </a:r>
            <a:endParaRPr lang="en-US" sz="2000">
              <a:latin typeface="Calibri"/>
              <a:cs typeface="Arial"/>
            </a:endParaRPr>
          </a:p>
          <a:p>
            <a:r>
              <a:rPr lang="de-DE" sz="2000">
                <a:latin typeface="Calibri"/>
                <a:cs typeface="Arial"/>
              </a:rPr>
              <a:t>Aus Kundensicht: verfügbare finanzielle Ressourcen (Kaufkraft) für ein Produkt -&gt; kann nicht für einen anderen Zweck verwendet werden </a:t>
            </a:r>
            <a:endParaRPr lang="de-DE">
              <a:latin typeface="Calibri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76309DB-F05E-908F-C881-6DB8177A6D58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7B1940E-2F69-0556-08FB-C940D40F76B6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DC7B532-9A30-0164-4DAF-BC48B56B4B5A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98AAD83C-ACDF-D270-A329-0BDED85D8B03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4ACDBFD-4243-3C38-3556-840AE558B577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D1D2F0E-6B1B-E70B-0AC5-1665AB073572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2580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1E826FB-1212-56B4-F7ED-6BD2642ED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Konsument*innenverhalten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9319B5-DA9E-70B0-1A79-57AFCB05EC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lnSpcReduction="10000"/>
          </a:bodyPr>
          <a:lstStyle/>
          <a:p>
            <a:r>
              <a:rPr lang="de-DE" sz="2000">
                <a:latin typeface="Calibri"/>
                <a:cs typeface="Arial"/>
              </a:rPr>
              <a:t>Definition: Verhalten beim Erwerb, Gebrauch/Verbrauch und Entsorgen von Waren und Dienstleistungen bei Kund*innen</a:t>
            </a:r>
          </a:p>
          <a:p>
            <a:r>
              <a:rPr lang="de-DE" sz="2000">
                <a:latin typeface="Calibri"/>
                <a:cs typeface="Arial"/>
              </a:rPr>
              <a:t>Gute Kenntnis -&gt; bessere Einschätzung von Marketinginstrumenten und Ausschöpfung des Marktpotenzials </a:t>
            </a:r>
          </a:p>
          <a:p>
            <a:r>
              <a:rPr lang="de-DE" sz="2000">
                <a:latin typeface="Calibri"/>
                <a:cs typeface="Arial"/>
              </a:rPr>
              <a:t>"Verschiedene Studien belegten, dass sich Kundenorientierung positiv auf Verkauf und Profit auswirkt" (Hoffmann &amp; Akbar, 2023)</a:t>
            </a:r>
          </a:p>
          <a:p>
            <a:r>
              <a:rPr lang="de-DE" sz="2000">
                <a:latin typeface="Calibri"/>
                <a:cs typeface="Arial"/>
              </a:rPr>
              <a:t>Zentrale Fragestellungen der Analyse: </a:t>
            </a:r>
          </a:p>
          <a:p>
            <a:r>
              <a:rPr lang="de-DE" sz="2000">
                <a:latin typeface="Calibri"/>
                <a:cs typeface="Arial"/>
              </a:rPr>
              <a:t>1. </a:t>
            </a:r>
            <a:r>
              <a:rPr lang="de-DE" sz="2000" b="1">
                <a:latin typeface="Calibri"/>
                <a:cs typeface="Arial"/>
              </a:rPr>
              <a:t>Wer </a:t>
            </a:r>
            <a:r>
              <a:rPr lang="de-DE" sz="2000">
                <a:latin typeface="Calibri"/>
                <a:cs typeface="Arial"/>
              </a:rPr>
              <a:t>wird gekauft?</a:t>
            </a:r>
            <a:endParaRPr lang="en-US" sz="2000">
              <a:latin typeface="Calibri"/>
              <a:cs typeface="Arial"/>
            </a:endParaRPr>
          </a:p>
          <a:p>
            <a:r>
              <a:rPr lang="de-DE" sz="2000">
                <a:latin typeface="Calibri"/>
                <a:cs typeface="Arial"/>
              </a:rPr>
              <a:t>2. </a:t>
            </a:r>
            <a:r>
              <a:rPr lang="de-DE" sz="2000" b="1">
                <a:latin typeface="Calibri"/>
                <a:cs typeface="Arial"/>
              </a:rPr>
              <a:t>Wie </a:t>
            </a:r>
            <a:r>
              <a:rPr lang="de-DE" sz="2000">
                <a:latin typeface="Calibri"/>
                <a:cs typeface="Arial"/>
              </a:rPr>
              <a:t>wird gekauft?</a:t>
            </a:r>
          </a:p>
          <a:p>
            <a:r>
              <a:rPr lang="de-DE" sz="2000">
                <a:latin typeface="Calibri"/>
                <a:cs typeface="Arial"/>
              </a:rPr>
              <a:t>3. </a:t>
            </a:r>
            <a:r>
              <a:rPr lang="de-DE" sz="2000" b="1">
                <a:latin typeface="Calibri"/>
                <a:cs typeface="Arial"/>
              </a:rPr>
              <a:t>Wo </a:t>
            </a:r>
            <a:r>
              <a:rPr lang="de-DE" sz="2000">
                <a:latin typeface="Calibri"/>
                <a:cs typeface="Arial"/>
              </a:rPr>
              <a:t>wird gekauft? </a:t>
            </a:r>
          </a:p>
          <a:p>
            <a:r>
              <a:rPr lang="de-DE" sz="2000">
                <a:latin typeface="Calibri"/>
                <a:cs typeface="Arial"/>
              </a:rPr>
              <a:t>4.</a:t>
            </a:r>
            <a:r>
              <a:rPr lang="de-DE" sz="2000" b="1">
                <a:latin typeface="Calibri"/>
                <a:cs typeface="Arial"/>
              </a:rPr>
              <a:t> Wieso</a:t>
            </a:r>
            <a:r>
              <a:rPr lang="de-DE" sz="2000">
                <a:latin typeface="Calibri"/>
                <a:cs typeface="Arial"/>
              </a:rPr>
              <a:t> wird gekauft?</a:t>
            </a:r>
            <a:endParaRPr lang="de-DE">
              <a:latin typeface="Calibri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609E4A4-C2B0-BF24-9D85-812E4814997A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510BF3FB-FE8A-0C86-3375-0DFC244064BC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1BA1E1D-3FCA-B91B-2741-49C659BBD175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3E0BB80F-D730-67D9-0DBC-EE5AECF56593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E9B3D3FD-E0D2-EDC0-332C-3F7697633AD4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89A52D50-3DDE-87E7-398C-C2A4EE0072D4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221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60E3A64-1B03-F094-7F6A-397422D0D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Konsument*innenverhalten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047B56-A33B-A676-7668-715F63F59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de-DE" sz="2000">
                <a:latin typeface="Calibri"/>
                <a:cs typeface="Arial"/>
              </a:rPr>
              <a:t>Beschränktes Budget -&gt; Anpassung des Konsumverhaltens und Kaufentscheidungen </a:t>
            </a:r>
          </a:p>
          <a:p>
            <a:r>
              <a:rPr lang="de-DE" sz="2000">
                <a:latin typeface="Calibri"/>
                <a:cs typeface="Arial"/>
              </a:rPr>
              <a:t>Bedeutende Faktoren: persönliche Präferenzen, Budgetbeschränkungen und Verbraucherentscheidungen </a:t>
            </a:r>
          </a:p>
          <a:p>
            <a:r>
              <a:rPr lang="de-DE" sz="2000">
                <a:latin typeface="Calibri"/>
                <a:cs typeface="Arial"/>
              </a:rPr>
              <a:t>-&gt; Kombination von Waren die Zufriedenheit maximiert </a:t>
            </a:r>
          </a:p>
          <a:p>
            <a:r>
              <a:rPr lang="de-DE" sz="2000">
                <a:latin typeface="Calibri"/>
                <a:cs typeface="Arial"/>
              </a:rPr>
              <a:t>Konsument*innen entscheiden nicht immer rational und ignorieren ihre Budgetbeschränkungen </a:t>
            </a:r>
          </a:p>
          <a:p>
            <a:r>
              <a:rPr lang="de-DE" sz="2000">
                <a:latin typeface="Calibri"/>
                <a:cs typeface="Arial"/>
              </a:rPr>
              <a:t>-&gt; Ansatz für value-based pricing: wahrgenommene Wert höher als der eigentliche Produktwert </a:t>
            </a:r>
            <a:endParaRPr lang="de-DE">
              <a:latin typeface="Calibri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B2C2DC7-BD13-C536-F745-C5E866669BD8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D20ECA4-8738-3A4E-2131-DD64E1F8B3CD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9F06282-069C-D540-D002-989DB1B31B91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B1D26FC3-C623-3762-7BA8-F07431B0C06D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23FD6563-1446-31BC-07DA-F44BF2EDA183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1158A9D3-82F0-CAAD-DEAD-BE6F3B526477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625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C0868F9-295D-32DB-CEA7-CFFBEB56F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Einflussfaktoren auf die Preisstrategien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68B005-E3AE-0C03-5A97-9DF512896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400" u="sng">
                <a:latin typeface="Calibri"/>
                <a:cs typeface="Calibri"/>
              </a:rPr>
              <a:t>Selbstkosten</a:t>
            </a:r>
          </a:p>
          <a:p>
            <a:r>
              <a:rPr lang="de-DE" sz="2400">
                <a:latin typeface="Calibri"/>
                <a:cs typeface="Calibri"/>
              </a:rPr>
              <a:t>Kostenrechnung: Vollkosten-und Teilkostenrechung </a:t>
            </a:r>
          </a:p>
          <a:p>
            <a:r>
              <a:rPr lang="de-DE" sz="2400">
                <a:latin typeface="Calibri"/>
                <a:cs typeface="Calibri"/>
              </a:rPr>
              <a:t>langfristig müssen alle Kosten der Herstellung und des Vertriebs gedeckt werden </a:t>
            </a:r>
          </a:p>
          <a:p>
            <a:r>
              <a:rPr lang="de-DE" sz="2400">
                <a:latin typeface="Calibri"/>
                <a:cs typeface="Calibri"/>
              </a:rPr>
              <a:t>Preis </a:t>
            </a:r>
            <a:r>
              <a:rPr lang="de-DE" sz="2400">
                <a:solidFill>
                  <a:srgbClr val="040C28"/>
                </a:solidFill>
                <a:latin typeface="Calibri"/>
                <a:ea typeface="+mn-lt"/>
                <a:cs typeface="+mn-lt"/>
              </a:rPr>
              <a:t>≠</a:t>
            </a:r>
            <a:r>
              <a:rPr lang="de-DE" sz="2400">
                <a:solidFill>
                  <a:srgbClr val="1F1F1F"/>
                </a:solidFill>
                <a:latin typeface="Calibri"/>
                <a:ea typeface="+mn-lt"/>
                <a:cs typeface="+mn-lt"/>
              </a:rPr>
              <a:t> Kosten </a:t>
            </a:r>
            <a:endParaRPr lang="de-DE" sz="2400" dirty="0">
              <a:latin typeface="Calibri"/>
            </a:endParaRPr>
          </a:p>
          <a:p>
            <a:pPr marL="0" indent="0">
              <a:buNone/>
            </a:pPr>
            <a:endParaRPr lang="de-DE" sz="2000" dirty="0">
              <a:solidFill>
                <a:srgbClr val="1F1F1F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solidFill>
                <a:srgbClr val="1F1F1F"/>
              </a:solidFill>
            </a:endParaRPr>
          </a:p>
          <a:p>
            <a:pPr marL="0" indent="0">
              <a:buNone/>
            </a:pPr>
            <a:endParaRPr lang="de-DE" dirty="0">
              <a:solidFill>
                <a:srgbClr val="000000"/>
              </a:solidFill>
            </a:endParaRPr>
          </a:p>
        </p:txBody>
      </p:sp>
      <p:pic>
        <p:nvPicPr>
          <p:cNvPr id="5" name="Grafik 4" descr="Marke Silhouette">
            <a:extLst>
              <a:ext uri="{FF2B5EF4-FFF2-40B4-BE49-F238E27FC236}">
                <a16:creationId xmlns:a16="http://schemas.microsoft.com/office/drawing/2014/main" id="{8C8EA580-EAA8-D951-3730-86E798ACF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9286" y="4492651"/>
            <a:ext cx="1191490" cy="1229276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9D0B24B3-A670-6244-3892-F7FCDCFC8E40}"/>
              </a:ext>
            </a:extLst>
          </p:cNvPr>
          <p:cNvSpPr txBox="1"/>
          <p:nvPr/>
        </p:nvSpPr>
        <p:spPr>
          <a:xfrm>
            <a:off x="2071884" y="4660164"/>
            <a:ext cx="3243223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000">
                <a:latin typeface="Calibri"/>
                <a:cs typeface="Calibri"/>
              </a:rPr>
              <a:t>Preis= wahrgenommene/</a:t>
            </a:r>
            <a:endParaRPr lang="de-DE"/>
          </a:p>
          <a:p>
            <a:r>
              <a:rPr lang="de-DE" sz="2000">
                <a:latin typeface="Calibri"/>
                <a:cs typeface="Calibri"/>
              </a:rPr>
              <a:t>beigemessene Wert zum </a:t>
            </a:r>
            <a:r>
              <a:rPr lang="de-DE" sz="2000" dirty="0">
                <a:latin typeface="Calibri"/>
                <a:cs typeface="Calibri"/>
              </a:rPr>
              <a:t>Kaufzeitpunkt von Kund*innen</a:t>
            </a:r>
            <a:endParaRPr lang="de-DE"/>
          </a:p>
        </p:txBody>
      </p:sp>
      <p:pic>
        <p:nvPicPr>
          <p:cNvPr id="9" name="Grafik 8" descr="Euro Silhouette">
            <a:extLst>
              <a:ext uri="{FF2B5EF4-FFF2-40B4-BE49-F238E27FC236}">
                <a16:creationId xmlns:a16="http://schemas.microsoft.com/office/drawing/2014/main" id="{5D72F4E3-057C-6A9B-066B-2BA83AC7A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82668" y="4772891"/>
            <a:ext cx="926995" cy="952185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020BAE6C-E1BA-5BE4-4657-AC21D7E59692}"/>
              </a:ext>
            </a:extLst>
          </p:cNvPr>
          <p:cNvSpPr txBox="1"/>
          <p:nvPr/>
        </p:nvSpPr>
        <p:spPr>
          <a:xfrm>
            <a:off x="7412180" y="4666461"/>
            <a:ext cx="3476231" cy="132343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sz="2000">
                <a:latin typeface="Calibri"/>
                <a:cs typeface="Calibri"/>
              </a:rPr>
              <a:t>Kosten= Verbrauch der Ressourcen die für die Produktion des Produkts/DL eingesetzt wurden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0BD2B43-2C41-0594-E949-8CF180AE634E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AD4E8BC-C1C4-5BE6-F379-258983D2C52C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8CB267C0-6D20-70D5-8419-E775851FC054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9AFB06B2-2582-1208-847C-2B0951F94E37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1378965B-B8D6-BFA8-CD88-7E8787DD683B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4988F85B-9C09-E117-D778-E04F49FC3024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705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FF8C2D-6DAE-C6DF-F2EF-9A00E0072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Einflussfaktoren auf die Preisstrategien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07E85C-CF5C-9488-4D29-D00279C7AC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032447"/>
            <a:ext cx="9724031" cy="415008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0" indent="0">
              <a:buNone/>
            </a:pPr>
            <a:r>
              <a:rPr lang="de-DE" sz="2000" u="sng">
                <a:latin typeface="Calibri"/>
                <a:cs typeface="Calibri"/>
              </a:rPr>
              <a:t>Nachfrage:</a:t>
            </a:r>
          </a:p>
          <a:p>
            <a:pPr marL="342900" indent="-342900"/>
            <a:r>
              <a:rPr lang="de-DE" sz="2000">
                <a:latin typeface="Calibri"/>
                <a:cs typeface="Calibri"/>
              </a:rPr>
              <a:t>Zusammenhang der Angebotspreise und der nachgefragten Menge </a:t>
            </a:r>
            <a:endParaRPr lang="de-DE" sz="2000" dirty="0">
              <a:latin typeface="Calibri"/>
              <a:cs typeface="Calibri"/>
            </a:endParaRPr>
          </a:p>
          <a:p>
            <a:pPr marL="342900" indent="-342900"/>
            <a:r>
              <a:rPr lang="de-DE" sz="2000">
                <a:latin typeface="Calibri"/>
                <a:cs typeface="Calibri"/>
              </a:rPr>
              <a:t>Wenn Nachfragefunktion vorhanden -&gt; Maximalpreis berchnen </a:t>
            </a:r>
            <a:endParaRPr lang="de-DE" sz="2000" dirty="0">
              <a:latin typeface="Calibri"/>
              <a:cs typeface="Calibri"/>
            </a:endParaRPr>
          </a:p>
          <a:p>
            <a:pPr marL="342900" indent="-342900"/>
            <a:r>
              <a:rPr lang="de-DE" sz="2000">
                <a:latin typeface="Calibri"/>
                <a:cs typeface="Calibri"/>
              </a:rPr>
              <a:t>Elastische Nachfrage: verkaufte Menge ändert sich stark aufgrund einer minimalen Preisänderung </a:t>
            </a: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de-DE" sz="2000" u="sng">
                <a:latin typeface="Calibri"/>
                <a:cs typeface="Calibri"/>
              </a:rPr>
              <a:t>Kund*innennutzen:</a:t>
            </a:r>
            <a:endParaRPr lang="de-DE" sz="2000" dirty="0">
              <a:latin typeface="Calibri"/>
              <a:cs typeface="Calibri"/>
            </a:endParaRPr>
          </a:p>
          <a:p>
            <a:pPr marL="342900" indent="-342900"/>
            <a:r>
              <a:rPr lang="de-DE" sz="2000">
                <a:latin typeface="Calibri"/>
                <a:cs typeface="Calibri"/>
              </a:rPr>
              <a:t>Wahrgenommener Kund*innennutzen spielt eine große Rolle bei der Kaufentscheidung </a:t>
            </a: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de-DE" sz="2000" u="sng">
                <a:latin typeface="Calibri"/>
                <a:cs typeface="Calibri"/>
              </a:rPr>
              <a:t>Konkurrenzpreise:</a:t>
            </a:r>
          </a:p>
          <a:p>
            <a:pPr marL="342900" indent="-342900"/>
            <a:r>
              <a:rPr lang="de-DE" sz="2000">
                <a:latin typeface="Calibri"/>
                <a:cs typeface="Calibri"/>
              </a:rPr>
              <a:t>Ziel: Ausrichtung an der Preisstruktur der Branche/ relevanten Teilmärkten </a:t>
            </a:r>
            <a:endParaRPr lang="de-DE" sz="2000" dirty="0">
              <a:latin typeface="Calibri"/>
              <a:cs typeface="Calibri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AB0B2BB-D9E6-0846-00CA-497CBC32F0A0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2295A56-0A63-4A6D-A25C-2DFE9E17B772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A9986DC7-B6C2-19C3-9757-858A0A383569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C4173C7-D243-984C-0AEF-666CAE78D2C3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2A4B95A-1387-B723-AC96-C06D3259EBC4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2FF5BE1-2996-7C6B-7FDB-A3B580761CBD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96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3AE8F18-BE4E-44FE-581C-A75775479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Einflussfaktoren auf die Preisstrategien 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EB9639-E718-E060-14D9-96D308E05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400" u="sng">
                <a:latin typeface="Calibri"/>
                <a:ea typeface="+mn-lt"/>
                <a:cs typeface="+mn-lt"/>
              </a:rPr>
              <a:t>Preise anderer Produkte derselben Produktlinie:</a:t>
            </a:r>
            <a:endParaRPr lang="de-DE" sz="2400" u="sng">
              <a:latin typeface="Calibri"/>
            </a:endParaRPr>
          </a:p>
          <a:p>
            <a:pPr marL="342900" indent="-342900"/>
            <a:r>
              <a:rPr lang="de-DE" sz="2400">
                <a:latin typeface="Calibri"/>
                <a:cs typeface="Calibri"/>
              </a:rPr>
              <a:t>Produkte eines Herstellers werden oft nicht isoliert verkauft -&gt; Produktlinie</a:t>
            </a:r>
          </a:p>
          <a:p>
            <a:pPr marL="342900" indent="-342900"/>
            <a:r>
              <a:rPr lang="de-DE" sz="2400">
                <a:latin typeface="Calibri"/>
                <a:cs typeface="Calibri"/>
              </a:rPr>
              <a:t>Ziel: Preise so festlegen, dass innerhalb der Produktlinie eine "günstige Situation" erreicht werden kann </a:t>
            </a:r>
          </a:p>
          <a:p>
            <a:pPr marL="342900" indent="-342900"/>
            <a:r>
              <a:rPr lang="de-DE" sz="2400">
                <a:latin typeface="Calibri"/>
                <a:cs typeface="Calibri"/>
              </a:rPr>
              <a:t>Gefahr: "Kanibalisierung" unter den Produkten (vgl. VW-Golf &amp; VW-Polo)</a:t>
            </a:r>
            <a:endParaRPr lang="de-DE" sz="24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  <a:p>
            <a:pPr marL="0" indent="0">
              <a:buNone/>
            </a:pPr>
            <a:endParaRPr lang="de-DE" sz="2000" dirty="0">
              <a:latin typeface="Calibri"/>
              <a:cs typeface="Calibri"/>
            </a:endParaRPr>
          </a:p>
        </p:txBody>
      </p:sp>
      <p:pic>
        <p:nvPicPr>
          <p:cNvPr id="4" name="Grafik 3" descr="Weltpremiere zum 50. Geburtstag: Der neue Golf ist attraktiver,  intelligenter und effizienter als je zuvor | Volkswagen Newsroom">
            <a:extLst>
              <a:ext uri="{FF2B5EF4-FFF2-40B4-BE49-F238E27FC236}">
                <a16:creationId xmlns:a16="http://schemas.microsoft.com/office/drawing/2014/main" id="{B4146C01-1000-8ECB-8844-C1E9AD08C9EA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66975" y="4514564"/>
            <a:ext cx="2743199" cy="1829371"/>
          </a:xfrm>
          <a:prstGeom prst="rect">
            <a:avLst/>
          </a:prstGeom>
        </p:spPr>
      </p:pic>
      <p:pic>
        <p:nvPicPr>
          <p:cNvPr id="5" name="Grafik 4" descr="Der neue Polo GTI: moderner Sportler in bester Tradition | Volkswagen  Newsroom">
            <a:extLst>
              <a:ext uri="{FF2B5EF4-FFF2-40B4-BE49-F238E27FC236}">
                <a16:creationId xmlns:a16="http://schemas.microsoft.com/office/drawing/2014/main" id="{0FD05EAE-9241-275A-B1E1-24A4E913639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24600" y="4515422"/>
            <a:ext cx="2743199" cy="1827656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51BF09C6-3A12-DA48-4025-283D90024ECE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rgbClr val="08202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/>
              <a:t>Grundlagen der PP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D969879-DBD7-8546-53B3-ACA4D65DBAE8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ED55EAA-CAB6-B889-F373-47534A152681}"/>
              </a:ext>
            </a:extLst>
          </p:cNvPr>
          <p:cNvSpPr/>
          <p:nvPr/>
        </p:nvSpPr>
        <p:spPr>
          <a:xfrm>
            <a:off x="4095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B67C755-7D80-19E9-67F3-5CF4EA505E11}"/>
              </a:ext>
            </a:extLst>
          </p:cNvPr>
          <p:cNvSpPr/>
          <p:nvPr/>
        </p:nvSpPr>
        <p:spPr>
          <a:xfrm>
            <a:off x="609568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10A8E30-F024-DE2B-2CF1-3C49318FEE26}"/>
              </a:ext>
            </a:extLst>
          </p:cNvPr>
          <p:cNvSpPr/>
          <p:nvPr/>
        </p:nvSpPr>
        <p:spPr>
          <a:xfrm>
            <a:off x="8143558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D851A404-2A7E-3F99-C5ED-61B3F747ECBD}"/>
              </a:ext>
            </a:extLst>
          </p:cNvPr>
          <p:cNvSpPr/>
          <p:nvPr/>
        </p:nvSpPr>
        <p:spPr>
          <a:xfrm>
            <a:off x="10191433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4600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2343699-2E6B-32D9-B700-7348B392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de-DE" sz="4000">
                <a:solidFill>
                  <a:srgbClr val="FFFFFF"/>
                </a:solidFill>
              </a:rPr>
              <a:t>Value-Based Pricing </a:t>
            </a:r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186290E8-B179-5CFB-DDC9-6FCF0A6FB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325"/>
            <a:ext cx="10515600" cy="44656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sz="2400">
                <a:latin typeface="Calibri"/>
                <a:cs typeface="Calibri"/>
              </a:rPr>
              <a:t>Preise werden aufgrund des von Kund*innen beigemessenen Werts bestimmt </a:t>
            </a:r>
          </a:p>
          <a:p>
            <a:r>
              <a:rPr lang="de-DE" sz="2400">
                <a:latin typeface="Calibri"/>
                <a:cs typeface="Calibri"/>
              </a:rPr>
              <a:t>Wahrgenommene Wert wirkt sich tatsächlich auf die Zahlungsbereitschaft aus</a:t>
            </a:r>
          </a:p>
          <a:p>
            <a:pPr marL="0" indent="0">
              <a:buNone/>
            </a:pPr>
            <a:r>
              <a:rPr lang="de-DE" sz="2400">
                <a:latin typeface="Calibri"/>
                <a:cs typeface="Calibri"/>
              </a:rPr>
              <a:t>-&gt; Gute Kenntniss über die Kund*innen notwendig </a:t>
            </a:r>
            <a:endParaRPr lang="de-DE" sz="2400" dirty="0">
              <a:latin typeface="Calibri"/>
              <a:cs typeface="Calibri"/>
            </a:endParaRPr>
          </a:p>
          <a:p>
            <a:r>
              <a:rPr lang="de-DE" sz="2400">
                <a:latin typeface="Calibri"/>
                <a:cs typeface="Calibri"/>
              </a:rPr>
              <a:t>Wert muss nicht finanziell sein -&gt; Status, Qualität, Service...</a:t>
            </a:r>
          </a:p>
          <a:p>
            <a:r>
              <a:rPr lang="de-DE" sz="2400">
                <a:latin typeface="Calibri"/>
                <a:cs typeface="Calibri"/>
              </a:rPr>
              <a:t>Kundenbindung steigt </a:t>
            </a:r>
            <a:endParaRPr lang="de-DE" sz="2000" dirty="0">
              <a:latin typeface="Calibri"/>
              <a:cs typeface="Calibri"/>
            </a:endParaRPr>
          </a:p>
          <a:p>
            <a:r>
              <a:rPr lang="de-DE" sz="2400">
                <a:latin typeface="Calibri"/>
                <a:cs typeface="Calibri"/>
              </a:rPr>
              <a:t>Beispiele: </a:t>
            </a:r>
            <a:endParaRPr lang="de-DE" sz="2400" dirty="0">
              <a:latin typeface="Calibri"/>
              <a:cs typeface="Calibri"/>
            </a:endParaRPr>
          </a:p>
          <a:p>
            <a:endParaRPr lang="de-DE" dirty="0">
              <a:latin typeface="Calibri"/>
              <a:cs typeface="Calibri"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0DBC37A-7544-2AF7-48B6-50C07938D763}"/>
              </a:ext>
            </a:extLst>
          </p:cNvPr>
          <p:cNvSpPr/>
          <p:nvPr/>
        </p:nvSpPr>
        <p:spPr>
          <a:xfrm>
            <a:off x="-316" y="6445591"/>
            <a:ext cx="204787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de-DE" sz="1600" b="1" dirty="0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1190752-91B0-BCF3-8269-B4C981E7BDEA}"/>
              </a:ext>
            </a:extLst>
          </p:cNvPr>
          <p:cNvSpPr/>
          <p:nvPr/>
        </p:nvSpPr>
        <p:spPr>
          <a:xfrm>
            <a:off x="2047558" y="6445591"/>
            <a:ext cx="2047875" cy="409575"/>
          </a:xfrm>
          <a:prstGeom prst="rect">
            <a:avLst/>
          </a:prstGeom>
          <a:solidFill>
            <a:srgbClr val="0A324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de-DE"/>
              <a:t>Value-Based P</a:t>
            </a:r>
          </a:p>
        </p:txBody>
      </p:sp>
      <p:pic>
        <p:nvPicPr>
          <p:cNvPr id="22" name="Grafik 21" descr="iPhone - Apple (AT)">
            <a:extLst>
              <a:ext uri="{FF2B5EF4-FFF2-40B4-BE49-F238E27FC236}">
                <a16:creationId xmlns:a16="http://schemas.microsoft.com/office/drawing/2014/main" id="{D76DB80F-8CBA-382A-426A-46A8E05059B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075" y="4347210"/>
            <a:ext cx="3257550" cy="1716405"/>
          </a:xfrm>
          <a:prstGeom prst="rect">
            <a:avLst/>
          </a:prstGeom>
        </p:spPr>
      </p:pic>
      <p:pic>
        <p:nvPicPr>
          <p:cNvPr id="23" name="Grafik 22" descr="Rolex Datejust in Edelstahl Oystersteel, Edelstahl Oystersteel und Gold,  m126234-0051 | Schullin Uhren im Looshaus">
            <a:extLst>
              <a:ext uri="{FF2B5EF4-FFF2-40B4-BE49-F238E27FC236}">
                <a16:creationId xmlns:a16="http://schemas.microsoft.com/office/drawing/2014/main" id="{646D6DEC-E611-8F82-25DA-4327A2D72CD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19450" y="4310062"/>
            <a:ext cx="2743200" cy="1800225"/>
          </a:xfrm>
          <a:prstGeom prst="rect">
            <a:avLst/>
          </a:prstGeom>
        </p:spPr>
      </p:pic>
      <p:pic>
        <p:nvPicPr>
          <p:cNvPr id="24" name="Grafik 23" descr="Porsche Macan Verbrenner: Auslaufmodell aufgrund neuer  EU-Cybersicherheitsregeln">
            <a:extLst>
              <a:ext uri="{FF2B5EF4-FFF2-40B4-BE49-F238E27FC236}">
                <a16:creationId xmlns:a16="http://schemas.microsoft.com/office/drawing/2014/main" id="{C9FF63EA-6107-1F33-1713-8F8EB524DD83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4351959"/>
            <a:ext cx="2828925" cy="1630706"/>
          </a:xfrm>
          <a:prstGeom prst="rect">
            <a:avLst/>
          </a:prstGeom>
        </p:spPr>
      </p:pic>
      <p:pic>
        <p:nvPicPr>
          <p:cNvPr id="25" name="Grafik 24" descr="GUCCI T-Shirt">
            <a:extLst>
              <a:ext uri="{FF2B5EF4-FFF2-40B4-BE49-F238E27FC236}">
                <a16:creationId xmlns:a16="http://schemas.microsoft.com/office/drawing/2014/main" id="{E9DA85AA-5EC5-4399-AB51-2F0F71BB1FAA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7850" y="3999680"/>
            <a:ext cx="1885950" cy="264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8427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Larissa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878</Words>
  <Application>Microsoft Macintosh PowerPoint</Application>
  <PresentationFormat>Breitbild</PresentationFormat>
  <Paragraphs>125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Larissa</vt:lpstr>
      <vt:lpstr>Price Theory in the Digital Age: Value Based vs. Cost Based vs. Arbitrary Based Prices, Justification, Discussions</vt:lpstr>
      <vt:lpstr>Gliederung </vt:lpstr>
      <vt:lpstr>Grundlagen der Preispolitik</vt:lpstr>
      <vt:lpstr>Konsument*innenverhalten </vt:lpstr>
      <vt:lpstr>Konsument*innenverhalten</vt:lpstr>
      <vt:lpstr>Einflussfaktoren auf die Preisstrategien </vt:lpstr>
      <vt:lpstr>Einflussfaktoren auf die Preisstrategien </vt:lpstr>
      <vt:lpstr>Einflussfaktoren auf die Preisstrategien </vt:lpstr>
      <vt:lpstr>Value-Based Pricing </vt:lpstr>
      <vt:lpstr>Value-Based Pricing: Vor- und Nachteile</vt:lpstr>
      <vt:lpstr>Cost-Based Pricing</vt:lpstr>
      <vt:lpstr>Cost-Based Pricing: Vor-und Nachteile </vt:lpstr>
      <vt:lpstr>Arbitrage Preistheorie </vt:lpstr>
      <vt:lpstr>Ethik </vt:lpstr>
      <vt:lpstr>Ausblick</vt:lpstr>
      <vt:lpstr>Vielen Dank für die Aufmerksamkeit!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Rusu, Alexandra Maria</cp:lastModifiedBy>
  <cp:revision>882</cp:revision>
  <cp:lastPrinted>2024-06-04T19:38:56Z</cp:lastPrinted>
  <dcterms:created xsi:type="dcterms:W3CDTF">2024-06-04T06:44:58Z</dcterms:created>
  <dcterms:modified xsi:type="dcterms:W3CDTF">2024-06-04T20:11:22Z</dcterms:modified>
</cp:coreProperties>
</file>