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920"/>
            </a:lvl1pPr>
            <a:lvl2pPr>
              <a:defRPr sz="1800"/>
            </a:lvl2pPr>
            <a:lvl3pPr>
              <a:defRPr sz="1680"/>
            </a:lvl3pPr>
            <a:lvl4pPr>
              <a:defRPr sz="1440"/>
            </a:lvl4pPr>
            <a:lvl5pPr>
              <a:defRPr sz="1440"/>
            </a:lvl5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FDBF-1B86-4E92-A858-A46197165619}" type="datetimeFigureOut">
              <a:rPr lang="de-AT" smtClean="0"/>
              <a:t>20.03.24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FA66-CE54-4A38-8B6B-3D2F90B1D243}" type="slidenum">
              <a:rPr lang="de-AT" smtClean="0"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79148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2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06083" y="6494471"/>
            <a:ext cx="428992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96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6544" y="6494471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96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FA66-CE54-4A38-8B6B-3D2F90B1D243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2"/>
          </p:nvPr>
        </p:nvSpPr>
        <p:spPr>
          <a:xfrm>
            <a:off x="7660243" y="6494471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96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A39FDBF-1B86-4E92-A858-A46197165619}" type="datetimeFigureOut">
              <a:rPr lang="de-AT" smtClean="0"/>
              <a:t>20.03.24</a:t>
            </a:fld>
            <a:endParaRPr lang="de-AT"/>
          </a:p>
        </p:txBody>
      </p:sp>
      <p:sp>
        <p:nvSpPr>
          <p:cNvPr id="18" name="Rechteck 17"/>
          <p:cNvSpPr/>
          <p:nvPr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>
            <p:ph type="title"/>
          </p:nvPr>
        </p:nvSpPr>
        <p:spPr bwMode="auto">
          <a:xfrm>
            <a:off x="616544" y="167640"/>
            <a:ext cx="912000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49925201-EC66-4A08-AB14-A541648A67D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2161" y="346283"/>
            <a:ext cx="1560000" cy="74073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A212EC7-C80F-4EBC-9817-97C85E0A8AE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0152" y="6431668"/>
            <a:ext cx="1757411" cy="25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44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>
    <p:fade/>
  </p:transition>
  <p:txStyles>
    <p:titleStyle>
      <a:lvl1pPr algn="l" defTabSz="1097139" rtl="0" eaLnBrk="1" latinLnBrk="0" hangingPunct="1">
        <a:lnSpc>
          <a:spcPct val="100000"/>
        </a:lnSpc>
        <a:spcBef>
          <a:spcPct val="0"/>
        </a:spcBef>
        <a:buNone/>
        <a:defRPr sz="288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320032" indent="-320032" algn="l" defTabSz="1097139" rtl="0" eaLnBrk="1" latinLnBrk="0" hangingPunct="1">
        <a:lnSpc>
          <a:spcPct val="100000"/>
        </a:lnSpc>
        <a:spcBef>
          <a:spcPts val="0"/>
        </a:spcBef>
        <a:spcAft>
          <a:spcPts val="720"/>
        </a:spcAft>
        <a:buClr>
          <a:schemeClr val="accent1"/>
        </a:buClr>
        <a:buFont typeface="Wingdings" charset="2"/>
        <a:buChar char="§"/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647684" indent="-327652" algn="l" defTabSz="1097139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7242" indent="-327652" algn="l" defTabSz="1097139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Font typeface="Wingdings" charset="2"/>
        <a:buChar char="§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9654" indent="-320032" algn="l" defTabSz="1097139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Font typeface="Wingdings" charset="2"/>
        <a:buChar char="§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09686" indent="-316223" algn="l" defTabSz="1097139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Font typeface="Wingdings" charset="2"/>
        <a:buChar char="§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3017137" indent="-274285" algn="l" defTabSz="10971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5706" indent="-274285" algn="l" defTabSz="10971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77" indent="-274285" algn="l" defTabSz="10971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2847" indent="-274285" algn="l" defTabSz="10971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570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139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711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281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2851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422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2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8562" algn="l" defTabSz="1097139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278" userDrawn="1">
          <p15:clr>
            <a:srgbClr val="F26B43"/>
          </p15:clr>
        </p15:guide>
        <p15:guide id="9" orient="horz" pos="182" userDrawn="1">
          <p15:clr>
            <a:srgbClr val="F26B43"/>
          </p15:clr>
        </p15:guide>
        <p15:guide id="10" orient="horz" pos="847" userDrawn="1">
          <p15:clr>
            <a:srgbClr val="F26B43"/>
          </p15:clr>
        </p15:guide>
        <p15:guide id="11" orient="horz" pos="3515" userDrawn="1">
          <p15:clr>
            <a:srgbClr val="F26B43"/>
          </p15:clr>
        </p15:guide>
        <p15:guide id="12" orient="horz" pos="10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67A20-1F6E-F1AA-7174-9340262F7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44" y="355497"/>
            <a:ext cx="9120000" cy="1084586"/>
          </a:xfrm>
        </p:spPr>
        <p:txBody>
          <a:bodyPr>
            <a:normAutofit/>
          </a:bodyPr>
          <a:lstStyle/>
          <a:p>
            <a:pPr algn="ctr"/>
            <a:r>
              <a:rPr lang="de-AT" dirty="0">
                <a:latin typeface="+mn-lt"/>
              </a:rPr>
              <a:t>HTML 5</a:t>
            </a:r>
            <a:br>
              <a:rPr lang="de-AT" dirty="0"/>
            </a:br>
            <a:endParaRPr lang="de-AT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D8B1757-D320-E628-3DBB-113C19437C91}"/>
              </a:ext>
            </a:extLst>
          </p:cNvPr>
          <p:cNvSpPr txBox="1"/>
          <p:nvPr/>
        </p:nvSpPr>
        <p:spPr>
          <a:xfrm>
            <a:off x="616544" y="6133171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Stefan Loidolt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ED89062-F37C-25E6-AE69-BB429851FB60}"/>
              </a:ext>
            </a:extLst>
          </p:cNvPr>
          <p:cNvSpPr txBox="1"/>
          <p:nvPr/>
        </p:nvSpPr>
        <p:spPr>
          <a:xfrm>
            <a:off x="724829" y="1761893"/>
            <a:ext cx="843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/>
              <a:t>Concepts, Architecture, Nutshell Examples, Outlook</a:t>
            </a:r>
          </a:p>
        </p:txBody>
      </p:sp>
    </p:spTree>
    <p:extLst>
      <p:ext uri="{BB962C8B-B14F-4D97-AF65-F5344CB8AC3E}">
        <p14:creationId xmlns:p14="http://schemas.microsoft.com/office/powerpoint/2010/main" val="978169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66F786-FEAB-05E0-70FE-9EED35175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38" indent="-514338">
              <a:buFont typeface="+mj-lt"/>
              <a:buAutoNum type="romanUcPeriod"/>
            </a:pPr>
            <a:r>
              <a:rPr lang="de-AT" dirty="0"/>
              <a:t>Einleitung</a:t>
            </a:r>
          </a:p>
          <a:p>
            <a:pPr lvl="2"/>
            <a:r>
              <a:rPr lang="de-AT" dirty="0"/>
              <a:t>Zielsetzung der Seminararbeit</a:t>
            </a:r>
          </a:p>
          <a:p>
            <a:pPr lvl="2"/>
            <a:r>
              <a:rPr lang="de-AT" dirty="0"/>
              <a:t>Überblick über den Aufbau der Seminararbeit</a:t>
            </a:r>
          </a:p>
          <a:p>
            <a:pPr marL="514338" indent="-514338">
              <a:buFont typeface="+mj-lt"/>
              <a:buAutoNum type="romanUcPeriod"/>
            </a:pPr>
            <a:endParaRPr lang="de-AT" dirty="0"/>
          </a:p>
          <a:p>
            <a:pPr marL="514338" indent="-514338">
              <a:buFont typeface="+mj-lt"/>
              <a:buAutoNum type="romanUcPeriod"/>
            </a:pPr>
            <a:r>
              <a:rPr lang="de-AT" dirty="0"/>
              <a:t>Einführung</a:t>
            </a:r>
          </a:p>
          <a:p>
            <a:pPr lvl="2"/>
            <a:r>
              <a:rPr lang="de-AT" dirty="0"/>
              <a:t>Einführung in HTML</a:t>
            </a:r>
          </a:p>
          <a:p>
            <a:pPr lvl="2"/>
            <a:r>
              <a:rPr lang="de-AT" dirty="0"/>
              <a:t>Historischer Überblick und Entwicklung von HTML</a:t>
            </a:r>
          </a:p>
          <a:p>
            <a:pPr lvl="2"/>
            <a:r>
              <a:rPr lang="de-AT" dirty="0"/>
              <a:t>Motivation, Bedeutung und Relevanz von HTML 5</a:t>
            </a:r>
          </a:p>
          <a:p>
            <a:pPr lvl="2"/>
            <a:endParaRPr lang="de-AT" dirty="0"/>
          </a:p>
          <a:p>
            <a:pPr marL="514338" indent="-514338">
              <a:buFont typeface="+mj-lt"/>
              <a:buAutoNum type="romanUcPeriod"/>
            </a:pPr>
            <a:r>
              <a:rPr lang="de-AT" dirty="0"/>
              <a:t>Grundlagen von HTML 5</a:t>
            </a:r>
          </a:p>
          <a:p>
            <a:pPr lvl="2"/>
            <a:r>
              <a:rPr lang="de-AT" dirty="0"/>
              <a:t>Einführung in HTML 5</a:t>
            </a:r>
          </a:p>
          <a:p>
            <a:pPr lvl="2"/>
            <a:r>
              <a:rPr lang="de-AT" dirty="0"/>
              <a:t>Geschichte und Entwicklung von HTML 5</a:t>
            </a:r>
          </a:p>
          <a:p>
            <a:pPr lvl="2"/>
            <a:r>
              <a:rPr lang="de-AT" dirty="0"/>
              <a:t>Neuerungen und Verbesserungen in HTML 5</a:t>
            </a:r>
          </a:p>
          <a:p>
            <a:pPr lvl="2"/>
            <a:r>
              <a:rPr lang="de-AT" dirty="0"/>
              <a:t>Kompatibilität und Browserunterstützung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967A20-1F6E-F1AA-7174-9340262F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Gliederung des Themas</a:t>
            </a:r>
          </a:p>
        </p:txBody>
      </p:sp>
    </p:spTree>
    <p:extLst>
      <p:ext uri="{BB962C8B-B14F-4D97-AF65-F5344CB8AC3E}">
        <p14:creationId xmlns:p14="http://schemas.microsoft.com/office/powerpoint/2010/main" val="4129556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4628E0-C04F-3B54-B1BE-5FF352402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38" indent="-514338">
              <a:buFont typeface="+mj-lt"/>
              <a:buAutoNum type="romanUcPeriod" startAt="4"/>
            </a:pPr>
            <a:r>
              <a:rPr lang="de-AT" dirty="0"/>
              <a:t>Konzepte von HTML 5</a:t>
            </a:r>
          </a:p>
          <a:p>
            <a:pPr marL="1171547" lvl="2" indent="-514338"/>
            <a:r>
              <a:rPr lang="de-AT" dirty="0"/>
              <a:t>Semantik und Strukturierung</a:t>
            </a:r>
          </a:p>
          <a:p>
            <a:pPr marL="1171547" lvl="2" indent="-514338"/>
            <a:r>
              <a:rPr lang="de-AT" dirty="0"/>
              <a:t>Multimedia-Integration: Einbindung von Audio und Video</a:t>
            </a:r>
          </a:p>
          <a:p>
            <a:pPr marL="1171547" lvl="2" indent="-514338"/>
            <a:r>
              <a:rPr lang="de-AT" dirty="0"/>
              <a:t>Usw.</a:t>
            </a:r>
          </a:p>
          <a:p>
            <a:pPr marL="514338" indent="-514338">
              <a:buFont typeface="+mj-lt"/>
              <a:buAutoNum type="romanUcPeriod" startAt="4"/>
            </a:pPr>
            <a:r>
              <a:rPr lang="de-AT" dirty="0"/>
              <a:t>Architektur von HTML 5</a:t>
            </a:r>
          </a:p>
          <a:p>
            <a:pPr marL="1171547" lvl="2" indent="-514338"/>
            <a:r>
              <a:rPr lang="de-AT" dirty="0"/>
              <a:t>Dokumentenstruktur</a:t>
            </a:r>
          </a:p>
          <a:p>
            <a:pPr marL="1171547" lvl="2" indent="-514338"/>
            <a:r>
              <a:rPr lang="de-AT" dirty="0"/>
              <a:t>Verwendung von Metadaten</a:t>
            </a:r>
          </a:p>
          <a:p>
            <a:pPr marL="1171547" lvl="2" indent="-514338"/>
            <a:r>
              <a:rPr lang="de-AT" dirty="0"/>
              <a:t>CSS Integration</a:t>
            </a:r>
          </a:p>
          <a:p>
            <a:pPr marL="1171547" lvl="2" indent="-514338"/>
            <a:r>
              <a:rPr lang="de-AT" dirty="0"/>
              <a:t>Integration von Web APIs</a:t>
            </a:r>
          </a:p>
          <a:p>
            <a:pPr marL="1171547" lvl="2" indent="-514338"/>
            <a:r>
              <a:rPr lang="de-AT" dirty="0"/>
              <a:t>Usw.</a:t>
            </a:r>
          </a:p>
          <a:p>
            <a:pPr marL="514338" indent="-514338">
              <a:buFont typeface="+mj-lt"/>
              <a:buAutoNum type="romanUcPeriod" startAt="4"/>
            </a:pPr>
            <a:r>
              <a:rPr lang="de-AT" dirty="0"/>
              <a:t>Nutshell Examples</a:t>
            </a:r>
          </a:p>
          <a:p>
            <a:pPr marL="514338" indent="-514338">
              <a:buFont typeface="+mj-lt"/>
              <a:buAutoNum type="romanUcPeriod" startAt="4"/>
            </a:pPr>
            <a:r>
              <a:rPr lang="de-AT" dirty="0"/>
              <a:t>Ausblick auf die Zukunft von HTML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E11FAB-8A0F-2BB8-19EE-8E48548C7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Gliederung des Themas</a:t>
            </a:r>
          </a:p>
        </p:txBody>
      </p:sp>
    </p:spTree>
    <p:extLst>
      <p:ext uri="{BB962C8B-B14F-4D97-AF65-F5344CB8AC3E}">
        <p14:creationId xmlns:p14="http://schemas.microsoft.com/office/powerpoint/2010/main" val="1450769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0C2F7834-CB3A-6E3B-04F4-F4B11E865D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1113"/>
          <a:stretch/>
        </p:blipFill>
        <p:spPr>
          <a:xfrm>
            <a:off x="272838" y="1989205"/>
            <a:ext cx="11646327" cy="1439795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045A73C-0E1B-A58C-01B0-E1B85B38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Gantt-Chart</a:t>
            </a:r>
          </a:p>
        </p:txBody>
      </p:sp>
    </p:spTree>
    <p:extLst>
      <p:ext uri="{BB962C8B-B14F-4D97-AF65-F5344CB8AC3E}">
        <p14:creationId xmlns:p14="http://schemas.microsoft.com/office/powerpoint/2010/main" val="244797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Sample Presentation 16x10.potx" id="{511FF180-4D0F-403C-89D7-FBF2C89D6356}" vid="{4FD58E8B-C4BA-4659-9751-AF45EDD05A04}"/>
    </a:ext>
  </a:extLst>
</a:theme>
</file>

<file path=ppt/theme/themeOverride1.xml><?xml version="1.0" encoding="utf-8"?>
<a:themeOverride xmlns:a="http://schemas.openxmlformats.org/drawingml/2006/main">
  <a:clrScheme name="WU">
    <a:dk1>
      <a:srgbClr val="000000"/>
    </a:dk1>
    <a:lt1>
      <a:srgbClr val="FFFFFF"/>
    </a:lt1>
    <a:dk2>
      <a:srgbClr val="002350"/>
    </a:dk2>
    <a:lt2>
      <a:srgbClr val="E5F5FA"/>
    </a:lt2>
    <a:accent1>
      <a:srgbClr val="0096D3"/>
    </a:accent1>
    <a:accent2>
      <a:srgbClr val="002350"/>
    </a:accent2>
    <a:accent3>
      <a:srgbClr val="4B2582"/>
    </a:accent3>
    <a:accent4>
      <a:srgbClr val="457AA0"/>
    </a:accent4>
    <a:accent5>
      <a:srgbClr val="A592C0"/>
    </a:accent5>
    <a:accent6>
      <a:srgbClr val="80CFE9"/>
    </a:accent6>
    <a:hlink>
      <a:srgbClr val="405A7C"/>
    </a:hlink>
    <a:folHlink>
      <a:srgbClr val="0082AA"/>
    </a:folHlink>
  </a:clrScheme>
</a:themeOverride>
</file>

<file path=ppt/theme/themeOverride2.xml><?xml version="1.0" encoding="utf-8"?>
<a:themeOverride xmlns:a="http://schemas.openxmlformats.org/drawingml/2006/main">
  <a:clrScheme name="WU">
    <a:dk1>
      <a:srgbClr val="000000"/>
    </a:dk1>
    <a:lt1>
      <a:srgbClr val="FFFFFF"/>
    </a:lt1>
    <a:dk2>
      <a:srgbClr val="002350"/>
    </a:dk2>
    <a:lt2>
      <a:srgbClr val="E5F5FA"/>
    </a:lt2>
    <a:accent1>
      <a:srgbClr val="0096D3"/>
    </a:accent1>
    <a:accent2>
      <a:srgbClr val="002350"/>
    </a:accent2>
    <a:accent3>
      <a:srgbClr val="4B2582"/>
    </a:accent3>
    <a:accent4>
      <a:srgbClr val="457AA0"/>
    </a:accent4>
    <a:accent5>
      <a:srgbClr val="A592C0"/>
    </a:accent5>
    <a:accent6>
      <a:srgbClr val="80CFE9"/>
    </a:accent6>
    <a:hlink>
      <a:srgbClr val="405A7C"/>
    </a:hlink>
    <a:folHlink>
      <a:srgbClr val="0082AA"/>
    </a:folHlink>
  </a:clrScheme>
</a:themeOverride>
</file>

<file path=ppt/theme/themeOverride3.xml><?xml version="1.0" encoding="utf-8"?>
<a:themeOverride xmlns:a="http://schemas.openxmlformats.org/drawingml/2006/main">
  <a:clrScheme name="WU">
    <a:dk1>
      <a:srgbClr val="000000"/>
    </a:dk1>
    <a:lt1>
      <a:srgbClr val="FFFFFF"/>
    </a:lt1>
    <a:dk2>
      <a:srgbClr val="002350"/>
    </a:dk2>
    <a:lt2>
      <a:srgbClr val="E5F5FA"/>
    </a:lt2>
    <a:accent1>
      <a:srgbClr val="0096D3"/>
    </a:accent1>
    <a:accent2>
      <a:srgbClr val="002350"/>
    </a:accent2>
    <a:accent3>
      <a:srgbClr val="4B2582"/>
    </a:accent3>
    <a:accent4>
      <a:srgbClr val="457AA0"/>
    </a:accent4>
    <a:accent5>
      <a:srgbClr val="A592C0"/>
    </a:accent5>
    <a:accent6>
      <a:srgbClr val="80CFE9"/>
    </a:accent6>
    <a:hlink>
      <a:srgbClr val="405A7C"/>
    </a:hlink>
    <a:folHlink>
      <a:srgbClr val="0082AA"/>
    </a:folHlink>
  </a:clrScheme>
</a:themeOverride>
</file>

<file path=ppt/theme/themeOverride4.xml><?xml version="1.0" encoding="utf-8"?>
<a:themeOverride xmlns:a="http://schemas.openxmlformats.org/drawingml/2006/main">
  <a:clrScheme name="WU">
    <a:dk1>
      <a:srgbClr val="000000"/>
    </a:dk1>
    <a:lt1>
      <a:srgbClr val="FFFFFF"/>
    </a:lt1>
    <a:dk2>
      <a:srgbClr val="002350"/>
    </a:dk2>
    <a:lt2>
      <a:srgbClr val="E5F5FA"/>
    </a:lt2>
    <a:accent1>
      <a:srgbClr val="0096D3"/>
    </a:accent1>
    <a:accent2>
      <a:srgbClr val="002350"/>
    </a:accent2>
    <a:accent3>
      <a:srgbClr val="4B2582"/>
    </a:accent3>
    <a:accent4>
      <a:srgbClr val="457AA0"/>
    </a:accent4>
    <a:accent5>
      <a:srgbClr val="A592C0"/>
    </a:accent5>
    <a:accent6>
      <a:srgbClr val="80CFE9"/>
    </a:accent6>
    <a:hlink>
      <a:srgbClr val="405A7C"/>
    </a:hlink>
    <a:folHlink>
      <a:srgbClr val="0082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</Words>
  <Application>Microsoft Macintosh PowerPoint</Application>
  <PresentationFormat>Breitbild</PresentationFormat>
  <Paragraphs>32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Georgia</vt:lpstr>
      <vt:lpstr>Verdana</vt:lpstr>
      <vt:lpstr>Wingdings</vt:lpstr>
      <vt:lpstr>WU 16:10</vt:lpstr>
      <vt:lpstr>HTML 5 </vt:lpstr>
      <vt:lpstr>Gliederung des Themas</vt:lpstr>
      <vt:lpstr>Gliederung des Themas</vt:lpstr>
      <vt:lpstr>Gantt-Chart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HTML 5 </dc:title>
  <dc:subject/>
  <dc:creator/>
  <cp:keywords/>
  <dc:description/>
  <cp:lastModifiedBy>Loidolt, Stefan</cp:lastModifiedBy>
  <cp:revision>37</cp:revision>
  <dcterms:created xsi:type="dcterms:W3CDTF">2023-11-15T17:16:01Z</dcterms:created>
  <dcterms:modified xsi:type="dcterms:W3CDTF">2024-03-20T20:55:54Z</dcterms:modified>
  <cp:category/>
</cp:coreProperties>
</file>