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81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C37014F-7D0E-4B01-370D-6AA53FBFA2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D975CDE-6057-C043-D821-FD06FF81A6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778E5-63C0-4AA3-8961-65A60A7038AB}" type="datetimeFigureOut">
              <a:rPr lang="de-AT" smtClean="0"/>
              <a:t>15.12.2023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9D818A-4B0C-447F-8FAA-0E602EAB3D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5B2E770-5E0F-3E9F-4F4E-F0C5F028C1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B83D5-38B5-44BD-9078-A899C776EF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292256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21E43-E1D3-48C5-900B-5E08ECE47BAC}" type="datetimeFigureOut">
              <a:rPr lang="de-AT" smtClean="0"/>
              <a:t>15.12.2023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B3E17-3B28-4423-A457-CC38C2FD20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360734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NZ" dirty="0"/>
              <a:t>Dependencies</a:t>
            </a:r>
          </a:p>
          <a:p>
            <a:pPr lvl="1"/>
            <a:r>
              <a:rPr lang="en-NZ" dirty="0"/>
              <a:t>Improvements through SSDLC, Secure coding practices, audits, tools</a:t>
            </a:r>
          </a:p>
          <a:p>
            <a:pPr lvl="1"/>
            <a:r>
              <a:rPr lang="en-NZ" dirty="0"/>
              <a:t>Training</a:t>
            </a:r>
          </a:p>
          <a:p>
            <a:endParaRPr lang="de-AT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2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1E39A2-8471-B357-88C2-5DF4F2C78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CFFE171-1CF9-8E8A-715A-71A568018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C097F-0C68-F062-42E9-E0FF8AADF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5E5C-150C-4B3A-B416-2ADEF83F0B9B}" type="datetime1">
              <a:rPr lang="de-AT" smtClean="0"/>
              <a:t>15.12.2023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608EBE-52E4-80FD-A7C2-261038CB5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214FCF-F76A-ED4F-2CEA-6437D2FEF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375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CDB16-B7E8-A27D-CFB8-20FADDFE0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C5F5B6B-6242-CD05-C515-4ACC86F28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6EC7A9-5064-3B2F-13D5-4322B89BA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38ED-F52E-44AD-964C-C060F911B00E}" type="datetime1">
              <a:rPr lang="de-AT" smtClean="0"/>
              <a:t>15.12.2023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4AEF25-43D1-DA2E-559D-B252D28E3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76C451-45B2-E99B-60B2-BB96080CA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116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21251ED-F6A7-3B32-598F-196EBF2001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E3EC80-AF50-4EF2-C53E-96FA47A8C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C616BD-2182-327C-1DC2-83C700AEE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1428-D3C2-4A13-BFD4-937A0B47DEDF}" type="datetime1">
              <a:rPr lang="de-AT" smtClean="0"/>
              <a:t>15.12.2023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9DB379-6592-28A6-E4B5-B99203E6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5A7488-7D4C-2E60-5BA9-67816482E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978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1EE4-273F-2098-2F8B-D77D2D4E2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CEA6-2581-A94B-54A5-E284DE41F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E00B81-EDE6-58A7-70D0-20718BB5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5EF9-B214-4F56-A20B-0400C8E589D2}" type="datetime1">
              <a:rPr lang="de-AT" smtClean="0"/>
              <a:t>15.12.2023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991506-B9FC-AD85-A407-3D3967CCB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096362-71A2-54AB-91EA-BCA21713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173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F7380D-0EA5-3FA3-8ECC-61ACE75BC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470037-68C3-A048-57D5-69F2249C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DB815E-00CE-787C-EBD8-E1C35C525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9A92-25A7-4860-9049-B8E5E42D5400}" type="datetime1">
              <a:rPr lang="de-AT" smtClean="0"/>
              <a:t>15.12.2023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D3B880-6A99-C3BA-863C-F5015BC3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482F76-6810-E44B-9B67-493B566D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175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32DA5-8C8F-8EEA-75A1-70B25DEBD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EBFB4C-11A6-1ED3-BCED-BAB8EC8FF9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A2859BE-19B5-D07A-4E51-D4E3337A3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0353C75-9C58-EEF1-8BA0-CB950780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D6A7-49E2-4BE5-AB58-C9CDE22A244F}" type="datetime1">
              <a:rPr lang="de-AT" smtClean="0"/>
              <a:t>15.12.2023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62B8E6-05C8-4F4B-699E-5ED522DA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AFE7D4-3668-9C53-5E9B-130E5B80C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586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BCF528-1A4E-2B08-EA3C-14E1E0BA7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BD3574D-B435-2C6C-E08D-464C578C5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D3E52F-2B28-D96A-EF98-A29FDB239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A2C2AC9-5880-D970-1455-E8A0987AC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9362C71-41A2-6E0A-D022-C1FB1F34A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56BF7A7-95E0-020E-E2ED-69ED35695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3AC38-F473-4615-830C-689D842B602B}" type="datetime1">
              <a:rPr lang="de-AT" smtClean="0"/>
              <a:t>15.12.2023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EFEFF90-6F79-B799-B0C7-15EA43AA0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4EB4724-4846-B2EA-4588-CA7B9A46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757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9E8A5-9BBF-B32B-0B1E-2CE67E11B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8AF85E5-E7A6-D937-478D-01DBF9442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471A-0794-490F-BCED-05DA9A728830}" type="datetime1">
              <a:rPr lang="de-AT" smtClean="0"/>
              <a:t>15.12.2023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E1FF31-2F4E-E0F7-7BC3-5514C4CC0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21D703-2195-9796-B2D6-A7878FD7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18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DB4C9C9-27D0-9AD3-0D94-BE4905A16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E3C3-C7BA-4192-9D59-0D85DB2C56E4}" type="datetime1">
              <a:rPr lang="de-AT" smtClean="0"/>
              <a:t>15.12.2023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FD2506-DC4C-9476-5FDC-5C12B0DDA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BB55179-28B3-6A24-BEB6-C23BC915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332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21F194-E5AC-832E-A6D8-72AD96AAE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4CA464-B676-710E-C893-8736D3E45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C2D2BC-B84A-4DF9-9A9C-2FED28AA8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6601D4-DBA8-BB4E-A87F-7A5A19791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BAF00-5D6B-4501-922F-8AE91DDB8CDB}" type="datetime1">
              <a:rPr lang="de-AT" smtClean="0"/>
              <a:t>15.12.2023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8E2A9E6-BA24-AF9E-C704-146306AE5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9C0B32-0957-4C02-2EF1-406C187CC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651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CB3C9-B4E8-9BBD-92AC-F79E9AA5D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001EDD2-1F2B-5484-FCA7-06CC44D6F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AA885A-E8CE-0DE7-F637-532F256F3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7E930B-6B94-5B94-A628-4BE00F280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8A4-6DB9-447C-90C2-DE565835D35F}" type="datetime1">
              <a:rPr lang="de-AT" smtClean="0"/>
              <a:t>15.12.2023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741EEC-38A6-D76F-E072-53A2B39D1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985362-AC6E-DDE9-C6D6-9DBF469B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86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DADA5ED-A62B-EB61-18F5-53ACC74CC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AAE903-264D-C8ED-EDF4-075C53A82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17E813-6344-73A9-7D42-B29E2286D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B4D4C-763A-4E95-B582-C87946FC6E32}" type="datetime1">
              <a:rPr lang="de-AT" smtClean="0"/>
              <a:t>15.12.2023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905185-3C23-89C7-1007-11C1396D6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EF5D6F-CB85-7F85-BECB-5BF813E568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0C874-2E76-41EE-9095-49758A9C95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653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svg"/><Relationship Id="rId7" Type="http://schemas.openxmlformats.org/officeDocument/2006/relationships/image" Target="../media/image1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uxfoundation.org/resources/publications/foss-contributor-2020" TargetMode="External"/><Relationship Id="rId3" Type="http://schemas.openxmlformats.org/officeDocument/2006/relationships/image" Target="../media/image2.svg"/><Relationship Id="rId7" Type="http://schemas.openxmlformats.org/officeDocument/2006/relationships/image" Target="../media/image1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s://doi.org/10.1145/356725.356731" TargetMode="External"/><Relationship Id="rId5" Type="http://schemas.openxmlformats.org/officeDocument/2006/relationships/image" Target="../media/image4.svg"/><Relationship Id="rId10" Type="http://schemas.openxmlformats.org/officeDocument/2006/relationships/hyperlink" Target="https://doi.org/10.1007/s12525-022-00557-9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doi.org/10.1007/s10997-007-9022-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0CF226F0-3F54-7696-3DF4-404186C6B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2B1501FE-F7DD-661C-1154-0D80382A94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2FBBF9AC-E10A-4B4D-56E6-E0B72991A5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12734" y="5264151"/>
            <a:ext cx="1457324" cy="145732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2677F08-7A9A-01A8-FCF7-8CA5F6A38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8963"/>
            <a:ext cx="9144000" cy="1949449"/>
          </a:xfrm>
        </p:spPr>
        <p:txBody>
          <a:bodyPr>
            <a:normAutofit fontScale="90000"/>
          </a:bodyPr>
          <a:lstStyle/>
          <a:p>
            <a:r>
              <a:rPr lang="en-NZ" dirty="0"/>
              <a:t>Security Concerns in Proprietary and Opensource Software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105C7DB-FF17-C0DE-E4C9-F72AE7B1C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4150"/>
            <a:ext cx="9144000" cy="728662"/>
          </a:xfrm>
        </p:spPr>
        <p:txBody>
          <a:bodyPr/>
          <a:lstStyle/>
          <a:p>
            <a:r>
              <a:rPr lang="de-AT" dirty="0"/>
              <a:t>Julian Drexler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A39C17-703A-97F5-4EDE-8717AB9D5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7920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Open Source: </a:t>
            </a:r>
            <a:r>
              <a:rPr lang="en-NZ" b="1" dirty="0"/>
              <a:t>Maintenance</a:t>
            </a:r>
            <a:r>
              <a:rPr lang="en-NZ" dirty="0"/>
              <a:t> and Organization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53593"/>
            <a:ext cx="10515600" cy="1566644"/>
          </a:xfrm>
        </p:spPr>
        <p:txBody>
          <a:bodyPr/>
          <a:lstStyle/>
          <a:p>
            <a:r>
              <a:rPr lang="en-NZ" dirty="0"/>
              <a:t>Maintenance</a:t>
            </a:r>
          </a:p>
          <a:p>
            <a:pPr lvl="1"/>
            <a:r>
              <a:rPr lang="en-NZ" dirty="0"/>
              <a:t>Contributions: top 3 motivations are non-monetary [4]</a:t>
            </a:r>
          </a:p>
          <a:p>
            <a:pPr lvl="1"/>
            <a:r>
              <a:rPr lang="en-NZ" dirty="0"/>
              <a:t>Open-source projects can get abandoned</a:t>
            </a:r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10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AF36B39-BE3B-DD98-654B-DA27CE8D59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878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Open Source: Maintenance and </a:t>
            </a:r>
            <a:r>
              <a:rPr lang="en-NZ" b="1" dirty="0"/>
              <a:t>Organization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7464"/>
            <a:ext cx="10515600" cy="3909270"/>
          </a:xfrm>
        </p:spPr>
        <p:txBody>
          <a:bodyPr>
            <a:normAutofit/>
          </a:bodyPr>
          <a:lstStyle/>
          <a:p>
            <a:r>
              <a:rPr lang="en-NZ" dirty="0"/>
              <a:t>3 Phases [5]</a:t>
            </a:r>
          </a:p>
          <a:p>
            <a:pPr lvl="1"/>
            <a:r>
              <a:rPr lang="en-NZ" dirty="0"/>
              <a:t>Non formal coordination</a:t>
            </a:r>
          </a:p>
          <a:p>
            <a:pPr lvl="1"/>
            <a:r>
              <a:rPr lang="en-NZ" dirty="0"/>
              <a:t>Internal governance</a:t>
            </a:r>
          </a:p>
          <a:p>
            <a:pPr lvl="1"/>
            <a:r>
              <a:rPr lang="en-NZ" dirty="0"/>
              <a:t>Governance towards outside parties</a:t>
            </a:r>
          </a:p>
          <a:p>
            <a:r>
              <a:rPr lang="en-NZ" dirty="0"/>
              <a:t>Approaches [6]</a:t>
            </a:r>
          </a:p>
          <a:p>
            <a:pPr lvl="1"/>
            <a:r>
              <a:rPr lang="en-NZ" dirty="0"/>
              <a:t>Autonomous </a:t>
            </a:r>
          </a:p>
          <a:p>
            <a:pPr lvl="1"/>
            <a:r>
              <a:rPr lang="en-NZ" dirty="0"/>
              <a:t>Associated </a:t>
            </a:r>
          </a:p>
          <a:p>
            <a:pPr lvl="1"/>
            <a:r>
              <a:rPr lang="en-NZ" dirty="0"/>
              <a:t>Integrated </a:t>
            </a:r>
          </a:p>
          <a:p>
            <a:pPr lvl="1"/>
            <a:endParaRPr lang="en-NZ" dirty="0"/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11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317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Open Source: Funding</a:t>
            </a:r>
            <a:r>
              <a:rPr lang="en-NZ" b="1" dirty="0"/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5594"/>
            <a:ext cx="10515600" cy="3457479"/>
          </a:xfrm>
        </p:spPr>
        <p:txBody>
          <a:bodyPr>
            <a:normAutofit/>
          </a:bodyPr>
          <a:lstStyle/>
          <a:p>
            <a:r>
              <a:rPr lang="en-NZ" dirty="0"/>
              <a:t>Foundations and project communities</a:t>
            </a:r>
          </a:p>
          <a:p>
            <a:pPr lvl="1"/>
            <a:r>
              <a:rPr lang="en-NZ" dirty="0"/>
              <a:t>Donations</a:t>
            </a:r>
          </a:p>
          <a:p>
            <a:pPr lvl="1"/>
            <a:r>
              <a:rPr lang="en-NZ" dirty="0"/>
              <a:t>Code contributions</a:t>
            </a:r>
          </a:p>
          <a:p>
            <a:r>
              <a:rPr lang="en-NZ" dirty="0"/>
              <a:t>Open-source companies</a:t>
            </a:r>
          </a:p>
          <a:p>
            <a:pPr lvl="1"/>
            <a:r>
              <a:rPr lang="en-NZ" dirty="0"/>
              <a:t>code contributions</a:t>
            </a:r>
          </a:p>
          <a:p>
            <a:pPr lvl="1"/>
            <a:r>
              <a:rPr lang="en-NZ" dirty="0"/>
              <a:t>7 open-source business model archetypes [7]</a:t>
            </a:r>
          </a:p>
          <a:p>
            <a:pPr lvl="2"/>
            <a:endParaRPr lang="en-NZ" dirty="0"/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12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73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Open Source: Security</a:t>
            </a:r>
            <a:endParaRPr lang="en-NZ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0338"/>
            <a:ext cx="10515600" cy="1457324"/>
          </a:xfrm>
        </p:spPr>
        <p:txBody>
          <a:bodyPr>
            <a:normAutofit/>
          </a:bodyPr>
          <a:lstStyle/>
          <a:p>
            <a:pPr lvl="1"/>
            <a:r>
              <a:rPr lang="en-NZ" dirty="0"/>
              <a:t>Improvements through processes, tools and knowledge</a:t>
            </a:r>
          </a:p>
          <a:p>
            <a:pPr lvl="1"/>
            <a:r>
              <a:rPr lang="en-NZ" dirty="0"/>
              <a:t>Survey: 89% think that open source is more secure than proprietary [2]</a:t>
            </a:r>
          </a:p>
          <a:p>
            <a:pPr lvl="1"/>
            <a:r>
              <a:rPr lang="en-NZ" dirty="0"/>
              <a:t>Auditable by everyone</a:t>
            </a:r>
          </a:p>
          <a:p>
            <a:pPr lvl="1"/>
            <a:endParaRPr lang="en-NZ" dirty="0"/>
          </a:p>
          <a:p>
            <a:pPr lvl="1"/>
            <a:endParaRPr lang="en-NZ" dirty="0"/>
          </a:p>
          <a:p>
            <a:pPr lvl="1"/>
            <a:endParaRPr lang="en-NZ" dirty="0"/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13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413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Open Source: Security Issues Examples</a:t>
            </a:r>
            <a:r>
              <a:rPr lang="en-NZ" b="1" dirty="0"/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7046"/>
            <a:ext cx="10515600" cy="1801536"/>
          </a:xfrm>
        </p:spPr>
        <p:txBody>
          <a:bodyPr>
            <a:normAutofit/>
          </a:bodyPr>
          <a:lstStyle/>
          <a:p>
            <a:r>
              <a:rPr lang="en-NZ" dirty="0"/>
              <a:t>9.658 new vulnerabilities in 2020  (50% increase to 2019) [8]</a:t>
            </a:r>
          </a:p>
          <a:p>
            <a:r>
              <a:rPr lang="en-NZ" dirty="0"/>
              <a:t>OpenSSL: Heartbleed (2014)</a:t>
            </a:r>
          </a:p>
          <a:p>
            <a:r>
              <a:rPr lang="en-NZ" dirty="0"/>
              <a:t>Log4j: Log4Shell (2021)</a:t>
            </a:r>
          </a:p>
          <a:p>
            <a:pPr lvl="1"/>
            <a:endParaRPr lang="en-NZ" dirty="0"/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14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  <p:pic>
        <p:nvPicPr>
          <p:cNvPr id="9" name="Grafik 8" descr="Ein Bild, das Text, Screenshot, Schrift, Diagramm enthält.&#10;&#10;Automatisch generierte Beschreibung">
            <a:extLst>
              <a:ext uri="{FF2B5EF4-FFF2-40B4-BE49-F238E27FC236}">
                <a16:creationId xmlns:a16="http://schemas.microsoft.com/office/drawing/2014/main" id="{2AA648F3-190C-9B09-C0EC-19A0E61CD1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63954"/>
            <a:ext cx="8679932" cy="1775614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1E9D7F7B-2890-0DB9-7B8A-C174BE057E0C}"/>
              </a:ext>
            </a:extLst>
          </p:cNvPr>
          <p:cNvSpPr txBox="1"/>
          <p:nvPr/>
        </p:nvSpPr>
        <p:spPr>
          <a:xfrm>
            <a:off x="838200" y="5096495"/>
            <a:ext cx="10615475" cy="265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Synopsys, Inc. (2017) </a:t>
            </a:r>
            <a:r>
              <a:rPr lang="en-NZ" sz="11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Diary of a Heartbleed</a:t>
            </a:r>
            <a:r>
              <a:rPr lang="en-NZ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Available at: https://www.synopsys.com/content/dam/synopsys/sig-assets/whitepapers/diary-of-heartbleed.pdf.</a:t>
            </a:r>
            <a:endParaRPr lang="de-AT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128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78309" cy="1325563"/>
          </a:xfrm>
        </p:spPr>
        <p:txBody>
          <a:bodyPr/>
          <a:lstStyle/>
          <a:p>
            <a:r>
              <a:rPr lang="en-NZ" dirty="0"/>
              <a:t>Proprietary Software: Definition and Licencing</a:t>
            </a:r>
            <a:r>
              <a:rPr lang="en-NZ" b="1" dirty="0"/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7820"/>
            <a:ext cx="10515600" cy="1917841"/>
          </a:xfrm>
        </p:spPr>
        <p:txBody>
          <a:bodyPr>
            <a:normAutofit/>
          </a:bodyPr>
          <a:lstStyle/>
          <a:p>
            <a:r>
              <a:rPr lang="en-NZ" dirty="0"/>
              <a:t>45% of enterprise software is proprietary [2]</a:t>
            </a:r>
          </a:p>
          <a:p>
            <a:r>
              <a:rPr lang="en-NZ" dirty="0"/>
              <a:t>Ownership</a:t>
            </a:r>
          </a:p>
          <a:p>
            <a:r>
              <a:rPr lang="en-NZ" dirty="0"/>
              <a:t>Licences for proprietary software</a:t>
            </a:r>
          </a:p>
          <a:p>
            <a:pPr lvl="1"/>
            <a:endParaRPr lang="en-NZ" dirty="0"/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15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958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78309" cy="1325563"/>
          </a:xfrm>
        </p:spPr>
        <p:txBody>
          <a:bodyPr/>
          <a:lstStyle/>
          <a:p>
            <a:r>
              <a:rPr lang="en-NZ" dirty="0"/>
              <a:t>Proprietary Software: Maintenance</a:t>
            </a:r>
            <a:r>
              <a:rPr lang="en-NZ" b="1" dirty="0"/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070775"/>
            <a:ext cx="10515600" cy="1134369"/>
          </a:xfrm>
        </p:spPr>
        <p:txBody>
          <a:bodyPr>
            <a:normAutofit/>
          </a:bodyPr>
          <a:lstStyle/>
          <a:p>
            <a:r>
              <a:rPr lang="en-NZ" dirty="0"/>
              <a:t>25% - 33% development efforts of creating the software [9]</a:t>
            </a:r>
          </a:p>
          <a:p>
            <a:r>
              <a:rPr lang="en-NZ" dirty="0"/>
              <a:t>Outdated software in supply chains</a:t>
            </a:r>
          </a:p>
          <a:p>
            <a:endParaRPr lang="en-NZ" dirty="0"/>
          </a:p>
          <a:p>
            <a:pPr lvl="1"/>
            <a:endParaRPr lang="en-NZ" dirty="0"/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16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176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78309" cy="1325563"/>
          </a:xfrm>
        </p:spPr>
        <p:txBody>
          <a:bodyPr/>
          <a:lstStyle/>
          <a:p>
            <a:r>
              <a:rPr lang="en-NZ" dirty="0"/>
              <a:t>Proprietary Software: Open-Source Components </a:t>
            </a:r>
            <a:r>
              <a:rPr lang="en-NZ" b="1" dirty="0"/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93616"/>
            <a:ext cx="10515600" cy="2270768"/>
          </a:xfrm>
        </p:spPr>
        <p:txBody>
          <a:bodyPr>
            <a:normAutofit/>
          </a:bodyPr>
          <a:lstStyle/>
          <a:p>
            <a:r>
              <a:rPr lang="en-NZ" dirty="0"/>
              <a:t>96% have open-source components [10]</a:t>
            </a:r>
          </a:p>
          <a:p>
            <a:r>
              <a:rPr lang="en-NZ" dirty="0"/>
              <a:t>Licence conflicts</a:t>
            </a:r>
          </a:p>
          <a:p>
            <a:r>
              <a:rPr lang="en-NZ" dirty="0"/>
              <a:t>Maintenance</a:t>
            </a:r>
          </a:p>
          <a:p>
            <a:r>
              <a:rPr lang="en-NZ" dirty="0"/>
              <a:t>Contributions to open-source</a:t>
            </a:r>
          </a:p>
          <a:p>
            <a:pPr lvl="1"/>
            <a:endParaRPr lang="en-NZ" dirty="0"/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17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48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78309" cy="1325563"/>
          </a:xfrm>
        </p:spPr>
        <p:txBody>
          <a:bodyPr/>
          <a:lstStyle/>
          <a:p>
            <a:r>
              <a:rPr lang="en-NZ" dirty="0"/>
              <a:t>Proprietary Software: Security</a:t>
            </a:r>
            <a:r>
              <a:rPr lang="en-NZ" b="1" dirty="0"/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1242"/>
            <a:ext cx="10515600" cy="2286810"/>
          </a:xfrm>
        </p:spPr>
        <p:txBody>
          <a:bodyPr>
            <a:normAutofit/>
          </a:bodyPr>
          <a:lstStyle/>
          <a:p>
            <a:r>
              <a:rPr lang="en-NZ" dirty="0"/>
              <a:t>“Black box”</a:t>
            </a:r>
          </a:p>
          <a:p>
            <a:r>
              <a:rPr lang="en-NZ" dirty="0"/>
              <a:t>Vulnerabilities can hide</a:t>
            </a:r>
          </a:p>
          <a:p>
            <a:r>
              <a:rPr lang="en-NZ" dirty="0"/>
              <a:t>Reverse Engineering </a:t>
            </a:r>
          </a:p>
          <a:p>
            <a:r>
              <a:rPr lang="en-NZ" dirty="0"/>
              <a:t>Supply chain attacks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18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730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78309" cy="1325563"/>
          </a:xfrm>
        </p:spPr>
        <p:txBody>
          <a:bodyPr/>
          <a:lstStyle/>
          <a:p>
            <a:r>
              <a:rPr lang="en-NZ" dirty="0"/>
              <a:t>Proprietary Software: Security Issues Examples</a:t>
            </a:r>
            <a:r>
              <a:rPr lang="en-NZ" b="1" dirty="0"/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14638"/>
            <a:ext cx="10515600" cy="1325563"/>
          </a:xfrm>
        </p:spPr>
        <p:txBody>
          <a:bodyPr>
            <a:normAutofit/>
          </a:bodyPr>
          <a:lstStyle/>
          <a:p>
            <a:r>
              <a:rPr lang="en-NZ" dirty="0"/>
              <a:t>Windows SMB Protocol: </a:t>
            </a:r>
            <a:r>
              <a:rPr lang="en-NZ" dirty="0" err="1"/>
              <a:t>EternalBlue</a:t>
            </a:r>
            <a:r>
              <a:rPr lang="en-NZ" dirty="0"/>
              <a:t> (2017)</a:t>
            </a:r>
          </a:p>
          <a:p>
            <a:r>
              <a:rPr lang="en-NZ" dirty="0" err="1"/>
              <a:t>CCLeaner</a:t>
            </a:r>
            <a:r>
              <a:rPr lang="en-NZ" dirty="0"/>
              <a:t>: Supply chain attack (2017)</a:t>
            </a:r>
          </a:p>
          <a:p>
            <a:pPr lvl="1"/>
            <a:endParaRPr lang="en-NZ" dirty="0"/>
          </a:p>
          <a:p>
            <a:pPr lvl="1"/>
            <a:endParaRPr lang="en-NZ" dirty="0"/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19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3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2DE53-25F5-394F-05EF-72CDB55EB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8803"/>
            <a:ext cx="10515600" cy="1325563"/>
          </a:xfrm>
        </p:spPr>
        <p:txBody>
          <a:bodyPr/>
          <a:lstStyle/>
          <a:p>
            <a:r>
              <a:rPr lang="de-AT" dirty="0"/>
              <a:t>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F25137-4C6F-A1F3-0534-003B8A2E7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4366"/>
            <a:ext cx="10515600" cy="3619550"/>
          </a:xfrm>
        </p:spPr>
        <p:txBody>
          <a:bodyPr>
            <a:normAutofit/>
          </a:bodyPr>
          <a:lstStyle/>
          <a:p>
            <a:r>
              <a:rPr lang="en-NZ" dirty="0"/>
              <a:t>Introduction</a:t>
            </a:r>
          </a:p>
          <a:p>
            <a:r>
              <a:rPr lang="en-NZ" dirty="0"/>
              <a:t>Security Overview</a:t>
            </a:r>
          </a:p>
          <a:p>
            <a:r>
              <a:rPr lang="en-NZ" dirty="0"/>
              <a:t>Open-Source Software</a:t>
            </a:r>
          </a:p>
          <a:p>
            <a:r>
              <a:rPr lang="en-NZ" dirty="0"/>
              <a:t>Proprietary Software</a:t>
            </a:r>
          </a:p>
          <a:p>
            <a:r>
              <a:rPr lang="en-NZ" dirty="0"/>
              <a:t>Comparison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CE88CFE-408C-3B25-399B-7CE38DD2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2</a:t>
            </a:fld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B0432DD-049B-9044-CCCC-EA824B62B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94B133A-060E-9058-F37B-29E150D09C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7C391AE-07DB-FC5B-ECC9-B0D4CC45C5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12734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087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78309" cy="1325563"/>
          </a:xfrm>
        </p:spPr>
        <p:txBody>
          <a:bodyPr/>
          <a:lstStyle/>
          <a:p>
            <a:r>
              <a:rPr lang="en-NZ" dirty="0"/>
              <a:t>Comparison</a:t>
            </a:r>
            <a:r>
              <a:rPr lang="en-NZ" b="1" dirty="0"/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45159"/>
            <a:ext cx="10515600" cy="1325563"/>
          </a:xfrm>
        </p:spPr>
        <p:txBody>
          <a:bodyPr>
            <a:normAutofit/>
          </a:bodyPr>
          <a:lstStyle/>
          <a:p>
            <a:r>
              <a:rPr lang="en-NZ" dirty="0"/>
              <a:t>Transparency and trust </a:t>
            </a:r>
          </a:p>
          <a:p>
            <a:r>
              <a:rPr lang="en-NZ" dirty="0"/>
              <a:t>Security issues reporting</a:t>
            </a:r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20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280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45" y="679965"/>
            <a:ext cx="11178309" cy="1325563"/>
          </a:xfrm>
        </p:spPr>
        <p:txBody>
          <a:bodyPr/>
          <a:lstStyle/>
          <a:p>
            <a:r>
              <a:rPr lang="en-NZ" dirty="0"/>
              <a:t>Conclusion and Discussion</a:t>
            </a:r>
            <a:endParaRPr lang="en-NZ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21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9E0FFE0D-0F79-26FF-8554-B24F64352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845" y="1807091"/>
            <a:ext cx="10515600" cy="669779"/>
          </a:xfrm>
        </p:spPr>
        <p:txBody>
          <a:bodyPr>
            <a:normAutofit/>
          </a:bodyPr>
          <a:lstStyle/>
          <a:p>
            <a:r>
              <a:rPr lang="en-NZ" dirty="0"/>
              <a:t>Many factors are influential</a:t>
            </a:r>
          </a:p>
          <a:p>
            <a:endParaRPr lang="en-NZ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F5553E47-35DD-50C3-CE51-F682F25ECF16}"/>
              </a:ext>
            </a:extLst>
          </p:cNvPr>
          <p:cNvSpPr txBox="1">
            <a:spLocks/>
          </p:cNvSpPr>
          <p:nvPr/>
        </p:nvSpPr>
        <p:spPr>
          <a:xfrm>
            <a:off x="506845" y="3234179"/>
            <a:ext cx="10515600" cy="1146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Bias information on surveys and on security reports</a:t>
            </a:r>
          </a:p>
          <a:p>
            <a:r>
              <a:rPr lang="en-NZ" dirty="0"/>
              <a:t>General view on Software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36073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22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68522" y="3463927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67337" y="3429000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66152" y="3463927"/>
            <a:ext cx="1457324" cy="1457324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42493CFE-13DA-B071-B79B-4CF38B83D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184" y="1852179"/>
            <a:ext cx="2997631" cy="1325563"/>
          </a:xfrm>
        </p:spPr>
        <p:txBody>
          <a:bodyPr/>
          <a:lstStyle/>
          <a:p>
            <a:r>
              <a:rPr lang="en-NZ" dirty="0"/>
              <a:t>Questions?</a:t>
            </a:r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274196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78309" cy="1325563"/>
          </a:xfrm>
        </p:spPr>
        <p:txBody>
          <a:bodyPr/>
          <a:lstStyle/>
          <a:p>
            <a:r>
              <a:rPr lang="en-NZ" dirty="0"/>
              <a:t>References</a:t>
            </a:r>
            <a:r>
              <a:rPr lang="en-NZ" b="1" dirty="0"/>
              <a:t>	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23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38843" y="5264151"/>
            <a:ext cx="1457324" cy="1457324"/>
          </a:xfrm>
          <a:prstGeom prst="rect">
            <a:avLst/>
          </a:prstGeom>
        </p:spPr>
      </p:pic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601260BE-F267-62E1-6FE9-683FC14DA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77963"/>
            <a:ext cx="11057967" cy="48609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sz="1400" dirty="0"/>
              <a:t>[1] </a:t>
            </a:r>
            <a:r>
              <a:rPr lang="en-NZ" sz="1400" dirty="0" err="1"/>
              <a:t>SecurityScorecard</a:t>
            </a:r>
            <a:r>
              <a:rPr lang="en-NZ" sz="1400" dirty="0"/>
              <a:t> (2023) Security Vulnerabilities Published In 2022. Available at: https://www.cvedetails.com/vulnerability-list/year-2022/vulnerabilities.html</a:t>
            </a:r>
            <a:r>
              <a:rPr lang="de-AT" sz="1400" dirty="0"/>
              <a:t> </a:t>
            </a:r>
          </a:p>
          <a:p>
            <a:pPr marL="0" indent="0">
              <a:buNone/>
            </a:pPr>
            <a:r>
              <a:rPr lang="de-AT" sz="1400" dirty="0"/>
              <a:t>[2]</a:t>
            </a:r>
            <a:r>
              <a:rPr lang="en-NZ" sz="1400" dirty="0"/>
              <a:t> Gordon Haff (no date) The State of Enterprise Open Source 2022. Red Hat Inc. Available at: https://www.redhat.com/en/enterprise-open-source-report/2022.</a:t>
            </a:r>
            <a:endParaRPr lang="de-AT" sz="1400" dirty="0"/>
          </a:p>
          <a:p>
            <a:pPr marL="0" indent="0">
              <a:buNone/>
            </a:pPr>
            <a:r>
              <a:rPr lang="de-AT" sz="1400" dirty="0"/>
              <a:t>[3] Schrape, J.-F. (2016) Open-Source-Projekte als Utopie, Methode und Innovationsstrategie: historische Entwicklung - sozioökonomische Kontexte - Typologie. Glückstadt: </a:t>
            </a:r>
            <a:r>
              <a:rPr lang="de-AT" sz="1400" dirty="0" err="1"/>
              <a:t>vwh</a:t>
            </a:r>
            <a:r>
              <a:rPr lang="de-AT" sz="1400" dirty="0"/>
              <a:t>, Verlag Werner Hülsbusch, Fachverlag für Medientechnik und -wirtschaft (Medienwirtschaft).</a:t>
            </a:r>
          </a:p>
          <a:p>
            <a:pPr marL="0" indent="0">
              <a:buNone/>
            </a:pPr>
            <a:r>
              <a:rPr lang="de-AT" sz="1400" dirty="0"/>
              <a:t>[4] </a:t>
            </a:r>
            <a:r>
              <a:rPr lang="en-NZ" sz="1400" dirty="0"/>
              <a:t>Frank Nagle et al. (2020) Report on the 2020 FOSS Contributor Survey, The Linux Foundation &amp; The Laboratory for Innovation Science at Harvard. Available at: </a:t>
            </a:r>
            <a:r>
              <a:rPr lang="en-NZ" sz="14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https://www.linuxfoundation.org/resources/publications/foss-contributor-2020</a:t>
            </a:r>
            <a:r>
              <a:rPr lang="en-NZ" sz="1400" dirty="0"/>
              <a:t>.</a:t>
            </a:r>
          </a:p>
          <a:p>
            <a:pPr marL="0" indent="0">
              <a:buNone/>
            </a:pPr>
            <a:r>
              <a:rPr lang="en-NZ" sz="1400" dirty="0"/>
              <a:t>[5] De Laat, P.B. (2007) ‘Governance of open source software: state of the art’, Journal of Management &amp; Governance, 11(2), pp. 165–177. Available at: </a:t>
            </a:r>
            <a:r>
              <a:rPr lang="en-NZ" sz="14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https://doi.org/10.1007/s10997-007-9022-9</a:t>
            </a:r>
            <a:r>
              <a:rPr lang="en-NZ" sz="1400" dirty="0"/>
              <a:t>.</a:t>
            </a:r>
          </a:p>
          <a:p>
            <a:pPr marL="0" indent="0">
              <a:buNone/>
            </a:pPr>
            <a:r>
              <a:rPr lang="en-NZ" sz="1400" dirty="0"/>
              <a:t>[6] Eckert, R., </a:t>
            </a:r>
            <a:r>
              <a:rPr lang="en-NZ" sz="1400" dirty="0" err="1"/>
              <a:t>Stuermer</a:t>
            </a:r>
            <a:r>
              <a:rPr lang="en-NZ" sz="1400" dirty="0"/>
              <a:t>, M. and </a:t>
            </a:r>
            <a:r>
              <a:rPr lang="en-NZ" sz="1400" dirty="0" err="1"/>
              <a:t>Myrach</a:t>
            </a:r>
            <a:r>
              <a:rPr lang="en-NZ" sz="1400" dirty="0"/>
              <a:t>, T. (2019) ‘Alone or Together? Inter-organizational affiliations of open source communities’, Journal of Systems and Software, 149, pp. 250–262. Available at: https://doi.org/10.1016/j.jss.2018.12.007.</a:t>
            </a:r>
            <a:endParaRPr lang="de-AT" sz="1400" dirty="0"/>
          </a:p>
          <a:p>
            <a:pPr marL="0" indent="0">
              <a:buNone/>
            </a:pPr>
            <a:r>
              <a:rPr lang="de-AT" sz="1400" dirty="0"/>
              <a:t>[7] </a:t>
            </a:r>
            <a:r>
              <a:rPr lang="en-NZ" sz="1400" dirty="0" err="1"/>
              <a:t>Duparc</a:t>
            </a:r>
            <a:r>
              <a:rPr lang="en-NZ" sz="1400" dirty="0"/>
              <a:t>, E. et al. (2022) ‘Archetypes of open-source business models’, Electronic Markets, 32(2), pp. 727–745. Available at: </a:t>
            </a:r>
            <a:r>
              <a:rPr lang="en-NZ" sz="140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https://doi.org/10.1007/s12525-022-00557-9</a:t>
            </a:r>
            <a:r>
              <a:rPr lang="en-NZ" sz="1400" dirty="0"/>
              <a:t>.</a:t>
            </a:r>
          </a:p>
          <a:p>
            <a:pPr marL="0" indent="0">
              <a:buNone/>
            </a:pPr>
            <a:r>
              <a:rPr lang="en-NZ" sz="1400" dirty="0"/>
              <a:t>[8] Adam Murray (2021) All About Mend’s 2021 Open Source Security Vulnerabilities Report. Available at: https://www.mend.io/blog/2021-state-of-open-source-security-vulnerabilities-cheat-sheet/ (Accessed: 19 November 2023).</a:t>
            </a:r>
          </a:p>
          <a:p>
            <a:pPr marL="0" indent="0">
              <a:buNone/>
            </a:pPr>
            <a:r>
              <a:rPr lang="en-NZ" sz="1400" dirty="0"/>
              <a:t>[9] </a:t>
            </a:r>
            <a:r>
              <a:rPr lang="en-NZ" sz="1400" dirty="0" err="1"/>
              <a:t>Zelkowitz</a:t>
            </a:r>
            <a:r>
              <a:rPr lang="en-NZ" sz="1400" dirty="0"/>
              <a:t>, M.V. (1978) ‘Perspectives in Software Engineering’, ACM Computing Surveys, 10(2), pp. 197–216. </a:t>
            </a:r>
            <a:r>
              <a:rPr lang="de-AT" sz="1400" dirty="0" err="1"/>
              <a:t>Available</a:t>
            </a:r>
            <a:r>
              <a:rPr lang="de-AT" sz="1400" dirty="0"/>
              <a:t> at: </a:t>
            </a:r>
            <a:r>
              <a:rPr lang="de-AT" sz="1400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https://doi.org/10.1145/356725.356731</a:t>
            </a:r>
            <a:r>
              <a:rPr lang="de-AT" sz="1400" dirty="0"/>
              <a:t>.</a:t>
            </a:r>
          </a:p>
          <a:p>
            <a:pPr marL="0" indent="0">
              <a:buNone/>
            </a:pPr>
            <a:r>
              <a:rPr lang="de-AT" sz="1400" dirty="0"/>
              <a:t>[10] </a:t>
            </a:r>
            <a:r>
              <a:rPr lang="en-NZ" sz="1400" dirty="0"/>
              <a:t>SYNOPSIS Inc. (2023) 2023 OPEN SOURCE SECURITY AND RISK ANALYSIS REPORT. 8. Available at: https://www.synopsys.com/software-integrity/resources/analyst-reports/open-source-security-risk-analysis.html.</a:t>
            </a:r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224683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BC3480-06BF-8A13-FD41-B01E00F87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Introduction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A2A635-4D64-A653-EBA5-38B246A7B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2887"/>
            <a:ext cx="10515600" cy="1237171"/>
          </a:xfrm>
        </p:spPr>
        <p:txBody>
          <a:bodyPr/>
          <a:lstStyle/>
          <a:p>
            <a:r>
              <a:rPr lang="en-NZ" dirty="0"/>
              <a:t>2022 around 25.082 vulnerabilities were made public [1]</a:t>
            </a:r>
          </a:p>
          <a:p>
            <a:r>
              <a:rPr lang="en-NZ" dirty="0"/>
              <a:t>Enterprise open source gaining market share [2]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BEB75E-D24F-10DB-BBA8-D72C0AF6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3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275875F-B5F0-A08A-084C-AE7B97F23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58464A9-7706-5A26-69A4-1E5ADE82F4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1DD52BF-C263-DACB-527B-D9AB4ECFC1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12734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03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Security </a:t>
            </a:r>
            <a:r>
              <a:rPr lang="en-NZ" dirty="0"/>
              <a:t>Overview</a:t>
            </a:r>
            <a:r>
              <a:rPr lang="de-AT" dirty="0"/>
              <a:t>: Goals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Authenticity</a:t>
            </a:r>
          </a:p>
          <a:p>
            <a:r>
              <a:rPr lang="en-NZ" dirty="0"/>
              <a:t>Integrity </a:t>
            </a:r>
          </a:p>
          <a:p>
            <a:r>
              <a:rPr lang="en-NZ" dirty="0"/>
              <a:t>Confidentiality</a:t>
            </a:r>
          </a:p>
          <a:p>
            <a:r>
              <a:rPr lang="en-NZ" dirty="0"/>
              <a:t>Availability</a:t>
            </a:r>
          </a:p>
          <a:p>
            <a:r>
              <a:rPr lang="en-NZ" dirty="0"/>
              <a:t>Non-Repudiation</a:t>
            </a:r>
          </a:p>
          <a:p>
            <a:r>
              <a:rPr lang="en-NZ" dirty="0"/>
              <a:t>Anonymisation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4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12734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8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Security </a:t>
            </a:r>
            <a:r>
              <a:rPr lang="en-NZ" dirty="0"/>
              <a:t>Overview</a:t>
            </a:r>
            <a:r>
              <a:rPr lang="de-AT" dirty="0"/>
              <a:t>: Development - </a:t>
            </a:r>
            <a:r>
              <a:rPr lang="en-NZ" dirty="0"/>
              <a:t>Process</a:t>
            </a:r>
            <a:r>
              <a:rPr lang="de-AT" dirty="0"/>
              <a:t>	</a:t>
            </a:r>
          </a:p>
        </p:txBody>
      </p:sp>
      <p:pic>
        <p:nvPicPr>
          <p:cNvPr id="9" name="Inhaltsplatzhalter 8" descr="Ein Bild, das Kreis, Text, Screenshot, Reihe enthält.&#10;&#10;Automatisch generierte Beschreibung">
            <a:extLst>
              <a:ext uri="{FF2B5EF4-FFF2-40B4-BE49-F238E27FC236}">
                <a16:creationId xmlns:a16="http://schemas.microsoft.com/office/drawing/2014/main" id="{BD1A6AEE-43B5-44B9-AEE8-0F7E8C2939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619" y="1479293"/>
            <a:ext cx="4942762" cy="4692042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5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512734" y="5264151"/>
            <a:ext cx="1457324" cy="1457324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B586CB49-8B65-C15F-8B7A-85BB7D9FFB0D}"/>
              </a:ext>
            </a:extLst>
          </p:cNvPr>
          <p:cNvSpPr txBox="1"/>
          <p:nvPr/>
        </p:nvSpPr>
        <p:spPr>
          <a:xfrm>
            <a:off x="5001491" y="6169580"/>
            <a:ext cx="2189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(own representation)</a:t>
            </a:r>
          </a:p>
        </p:txBody>
      </p:sp>
    </p:spTree>
    <p:extLst>
      <p:ext uri="{BB962C8B-B14F-4D97-AF65-F5344CB8AC3E}">
        <p14:creationId xmlns:p14="http://schemas.microsoft.com/office/powerpoint/2010/main" val="3481876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Security </a:t>
            </a:r>
            <a:r>
              <a:rPr lang="en-NZ" dirty="0"/>
              <a:t>Overview</a:t>
            </a:r>
            <a:r>
              <a:rPr lang="de-AT" dirty="0"/>
              <a:t>: Development - Methods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7196"/>
            <a:ext cx="10515600" cy="1714529"/>
          </a:xfrm>
        </p:spPr>
        <p:txBody>
          <a:bodyPr/>
          <a:lstStyle/>
          <a:p>
            <a:r>
              <a:rPr lang="en-NZ" dirty="0"/>
              <a:t>Static Code Analyse (SAST)</a:t>
            </a:r>
          </a:p>
          <a:p>
            <a:r>
              <a:rPr lang="en-NZ" dirty="0"/>
              <a:t>Dynamic Application Testing (DAST)</a:t>
            </a:r>
          </a:p>
          <a:p>
            <a:r>
              <a:rPr lang="en-NZ" dirty="0"/>
              <a:t>Software Composition Analysis (SCA)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6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12734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28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Open Source: Definitions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7196"/>
            <a:ext cx="10515600" cy="1714529"/>
          </a:xfrm>
        </p:spPr>
        <p:txBody>
          <a:bodyPr/>
          <a:lstStyle/>
          <a:p>
            <a:r>
              <a:rPr lang="en-NZ" dirty="0"/>
              <a:t>Open Source Initiative </a:t>
            </a:r>
          </a:p>
          <a:p>
            <a:r>
              <a:rPr lang="en-NZ" dirty="0"/>
              <a:t>Free Software Foundation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7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12734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5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Open Source: History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2356"/>
            <a:ext cx="10515600" cy="3640822"/>
          </a:xfrm>
        </p:spPr>
        <p:txBody>
          <a:bodyPr/>
          <a:lstStyle/>
          <a:p>
            <a:pPr marL="0" indent="0">
              <a:buNone/>
            </a:pPr>
            <a:r>
              <a:rPr lang="en-NZ" dirty="0"/>
              <a:t>4 Phases [3] + 1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Collective inventions - 1950’s 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Commodification and Emerging Subcultures - 1960’s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Institutionalization – 1980’s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Growth – 1998 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(Large Acquisitions – 2015)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8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12734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724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717EC-6B11-EAB6-F715-77BB0E4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Open Source: Licencing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F616B-D06C-89A0-7C86-79C237DC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2356"/>
            <a:ext cx="10515600" cy="3640822"/>
          </a:xfrm>
        </p:spPr>
        <p:txBody>
          <a:bodyPr/>
          <a:lstStyle/>
          <a:p>
            <a:r>
              <a:rPr lang="en-NZ" dirty="0"/>
              <a:t>Strong Copyleft Licence </a:t>
            </a:r>
          </a:p>
          <a:p>
            <a:pPr lvl="1"/>
            <a:r>
              <a:rPr lang="en-NZ" dirty="0"/>
              <a:t>GPLv3.0</a:t>
            </a:r>
          </a:p>
          <a:p>
            <a:r>
              <a:rPr lang="en-NZ" dirty="0"/>
              <a:t>Weak Copyleft Licence</a:t>
            </a:r>
          </a:p>
          <a:p>
            <a:pPr lvl="1"/>
            <a:r>
              <a:rPr lang="en-NZ" dirty="0"/>
              <a:t>LGPL 2.1</a:t>
            </a:r>
          </a:p>
          <a:p>
            <a:r>
              <a:rPr lang="en-NZ" dirty="0"/>
              <a:t>Non Copyleft Licence</a:t>
            </a:r>
          </a:p>
          <a:p>
            <a:pPr lvl="1"/>
            <a:r>
              <a:rPr lang="en-NZ" dirty="0"/>
              <a:t>Apache 2.0</a:t>
            </a:r>
          </a:p>
          <a:p>
            <a:endParaRPr lang="en-NZ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99EC21-C637-BD28-0E4C-678A972D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C874-2E76-41EE-9095-49758A9C9554}" type="slidenum">
              <a:rPr lang="de-AT" smtClean="0"/>
              <a:t>9</a:t>
            </a:fld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7094A3-70EE-8A61-2F03-50069F835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086" y="5264151"/>
            <a:ext cx="1457324" cy="145732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AF636A-06DD-F1E0-8000-66839DD02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5410" y="5229224"/>
            <a:ext cx="1457324" cy="14573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98778E-1AC1-7011-06CA-19AC02F8E4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12734" y="5264151"/>
            <a:ext cx="1457324" cy="14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829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934</Words>
  <Application>Microsoft Office PowerPoint</Application>
  <PresentationFormat>Breitbild</PresentationFormat>
  <Paragraphs>139</Paragraphs>
  <Slides>23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</vt:lpstr>
      <vt:lpstr>Security Concerns in Proprietary and Opensource Software</vt:lpstr>
      <vt:lpstr>Agenda</vt:lpstr>
      <vt:lpstr>Introduction</vt:lpstr>
      <vt:lpstr>Security Overview: Goals </vt:lpstr>
      <vt:lpstr>Security Overview: Development - Process </vt:lpstr>
      <vt:lpstr>Security Overview: Development - Methods </vt:lpstr>
      <vt:lpstr>Open Source: Definitions </vt:lpstr>
      <vt:lpstr>Open Source: History </vt:lpstr>
      <vt:lpstr>Open Source: Licencing </vt:lpstr>
      <vt:lpstr>Open Source: Maintenance and Organization </vt:lpstr>
      <vt:lpstr>Open Source: Maintenance and Organization </vt:lpstr>
      <vt:lpstr>Open Source: Funding </vt:lpstr>
      <vt:lpstr>Open Source: Security</vt:lpstr>
      <vt:lpstr>Open Source: Security Issues Examples </vt:lpstr>
      <vt:lpstr>Proprietary Software: Definition and Licencing </vt:lpstr>
      <vt:lpstr>Proprietary Software: Maintenance </vt:lpstr>
      <vt:lpstr>Proprietary Software: Open-Source Components  </vt:lpstr>
      <vt:lpstr>Proprietary Software: Security </vt:lpstr>
      <vt:lpstr>Proprietary Software: Security Issues Examples </vt:lpstr>
      <vt:lpstr>Comparison </vt:lpstr>
      <vt:lpstr>Conclusion and Discussion</vt:lpstr>
      <vt:lpstr>Questions?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concerns in proprietary and open-source software</dc:title>
  <dc:creator>Drexler, Julian Emanuel</dc:creator>
  <cp:lastModifiedBy>Drexler, Julian Emanuel</cp:lastModifiedBy>
  <cp:revision>55</cp:revision>
  <dcterms:created xsi:type="dcterms:W3CDTF">2023-10-18T19:28:58Z</dcterms:created>
  <dcterms:modified xsi:type="dcterms:W3CDTF">2023-12-15T11:55:04Z</dcterms:modified>
</cp:coreProperties>
</file>