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6"/>
  </p:normalViewPr>
  <p:slideViewPr>
    <p:cSldViewPr snapToGrid="0">
      <p:cViewPr varScale="1">
        <p:scale>
          <a:sx n="90" d="100"/>
          <a:sy n="90" d="100"/>
        </p:scale>
        <p:origin x="232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2875DD"/>
            </a:solidFill>
            <a:ln>
              <a:solidFill>
                <a:srgbClr val="2875DD"/>
              </a:solidFill>
            </a:ln>
          </c:spPr>
          <c:invertIfNegative val="0"/>
          <c:cat>
            <c:strRef>
              <c:f>Sheet1!$A$2:$A$31</c:f>
              <c:strCache>
                <c:ptCount val="30"/>
                <c:pt idx="0">
                  <c:v>'93</c:v>
                </c:pt>
                <c:pt idx="1">
                  <c:v>'94</c:v>
                </c:pt>
                <c:pt idx="2">
                  <c:v>'95</c:v>
                </c:pt>
                <c:pt idx="3">
                  <c:v>'96</c:v>
                </c:pt>
                <c:pt idx="4">
                  <c:v>'97</c:v>
                </c:pt>
                <c:pt idx="5">
                  <c:v>'98</c:v>
                </c:pt>
                <c:pt idx="6">
                  <c:v>'99</c:v>
                </c:pt>
                <c:pt idx="7">
                  <c:v>'00</c:v>
                </c:pt>
                <c:pt idx="8">
                  <c:v>'01</c:v>
                </c:pt>
                <c:pt idx="9">
                  <c:v>'02</c:v>
                </c:pt>
                <c:pt idx="10">
                  <c:v>'03</c:v>
                </c:pt>
                <c:pt idx="11">
                  <c:v>'04</c:v>
                </c:pt>
                <c:pt idx="12">
                  <c:v>'05</c:v>
                </c:pt>
                <c:pt idx="13">
                  <c:v>'06</c:v>
                </c:pt>
                <c:pt idx="14">
                  <c:v>'07</c:v>
                </c:pt>
                <c:pt idx="15">
                  <c:v>'08</c:v>
                </c:pt>
                <c:pt idx="16">
                  <c:v>'09</c:v>
                </c:pt>
                <c:pt idx="17">
                  <c:v>'10</c:v>
                </c:pt>
                <c:pt idx="18">
                  <c:v>'11</c:v>
                </c:pt>
                <c:pt idx="19">
                  <c:v>'12</c:v>
                </c:pt>
                <c:pt idx="20">
                  <c:v>'13</c:v>
                </c:pt>
                <c:pt idx="21">
                  <c:v>'14</c:v>
                </c:pt>
                <c:pt idx="22">
                  <c:v>'15</c:v>
                </c:pt>
                <c:pt idx="23">
                  <c:v>'16</c:v>
                </c:pt>
                <c:pt idx="24">
                  <c:v>'17</c:v>
                </c:pt>
                <c:pt idx="25">
                  <c:v>'18</c:v>
                </c:pt>
                <c:pt idx="26">
                  <c:v>'19</c:v>
                </c:pt>
                <c:pt idx="27">
                  <c:v>'20</c:v>
                </c:pt>
                <c:pt idx="28">
                  <c:v>'21</c:v>
                </c:pt>
                <c:pt idx="29">
                  <c:v>'22</c:v>
                </c:pt>
              </c:strCache>
            </c:str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34</c:v>
                </c:pt>
                <c:pt idx="1">
                  <c:v>56</c:v>
                </c:pt>
                <c:pt idx="2">
                  <c:v>91</c:v>
                </c:pt>
                <c:pt idx="3">
                  <c:v>145</c:v>
                </c:pt>
                <c:pt idx="4">
                  <c:v>215</c:v>
                </c:pt>
                <c:pt idx="5">
                  <c:v>318</c:v>
                </c:pt>
                <c:pt idx="6">
                  <c:v>492</c:v>
                </c:pt>
                <c:pt idx="7">
                  <c:v>740</c:v>
                </c:pt>
                <c:pt idx="8">
                  <c:v>962</c:v>
                </c:pt>
                <c:pt idx="9">
                  <c:v>1159</c:v>
                </c:pt>
                <c:pt idx="10">
                  <c:v>1418</c:v>
                </c:pt>
                <c:pt idx="11">
                  <c:v>1765</c:v>
                </c:pt>
                <c:pt idx="12">
                  <c:v>2205</c:v>
                </c:pt>
                <c:pt idx="13">
                  <c:v>2745</c:v>
                </c:pt>
                <c:pt idx="14">
                  <c:v>3368</c:v>
                </c:pt>
                <c:pt idx="15">
                  <c:v>4030</c:v>
                </c:pt>
                <c:pt idx="16">
                  <c:v>4640</c:v>
                </c:pt>
                <c:pt idx="17">
                  <c:v>5290</c:v>
                </c:pt>
                <c:pt idx="18">
                  <c:v>5890</c:v>
                </c:pt>
                <c:pt idx="19">
                  <c:v>6261</c:v>
                </c:pt>
                <c:pt idx="20">
                  <c:v>6662</c:v>
                </c:pt>
                <c:pt idx="21">
                  <c:v>6996</c:v>
                </c:pt>
                <c:pt idx="22">
                  <c:v>7152</c:v>
                </c:pt>
                <c:pt idx="23">
                  <c:v>7481</c:v>
                </c:pt>
                <c:pt idx="24">
                  <c:v>7724</c:v>
                </c:pt>
                <c:pt idx="25">
                  <c:v>7997</c:v>
                </c:pt>
                <c:pt idx="26">
                  <c:v>8181</c:v>
                </c:pt>
                <c:pt idx="27">
                  <c:v>8233</c:v>
                </c:pt>
                <c:pt idx="28">
                  <c:v>8391</c:v>
                </c:pt>
                <c:pt idx="29">
                  <c:v>8586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F7FC-7448-A8A7-4CFDB8E6A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3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25400">
            <a:solidFill>
              <a:srgbClr val="000000"/>
            </a:solidFill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de-DE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majorGridlines>
          <c:spPr>
            <a:ln w="9525">
              <a:solidFill>
                <a:srgbClr val="2F2F2F"/>
              </a:solidFill>
              <a:prstDash val="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de-AT" sz="1000" b="0">
                    <a:solidFill>
                      <a:srgbClr val="0F283E"/>
                    </a:solidFill>
                    <a:latin typeface="Open Sans Light"/>
                  </a:rPr>
                  <a:t>Mobilfunkanschlüsse in Millionen</a:t>
                </a:r>
              </a:p>
            </c:rich>
          </c:tx>
          <c:overlay val="0"/>
        </c:title>
        <c:numFmt formatCode="#,##0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de-DE"/>
          </a:p>
        </c:txPr>
        <c:crossAx val="674511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 smtId="4294967295"/>
      </a:pPr>
      <a:endParaRPr lang="de-D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7F67AB-678C-DC16-4CBE-BD08F56CA3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87A752-0859-8BBA-5669-EA821B897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823F10-1E72-AB53-20D1-DA74286B7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748DE0-A6A9-05E6-FCEC-267B6C32F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211AD0-D63C-18CC-C7A4-FEA059CA9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993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0ED4E-50AC-838D-6874-0DEE819D8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87C16E7-DF7E-2A74-8F0E-0597A85A7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B2E135-51DB-A692-712B-8BEA1BFF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6A6169-2842-2556-08F1-AF2392A3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B662CF-5C7B-94F7-084C-5CF02DF6B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38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84905A6-6ADE-4396-E6E8-4C1BE4BB08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1E4176B-47ED-6849-519C-FB578ADA1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5DC00D-C0D8-7FB5-6B43-3242D743D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3A80A1-264E-2674-76FC-64F9B78A1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6C8A32-153F-AF02-9A5F-71B59AD7F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332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F49FA-AD8D-E90D-DEEF-A9B9FEAB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D71808-800B-53F9-1AB4-844A7BBA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517B51-792D-5D9B-8A86-73A886B1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101FBD-E489-8E7B-F84C-15625DC2B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57BCE6-21CE-855B-F662-F0D799295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48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BB42D6-B5E9-A701-FADC-E2FCDCA4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08B143-97DB-07CD-90BE-D97BAA77D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DF0992-D774-8755-1914-AF02D5A70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91CD53-E08E-0CAB-5A64-E02E16299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7BF596-8554-9A3A-0873-A0CFF28A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792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3AB496-B071-4B19-D5D0-2A497F210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E889BF-7C71-19AB-A8AE-65D81E3AC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BB34F47-A7C2-270D-D1E9-E6C0F0261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36BB6B-7757-D460-162C-77526136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FAE382D-9FFB-3C36-A06B-4A168A62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9AED7C-5056-EACC-8E51-FB8315FD7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23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35B2FB-689D-B8E4-2553-8B317B406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E8EB27-5FBD-F2D4-BB48-D0D247DE1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202995-9498-FA19-EAF6-5CE2B3A05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857E560-FE3E-AB43-9D05-5D342F2F8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AA67A84-260A-6CBE-92AB-FD4059761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1C9FD4-FC77-EEE4-5FF1-C97200327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F71288D-EC75-207D-9CB2-24F53692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D8F901C-B69D-6962-6642-E53AE152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6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07C8D-F2FE-1FEE-1BB8-E69B7A9A2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6E570DC-9F73-AADD-0EC9-E60F68DA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9DE5A20-3AF6-B0D8-1425-2DAAA5947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7DF556-759F-BAD8-1959-1A097C803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82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3B9B639-8F8C-75A5-CAC6-55EB41A8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856D7EE-2681-F0BC-C645-7CB16CBD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6B6BCAA-8A08-81B9-70C5-C1DB455A4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497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EBDD8-DD26-292D-F65D-F9B0BAA0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02627E-40E0-5E6D-D413-B176DD2FE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39AA07-41F3-4395-015D-F170AF7EC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E8CCB0-A577-5FE4-170B-9669ED17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6F0370-D37C-6314-40BA-99BB7FDF0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81A818-A72F-006F-4D8A-C0795CA08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98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A2B19C-4B2C-F220-936D-C297279B1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52C7905-9F45-8190-1F50-0EA2C2374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8C213E3-C84F-5717-C513-333603CD1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0E81D0-F28E-0F24-C07D-BC784EA2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D0CCB5-DB51-41C7-5CA4-EC3BE97ED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E5D0EE-9545-74EA-BC6D-23E538854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856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5D09114-85A0-CBE5-B9DE-2F99EC26E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B8F62B-6EDF-66C9-6EF4-43593A95E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443D1E-DB9B-8E11-2E38-A1846CFA4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80526-A65B-8446-9AFB-8F0A55D04306}" type="datetimeFigureOut">
              <a:rPr lang="de-DE" smtClean="0"/>
              <a:t>15.12.23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7DA0BC-152C-2FC4-8675-ACAD3838C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F4D3F0-95BB-777E-52AA-99A7716E0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8929C-71FD-7944-B048-C9F4715044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19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hyperlink" Target="http://de.statista.com/statistik/daten/studie/2995/umfrage/entwicklung-der-weltweiten-mobilfunkteilnehmer-seit-1993" TargetMode="Externa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798DBB-53C5-ABB7-3EF2-4C6AE35D2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de-AT" sz="4100" b="0" i="0" u="none" strike="noStrike">
                <a:effectLst/>
                <a:latin typeface="Söhne"/>
              </a:rPr>
              <a:t>Kategorisierung und kritische Evaluierung von Telekommunikationsgebühren</a:t>
            </a:r>
            <a:endParaRPr lang="de-DE" sz="41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Receiver mit einfarbiger Füllung">
            <a:extLst>
              <a:ext uri="{FF2B5EF4-FFF2-40B4-BE49-F238E27FC236}">
                <a16:creationId xmlns:a16="http://schemas.microsoft.com/office/drawing/2014/main" id="{C336A95A-2948-5B53-7B5D-1BEB5AE9A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544" y="1267079"/>
            <a:ext cx="4087368" cy="40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7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D32C40-58FE-2C01-8C88-4F3444C3F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de-AT" sz="5400" b="1" i="0" u="none" strike="noStrike" dirty="0">
                <a:effectLst/>
                <a:latin typeface="Söhne"/>
              </a:rPr>
              <a:t>Einleitung</a:t>
            </a:r>
            <a:br>
              <a:rPr lang="de-AT" sz="5400" b="1" i="0" u="none" strike="noStrike" dirty="0">
                <a:effectLst/>
                <a:latin typeface="Söhne"/>
              </a:rPr>
            </a:br>
            <a:endParaRPr lang="de-DE" sz="5400" dirty="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6CCEF4-386A-304E-B2CF-6632D636F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39090"/>
            <a:ext cx="4783656" cy="3320668"/>
          </a:xfrm>
        </p:spPr>
        <p:txBody>
          <a:bodyPr>
            <a:normAutofit/>
          </a:bodyPr>
          <a:lstStyle/>
          <a:p>
            <a:pPr lvl="1"/>
            <a:r>
              <a:rPr lang="de-AT" sz="1800" b="0" i="0" u="none" strike="noStrike" dirty="0">
                <a:solidFill>
                  <a:srgbClr val="374151"/>
                </a:solidFill>
                <a:effectLst/>
                <a:latin typeface="Söhne"/>
              </a:rPr>
              <a:t>Wachsender Datenverkehr bei stagnierenden Einnahmen in der Telekommunikationsbranche.</a:t>
            </a:r>
          </a:p>
          <a:p>
            <a:pPr marL="457200" lvl="1" indent="0">
              <a:buNone/>
            </a:pPr>
            <a:endParaRPr lang="de-AT" sz="18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de-AT" sz="1800" b="0" i="0" u="none" strike="noStrike" dirty="0">
                <a:solidFill>
                  <a:srgbClr val="374151"/>
                </a:solidFill>
                <a:effectLst/>
                <a:latin typeface="Söhne"/>
              </a:rPr>
              <a:t>Kostensteigerungen und verstärkter Wettbewerb zwingen zur Neuausrichtung der Geschäftsmodelle.</a:t>
            </a:r>
          </a:p>
          <a:p>
            <a:pPr marL="457200" lvl="1" indent="0">
              <a:buNone/>
            </a:pPr>
            <a:endParaRPr lang="de-AT" sz="18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de-AT" sz="1800" b="0" i="0" u="none" strike="noStrike" dirty="0">
                <a:solidFill>
                  <a:srgbClr val="374151"/>
                </a:solidFill>
                <a:effectLst/>
                <a:latin typeface="Söhne"/>
              </a:rPr>
              <a:t>Einfluss auf Preise und Netzwerkauslastung - Bedeutung von Transparenz und Vorhersehbarkeit für Kunden.</a:t>
            </a:r>
          </a:p>
          <a:p>
            <a:endParaRPr lang="de-DE" sz="1800" dirty="0"/>
          </a:p>
        </p:txBody>
      </p:sp>
      <p:pic>
        <p:nvPicPr>
          <p:cNvPr id="5" name="Picture 4" descr="Lupe, die sinkende Leistung zeigt">
            <a:extLst>
              <a:ext uri="{FF2B5EF4-FFF2-40B4-BE49-F238E27FC236}">
                <a16:creationId xmlns:a16="http://schemas.microsoft.com/office/drawing/2014/main" id="{D86B424D-4C94-1D31-FDE2-80DA89DDC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2" r="31805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05B14F1-86FF-DC90-78B4-831B62E279BB}"/>
              </a:ext>
            </a:extLst>
          </p:cNvPr>
          <p:cNvSpPr txBox="1"/>
          <p:nvPr/>
        </p:nvSpPr>
        <p:spPr>
          <a:xfrm>
            <a:off x="641605" y="1615799"/>
            <a:ext cx="46700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AT" sz="1600" b="1" i="0" u="none" strike="noStrike" dirty="0">
                <a:solidFill>
                  <a:srgbClr val="374151"/>
                </a:solidFill>
                <a:effectLst/>
                <a:latin typeface="Söhne"/>
              </a:rPr>
              <a:t>Ziel der Arbeit</a:t>
            </a: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: Systematische Darstellung und Kritik verschiedener Telekommunikationsgebührenmodelle.</a:t>
            </a:r>
          </a:p>
          <a:p>
            <a:pPr algn="just"/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5177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94AF9-D3AB-1FC5-103D-A48C37EA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312" y="434213"/>
            <a:ext cx="10515600" cy="1325563"/>
          </a:xfrm>
        </p:spPr>
        <p:txBody>
          <a:bodyPr/>
          <a:lstStyle/>
          <a:p>
            <a:r>
              <a:rPr lang="de-AT" b="1" i="0" u="none" strike="noStrike" dirty="0">
                <a:effectLst/>
                <a:latin typeface="Söhne"/>
              </a:rPr>
              <a:t>Geschichtlicher Hintergrund</a:t>
            </a:r>
            <a:br>
              <a:rPr lang="de-AT" b="1" i="0" u="none" strike="noStrike" dirty="0">
                <a:effectLst/>
                <a:latin typeface="Söhne"/>
              </a:rPr>
            </a:br>
            <a:endParaRPr lang="de-DE" dirty="0"/>
          </a:p>
        </p:txBody>
      </p:sp>
      <p:sp>
        <p:nvSpPr>
          <p:cNvPr id="16" name="Ring 15">
            <a:extLst>
              <a:ext uri="{FF2B5EF4-FFF2-40B4-BE49-F238E27FC236}">
                <a16:creationId xmlns:a16="http://schemas.microsoft.com/office/drawing/2014/main" id="{7C6EF08B-B541-2CBE-511D-BD07B80A6919}"/>
              </a:ext>
            </a:extLst>
          </p:cNvPr>
          <p:cNvSpPr/>
          <p:nvPr/>
        </p:nvSpPr>
        <p:spPr>
          <a:xfrm>
            <a:off x="966790" y="2572739"/>
            <a:ext cx="1250156" cy="1182296"/>
          </a:xfrm>
          <a:prstGeom prst="donut">
            <a:avLst>
              <a:gd name="adj" fmla="val 3327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C94243C7-5B37-EF22-4BB0-742C0B6AC53F}"/>
              </a:ext>
            </a:extLst>
          </p:cNvPr>
          <p:cNvGrpSpPr/>
          <p:nvPr/>
        </p:nvGrpSpPr>
        <p:grpSpPr>
          <a:xfrm>
            <a:off x="1133481" y="2539409"/>
            <a:ext cx="9697628" cy="1215626"/>
            <a:chOff x="1376368" y="2775946"/>
            <a:chExt cx="9697628" cy="1215626"/>
          </a:xfrm>
        </p:grpSpPr>
        <p:pic>
          <p:nvPicPr>
            <p:cNvPr id="5" name="Grafik 4" descr="Griechischer Tempel mit einfarbiger Füllung">
              <a:extLst>
                <a:ext uri="{FF2B5EF4-FFF2-40B4-BE49-F238E27FC236}">
                  <a16:creationId xmlns:a16="http://schemas.microsoft.com/office/drawing/2014/main" id="{DE95427B-4AF5-752D-172A-311EC5779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76368" y="2914653"/>
              <a:ext cx="914400" cy="914400"/>
            </a:xfrm>
            <a:prstGeom prst="rect">
              <a:avLst/>
            </a:prstGeom>
          </p:spPr>
        </p:pic>
        <p:pic>
          <p:nvPicPr>
            <p:cNvPr id="7" name="Grafik 6" descr="Burgszenerie mit einfarbiger Füllung">
              <a:extLst>
                <a:ext uri="{FF2B5EF4-FFF2-40B4-BE49-F238E27FC236}">
                  <a16:creationId xmlns:a16="http://schemas.microsoft.com/office/drawing/2014/main" id="{0A3CC601-70B0-9C1D-9468-979E1C6EE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8626" y="2928941"/>
              <a:ext cx="914400" cy="914400"/>
            </a:xfrm>
            <a:prstGeom prst="rect">
              <a:avLst/>
            </a:prstGeom>
          </p:spPr>
        </p:pic>
        <p:pic>
          <p:nvPicPr>
            <p:cNvPr id="9" name="Grafik 8" descr="Internet der Dinge Silhouette">
              <a:extLst>
                <a:ext uri="{FF2B5EF4-FFF2-40B4-BE49-F238E27FC236}">
                  <a16:creationId xmlns:a16="http://schemas.microsoft.com/office/drawing/2014/main" id="{3D145034-9BA9-DDE7-8D26-01C65AE48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020294" y="2928941"/>
              <a:ext cx="914400" cy="914400"/>
            </a:xfrm>
            <a:prstGeom prst="rect">
              <a:avLst/>
            </a:prstGeom>
          </p:spPr>
        </p:pic>
        <p:pic>
          <p:nvPicPr>
            <p:cNvPr id="11" name="Grafik 10" descr="Drama mit einfarbiger Füllung">
              <a:extLst>
                <a:ext uri="{FF2B5EF4-FFF2-40B4-BE49-F238E27FC236}">
                  <a16:creationId xmlns:a16="http://schemas.microsoft.com/office/drawing/2014/main" id="{E86F33FC-05C1-6BA9-3AA4-CAD9BB605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129460" y="2928941"/>
              <a:ext cx="914400" cy="914400"/>
            </a:xfrm>
            <a:prstGeom prst="rect">
              <a:avLst/>
            </a:prstGeom>
          </p:spPr>
        </p:pic>
        <p:cxnSp>
          <p:nvCxnSpPr>
            <p:cNvPr id="13" name="Gerade Verbindung 12">
              <a:extLst>
                <a:ext uri="{FF2B5EF4-FFF2-40B4-BE49-F238E27FC236}">
                  <a16:creationId xmlns:a16="http://schemas.microsoft.com/office/drawing/2014/main" id="{4D57E9E7-427D-E43E-E58A-EDE49554420E}"/>
                </a:ext>
              </a:extLst>
            </p:cNvPr>
            <p:cNvCxnSpPr/>
            <p:nvPr/>
          </p:nvCxnSpPr>
          <p:spPr>
            <a:xfrm>
              <a:off x="2457449" y="3429000"/>
              <a:ext cx="1643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>
              <a:extLst>
                <a:ext uri="{FF2B5EF4-FFF2-40B4-BE49-F238E27FC236}">
                  <a16:creationId xmlns:a16="http://schemas.microsoft.com/office/drawing/2014/main" id="{1C7B611D-75E7-6F3C-523D-EC3C00B8AADE}"/>
                </a:ext>
              </a:extLst>
            </p:cNvPr>
            <p:cNvCxnSpPr/>
            <p:nvPr/>
          </p:nvCxnSpPr>
          <p:spPr>
            <a:xfrm>
              <a:off x="5274468" y="3386141"/>
              <a:ext cx="1643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>
              <a:extLst>
                <a:ext uri="{FF2B5EF4-FFF2-40B4-BE49-F238E27FC236}">
                  <a16:creationId xmlns:a16="http://schemas.microsoft.com/office/drawing/2014/main" id="{86584308-3D97-9BF6-E51E-A38F2A0135B4}"/>
                </a:ext>
              </a:extLst>
            </p:cNvPr>
            <p:cNvCxnSpPr/>
            <p:nvPr/>
          </p:nvCxnSpPr>
          <p:spPr>
            <a:xfrm>
              <a:off x="8170068" y="3367094"/>
              <a:ext cx="16430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ing 16">
              <a:extLst>
                <a:ext uri="{FF2B5EF4-FFF2-40B4-BE49-F238E27FC236}">
                  <a16:creationId xmlns:a16="http://schemas.microsoft.com/office/drawing/2014/main" id="{E70F8F4E-6891-1105-42F3-DB80A1E3581E}"/>
                </a:ext>
              </a:extLst>
            </p:cNvPr>
            <p:cNvSpPr/>
            <p:nvPr/>
          </p:nvSpPr>
          <p:spPr>
            <a:xfrm>
              <a:off x="4070748" y="2794993"/>
              <a:ext cx="1250156" cy="1182296"/>
            </a:xfrm>
            <a:prstGeom prst="donut">
              <a:avLst>
                <a:gd name="adj" fmla="val 3327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8" name="Ring 17">
              <a:extLst>
                <a:ext uri="{FF2B5EF4-FFF2-40B4-BE49-F238E27FC236}">
                  <a16:creationId xmlns:a16="http://schemas.microsoft.com/office/drawing/2014/main" id="{7B4B3990-FE4C-330F-2547-8D0C499AF270}"/>
                </a:ext>
              </a:extLst>
            </p:cNvPr>
            <p:cNvSpPr/>
            <p:nvPr/>
          </p:nvSpPr>
          <p:spPr>
            <a:xfrm>
              <a:off x="6918718" y="2775946"/>
              <a:ext cx="1250156" cy="1182296"/>
            </a:xfrm>
            <a:prstGeom prst="donut">
              <a:avLst>
                <a:gd name="adj" fmla="val 3327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9" name="Ring 18">
              <a:extLst>
                <a:ext uri="{FF2B5EF4-FFF2-40B4-BE49-F238E27FC236}">
                  <a16:creationId xmlns:a16="http://schemas.microsoft.com/office/drawing/2014/main" id="{FA901659-1181-525D-EA6C-99805C035F41}"/>
                </a:ext>
              </a:extLst>
            </p:cNvPr>
            <p:cNvSpPr/>
            <p:nvPr/>
          </p:nvSpPr>
          <p:spPr>
            <a:xfrm>
              <a:off x="9823840" y="2809276"/>
              <a:ext cx="1250156" cy="1182296"/>
            </a:xfrm>
            <a:prstGeom prst="donut">
              <a:avLst>
                <a:gd name="adj" fmla="val 3327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435499BF-BFDC-573D-E50B-8068C641347D}"/>
              </a:ext>
            </a:extLst>
          </p:cNvPr>
          <p:cNvSpPr txBox="1"/>
          <p:nvPr/>
        </p:nvSpPr>
        <p:spPr>
          <a:xfrm>
            <a:off x="1200959" y="2081604"/>
            <a:ext cx="779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Antike</a:t>
            </a:r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1F2555C-2C03-F42B-63BA-4A4812581596}"/>
              </a:ext>
            </a:extLst>
          </p:cNvPr>
          <p:cNvSpPr txBox="1"/>
          <p:nvPr/>
        </p:nvSpPr>
        <p:spPr>
          <a:xfrm>
            <a:off x="3891184" y="2078038"/>
            <a:ext cx="1184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Mittelalter</a:t>
            </a:r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11821D3-F6DE-A58A-D576-066261134EC9}"/>
              </a:ext>
            </a:extLst>
          </p:cNvPr>
          <p:cNvSpPr txBox="1"/>
          <p:nvPr/>
        </p:nvSpPr>
        <p:spPr>
          <a:xfrm>
            <a:off x="6886573" y="2078038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Klassik</a:t>
            </a:r>
            <a:endParaRPr lang="de-DE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111075E-DAA9-1E80-32A0-B7677C59F7C0}"/>
              </a:ext>
            </a:extLst>
          </p:cNvPr>
          <p:cNvSpPr txBox="1"/>
          <p:nvPr/>
        </p:nvSpPr>
        <p:spPr>
          <a:xfrm>
            <a:off x="9633504" y="2078038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Moderne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0A3BE4F-FD45-4485-6232-2A891B2220CF}"/>
              </a:ext>
            </a:extLst>
          </p:cNvPr>
          <p:cNvSpPr txBox="1"/>
          <p:nvPr/>
        </p:nvSpPr>
        <p:spPr>
          <a:xfrm>
            <a:off x="259095" y="4005427"/>
            <a:ext cx="2513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Aristotelische Wirtschaftstheorie: Ethik in der Ökonomie.</a:t>
            </a:r>
          </a:p>
          <a:p>
            <a:pPr algn="l"/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Kritik an ungebremstem Gelderwerb und Zinsen​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3941D28-2D95-C0CE-EFE7-91869CFB3FC0}"/>
              </a:ext>
            </a:extLst>
          </p:cNvPr>
          <p:cNvSpPr txBox="1"/>
          <p:nvPr/>
        </p:nvSpPr>
        <p:spPr>
          <a:xfrm>
            <a:off x="3226722" y="4005427"/>
            <a:ext cx="2513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Scholastik: Anknüpfung an Aristoteles.</a:t>
            </a:r>
          </a:p>
          <a:p>
            <a:pPr algn="l"/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Ethik bleibt zentral in der Wirtschaftstheorie​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709DD13-CF3B-2BB6-5669-6C3A11A6D2A9}"/>
              </a:ext>
            </a:extLst>
          </p:cNvPr>
          <p:cNvSpPr txBox="1"/>
          <p:nvPr/>
        </p:nvSpPr>
        <p:spPr>
          <a:xfrm>
            <a:off x="6338461" y="3973517"/>
            <a:ext cx="22470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Wandel in der Wirtschaftstheorie im Spätmittelalter.</a:t>
            </a:r>
          </a:p>
          <a:p>
            <a:pPr algn="l"/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Beginn analytischer ökonomischer Konzepte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B5A7247-74AF-0291-A8A9-6170E929928A}"/>
              </a:ext>
            </a:extLst>
          </p:cNvPr>
          <p:cNvSpPr txBox="1"/>
          <p:nvPr/>
        </p:nvSpPr>
        <p:spPr>
          <a:xfrm>
            <a:off x="9183683" y="4005427"/>
            <a:ext cx="23891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Neoklassische Ökonomie: Fokus auf subjektive Werte.</a:t>
            </a:r>
          </a:p>
          <a:p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Preise reflektieren Angebot, Nachfrage und Präferenzen</a:t>
            </a:r>
          </a:p>
        </p:txBody>
      </p:sp>
    </p:spTree>
    <p:extLst>
      <p:ext uri="{BB962C8B-B14F-4D97-AF65-F5344CB8AC3E}">
        <p14:creationId xmlns:p14="http://schemas.microsoft.com/office/powerpoint/2010/main" val="230260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6FF4C-BE87-8841-8CD1-4A72DEF60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0" u="none" strike="noStrike" dirty="0">
                <a:effectLst/>
                <a:latin typeface="Söhne"/>
              </a:rPr>
              <a:t>Kategorisierung der Preismodelle</a:t>
            </a:r>
            <a:br>
              <a:rPr lang="de-AT" b="1" i="0" u="none" strike="noStrike" dirty="0">
                <a:effectLst/>
                <a:latin typeface="Söhne"/>
              </a:rPr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062A3EA-A56D-33EC-BB70-3D8F7D4A0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78732"/>
            <a:ext cx="5157787" cy="823912"/>
          </a:xfrm>
        </p:spPr>
        <p:txBody>
          <a:bodyPr/>
          <a:lstStyle/>
          <a:p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Kostenbasierte Preise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FE3C2A2-E796-FD64-D086-35445E058F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AT" sz="2000" i="1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>
              <a:buNone/>
            </a:pPr>
            <a:r>
              <a:rPr lang="de-AT" sz="2000" b="1" i="1" u="none" strike="noStrike" dirty="0">
                <a:solidFill>
                  <a:srgbClr val="374151"/>
                </a:solidFill>
                <a:effectLst/>
                <a:latin typeface="Söhne"/>
              </a:rPr>
              <a:t>Vorteile</a:t>
            </a:r>
          </a:p>
          <a:p>
            <a:r>
              <a:rPr lang="de-AT" sz="2000" i="0" u="none" strike="noStrike" dirty="0">
                <a:effectLst/>
                <a:latin typeface="Söhne"/>
              </a:rPr>
              <a:t>Einfachheit</a:t>
            </a:r>
          </a:p>
          <a:p>
            <a:r>
              <a:rPr lang="de-AT" sz="2000" i="0" u="none" strike="noStrike" dirty="0">
                <a:effectLst/>
                <a:latin typeface="Söhne"/>
              </a:rPr>
              <a:t>Fairness</a:t>
            </a:r>
            <a:endParaRPr lang="de-AT" sz="2000" dirty="0">
              <a:latin typeface="Söhne"/>
            </a:endParaRPr>
          </a:p>
          <a:p>
            <a:r>
              <a:rPr lang="de-AT" sz="2000" i="0" u="none" strike="noStrike" dirty="0">
                <a:effectLst/>
                <a:latin typeface="Söhne"/>
              </a:rPr>
              <a:t>Kostenkontrolle</a:t>
            </a:r>
          </a:p>
          <a:p>
            <a:pPr marL="0" indent="0">
              <a:buNone/>
            </a:pPr>
            <a:endParaRPr lang="de-AT" sz="2000" i="0" u="none" strike="noStrike" dirty="0">
              <a:effectLst/>
              <a:latin typeface="Söhne"/>
            </a:endParaRPr>
          </a:p>
          <a:p>
            <a:pPr marL="0" indent="0">
              <a:buNone/>
            </a:pPr>
            <a:r>
              <a:rPr lang="de-AT" sz="2000" b="1" i="1" u="none" strike="noStrike" dirty="0">
                <a:solidFill>
                  <a:srgbClr val="374151"/>
                </a:solidFill>
                <a:effectLst/>
                <a:latin typeface="Söhne"/>
              </a:rPr>
              <a:t>Nachteile</a:t>
            </a:r>
          </a:p>
          <a:p>
            <a:r>
              <a:rPr lang="de-AT" sz="2000" i="0" u="none" strike="noStrike" dirty="0">
                <a:effectLst/>
                <a:latin typeface="Söhne"/>
              </a:rPr>
              <a:t>Fehlende Berücksichtigung des Kundennutzens</a:t>
            </a:r>
            <a:endParaRPr lang="de-AT" sz="2000" dirty="0">
              <a:solidFill>
                <a:srgbClr val="374151"/>
              </a:solidFill>
              <a:latin typeface="Söhne"/>
            </a:endParaRPr>
          </a:p>
          <a:p>
            <a:r>
              <a:rPr lang="de-AT" sz="2000" i="0" u="none" strike="noStrike" dirty="0">
                <a:effectLst/>
                <a:latin typeface="Söhne"/>
              </a:rPr>
              <a:t>Mangelnde Flexibilität</a:t>
            </a:r>
            <a:endParaRPr lang="de-AT" sz="200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de-AT" sz="2000" i="0" u="none" strike="noStrike" dirty="0">
                <a:effectLst/>
                <a:latin typeface="Söhne"/>
              </a:rPr>
              <a:t>Weniger Wettbewerbsvorteil</a:t>
            </a:r>
            <a:endParaRPr lang="de-DE" sz="200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CE0F92B-C4C3-EFE0-D630-622867CB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293020"/>
            <a:ext cx="5183188" cy="823912"/>
          </a:xfrm>
        </p:spPr>
        <p:txBody>
          <a:bodyPr/>
          <a:lstStyle/>
          <a:p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wert-/marktbasierte Preise</a:t>
            </a: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82404F2-8268-3012-B8F3-1B35E485236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AT" sz="2000" i="1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>
              <a:buNone/>
            </a:pPr>
            <a:r>
              <a:rPr lang="de-AT" sz="2000" b="1" i="1" u="none" strike="noStrike" dirty="0">
                <a:solidFill>
                  <a:srgbClr val="374151"/>
                </a:solidFill>
                <a:effectLst/>
                <a:latin typeface="Söhne"/>
              </a:rPr>
              <a:t>Vorteile</a:t>
            </a:r>
            <a:endParaRPr lang="de-AT" sz="2000" b="1" i="0" u="none" strike="noStrike" dirty="0">
              <a:effectLst/>
              <a:latin typeface="Söhne"/>
            </a:endParaRPr>
          </a:p>
          <a:p>
            <a:r>
              <a:rPr lang="de-AT" sz="2000" i="0" u="none" strike="noStrike" dirty="0">
                <a:effectLst/>
                <a:latin typeface="Söhne"/>
              </a:rPr>
              <a:t>Kundenfokus</a:t>
            </a:r>
          </a:p>
          <a:p>
            <a:r>
              <a:rPr lang="de-AT" sz="2000" i="0" u="none" strike="noStrike" dirty="0">
                <a:effectLst/>
                <a:latin typeface="Söhne"/>
              </a:rPr>
              <a:t>Höhere Gewinne</a:t>
            </a:r>
          </a:p>
          <a:p>
            <a:r>
              <a:rPr lang="de-AT" sz="2000" i="0" u="none" strike="noStrike" dirty="0">
                <a:effectLst/>
                <a:latin typeface="Söhne"/>
              </a:rPr>
              <a:t>Mehr Wettbewerbsvorteil</a:t>
            </a:r>
          </a:p>
          <a:p>
            <a:pPr marL="0" indent="0">
              <a:buNone/>
            </a:pPr>
            <a:endParaRPr lang="de-AT" sz="2000" dirty="0">
              <a:latin typeface="Söhne"/>
            </a:endParaRPr>
          </a:p>
          <a:p>
            <a:pPr marL="0" indent="0">
              <a:buNone/>
            </a:pPr>
            <a:r>
              <a:rPr lang="de-AT" sz="2000" b="1" i="1" u="none" strike="noStrike" dirty="0">
                <a:solidFill>
                  <a:srgbClr val="374151"/>
                </a:solidFill>
                <a:effectLst/>
                <a:latin typeface="Söhne"/>
              </a:rPr>
              <a:t>Nachteile</a:t>
            </a:r>
            <a:endParaRPr lang="de-DE" sz="2000" b="1" i="1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de-AT" sz="2000" i="0" u="none" strike="noStrike" dirty="0">
                <a:effectLst/>
                <a:latin typeface="Söhne"/>
              </a:rPr>
              <a:t>Komplexität</a:t>
            </a:r>
            <a:endParaRPr lang="de-DE" sz="2000" i="1" dirty="0">
              <a:solidFill>
                <a:srgbClr val="374151"/>
              </a:solidFill>
              <a:latin typeface="Söhne"/>
            </a:endParaRPr>
          </a:p>
          <a:p>
            <a:r>
              <a:rPr lang="de-AT" sz="2000" i="0" u="none" strike="noStrike" dirty="0">
                <a:effectLst/>
                <a:latin typeface="Söhne"/>
              </a:rPr>
              <a:t>Wahrnehmungsrisiko</a:t>
            </a:r>
            <a:endParaRPr lang="de-DE" sz="2000" i="1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de-AT" sz="2000" i="0" u="none" strike="noStrike" dirty="0">
                <a:effectLst/>
                <a:latin typeface="Söhne"/>
              </a:rPr>
              <a:t>Preisschwankungen</a:t>
            </a:r>
            <a:endParaRPr lang="de-AT" sz="2000" dirty="0"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317850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ew shape"/>
          <p:cNvSpPr/>
          <p:nvPr/>
        </p:nvSpPr>
        <p:spPr>
          <a:xfrm>
            <a:off x="10868400" y="6465600"/>
            <a:ext cx="752400" cy="1548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New shape"/>
          <p:cNvSpPr/>
          <p:nvPr/>
        </p:nvSpPr>
        <p:spPr>
          <a:xfrm>
            <a:off x="763200" y="6465600"/>
            <a:ext cx="219600" cy="3996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New shape"/>
          <p:cNvSpPr/>
          <p:nvPr/>
        </p:nvSpPr>
        <p:spPr>
          <a:xfrm>
            <a:off x="862540" y="901466"/>
            <a:ext cx="10836000" cy="58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b">
            <a:normAutofit fontScale="97500"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1600" dirty="0" err="1">
                <a:solidFill>
                  <a:srgbClr val="0A85E6"/>
                </a:solidFill>
                <a:latin typeface="Open Sans Light"/>
              </a:rPr>
              <a:t>Anzahl</a:t>
            </a:r>
            <a:r>
              <a:rPr sz="1600" dirty="0">
                <a:solidFill>
                  <a:srgbClr val="0A85E6"/>
                </a:solidFill>
                <a:latin typeface="Open Sans Light"/>
              </a:rPr>
              <a:t> der </a:t>
            </a:r>
            <a:r>
              <a:rPr sz="1600" dirty="0" err="1">
                <a:solidFill>
                  <a:srgbClr val="0A85E6"/>
                </a:solidFill>
                <a:latin typeface="Open Sans Light"/>
              </a:rPr>
              <a:t>Mobilfunkanschlüsse</a:t>
            </a:r>
            <a:r>
              <a:rPr sz="1600" dirty="0">
                <a:solidFill>
                  <a:srgbClr val="0A85E6"/>
                </a:solidFill>
                <a:latin typeface="Open Sans Light"/>
              </a:rPr>
              <a:t> </a:t>
            </a:r>
            <a:r>
              <a:rPr sz="1600" dirty="0" err="1">
                <a:solidFill>
                  <a:srgbClr val="0A85E6"/>
                </a:solidFill>
                <a:latin typeface="Open Sans Light"/>
              </a:rPr>
              <a:t>weltweit</a:t>
            </a:r>
            <a:r>
              <a:rPr sz="1600" dirty="0">
                <a:solidFill>
                  <a:srgbClr val="0A85E6"/>
                </a:solidFill>
                <a:latin typeface="Open Sans Light"/>
              </a:rPr>
              <a:t> von 1993 bis 2022 (in </a:t>
            </a:r>
            <a:r>
              <a:rPr sz="1600" dirty="0" err="1">
                <a:solidFill>
                  <a:srgbClr val="0A85E6"/>
                </a:solidFill>
                <a:latin typeface="Open Sans Light"/>
              </a:rPr>
              <a:t>Millionen</a:t>
            </a:r>
            <a:r>
              <a:rPr sz="1600" dirty="0">
                <a:solidFill>
                  <a:srgbClr val="0A85E6"/>
                </a:solidFill>
                <a:latin typeface="Open Sans Light"/>
              </a:rPr>
              <a:t>)</a:t>
            </a:r>
          </a:p>
        </p:txBody>
      </p:sp>
      <p:sp>
        <p:nvSpPr>
          <p:cNvPr id="3" name="New shape"/>
          <p:cNvSpPr/>
          <p:nvPr/>
        </p:nvSpPr>
        <p:spPr>
          <a:xfrm>
            <a:off x="862543" y="1502666"/>
            <a:ext cx="10836000" cy="32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t">
            <a:normAutofit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1100" dirty="0" err="1">
                <a:solidFill>
                  <a:srgbClr val="919191"/>
                </a:solidFill>
                <a:latin typeface="Open Sans"/>
              </a:rPr>
              <a:t>Anzahl</a:t>
            </a:r>
            <a:r>
              <a:rPr sz="1100" dirty="0">
                <a:solidFill>
                  <a:srgbClr val="919191"/>
                </a:solidFill>
                <a:latin typeface="Open Sans"/>
              </a:rPr>
              <a:t> der </a:t>
            </a:r>
            <a:r>
              <a:rPr sz="1100" dirty="0" err="1">
                <a:solidFill>
                  <a:srgbClr val="919191"/>
                </a:solidFill>
                <a:latin typeface="Open Sans"/>
              </a:rPr>
              <a:t>Mobilfunkanschlüsse</a:t>
            </a:r>
            <a:r>
              <a:rPr sz="1100" dirty="0">
                <a:solidFill>
                  <a:srgbClr val="919191"/>
                </a:solidFill>
                <a:latin typeface="Open Sans"/>
              </a:rPr>
              <a:t> </a:t>
            </a:r>
            <a:r>
              <a:rPr sz="1100" dirty="0" err="1">
                <a:solidFill>
                  <a:srgbClr val="919191"/>
                </a:solidFill>
                <a:latin typeface="Open Sans"/>
              </a:rPr>
              <a:t>weltweit</a:t>
            </a:r>
            <a:r>
              <a:rPr sz="1100" dirty="0">
                <a:solidFill>
                  <a:srgbClr val="919191"/>
                </a:solidFill>
                <a:latin typeface="Open Sans"/>
              </a:rPr>
              <a:t> bis 2022</a:t>
            </a:r>
          </a:p>
        </p:txBody>
      </p:sp>
      <p:sp>
        <p:nvSpPr>
          <p:cNvPr id="4" name="New shape"/>
          <p:cNvSpPr/>
          <p:nvPr/>
        </p:nvSpPr>
        <p:spPr>
          <a:xfrm>
            <a:off x="1044000" y="5986800"/>
            <a:ext cx="8280000" cy="73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b">
            <a:normAutofit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800" b="1">
                <a:solidFill>
                  <a:srgbClr val="555555"/>
                </a:solidFill>
                <a:latin typeface="Open Sans"/>
              </a:rPr>
              <a:t>Hinweis(e):</a:t>
            </a:r>
            <a:r>
              <a:rPr sz="800">
                <a:solidFill>
                  <a:srgbClr val="555555"/>
                </a:solidFill>
                <a:latin typeface="Open Sans"/>
              </a:rPr>
              <a:t> Weltweit</a:t>
            </a:r>
          </a:p>
          <a:p>
            <a:pPr algn="l"/>
            <a:r>
              <a:rPr sz="800">
                <a:solidFill>
                  <a:srgbClr val="555555"/>
                </a:solidFill>
                <a:latin typeface="Open Sans"/>
              </a:rPr>
              <a:t>Weitere Angaben zu dieser Statistik, sowie Erläuterungen zu Fußnoten, sind auf </a:t>
            </a:r>
            <a:r>
              <a:rPr sz="800">
                <a:solidFill>
                  <a:srgbClr val="555555"/>
                </a:solidFill>
                <a:latin typeface="Open San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Seite 8</a:t>
            </a:r>
            <a:r>
              <a:rPr sz="800">
                <a:solidFill>
                  <a:srgbClr val="555555"/>
                </a:solidFill>
                <a:latin typeface="Open Sans"/>
              </a:rPr>
              <a:t> zu finden.</a:t>
            </a:r>
          </a:p>
          <a:p>
            <a:pPr algn="l"/>
            <a:r>
              <a:rPr sz="800" b="1">
                <a:solidFill>
                  <a:srgbClr val="555555"/>
                </a:solidFill>
                <a:latin typeface="Open Sans"/>
              </a:rPr>
              <a:t>Quelle(n): </a:t>
            </a:r>
            <a:r>
              <a:rPr sz="800">
                <a:solidFill>
                  <a:srgbClr val="555555"/>
                </a:solidFill>
                <a:latin typeface="Open Sans"/>
              </a:rPr>
              <a:t>ITU; </a:t>
            </a:r>
            <a:r>
              <a:rPr sz="800">
                <a:solidFill>
                  <a:srgbClr val="555555"/>
                </a:solidFill>
                <a:latin typeface="Open San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 2995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676800" y="1882800"/>
          <a:ext cx="10742400" cy="41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New shape"/>
          <p:cNvSpPr/>
          <p:nvPr/>
        </p:nvSpPr>
        <p:spPr>
          <a:xfrm>
            <a:off x="637200" y="6494400"/>
            <a:ext cx="457200" cy="248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t"/>
          <a:lstStyle/>
          <a:p>
            <a:pPr algn="ctr">
              <a:spcAft>
                <a:spcPct val="20000"/>
              </a:spcAft>
            </a:pPr>
            <a:r>
              <a:rPr sz="1000">
                <a:solidFill>
                  <a:srgbClr val="FFFFFF"/>
                </a:solidFill>
                <a:latin typeface="Open Sans"/>
              </a:rPr>
              <a:t>2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2501F3A4-D259-1431-A3E4-B2BD728A1D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b="1" dirty="0">
                <a:latin typeface="Söhne"/>
              </a:rPr>
              <a:t>Analyse des Telekommunikationsmarktes</a:t>
            </a:r>
            <a:br>
              <a:rPr lang="de-AT" b="1" dirty="0">
                <a:latin typeface="Söhne"/>
              </a:rPr>
            </a:b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E31E9B-C327-4A18-6058-51299D890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0" u="none" strike="noStrike" dirty="0">
                <a:effectLst/>
                <a:latin typeface="Söhne"/>
              </a:rPr>
              <a:t>Fallstudie</a:t>
            </a:r>
            <a:br>
              <a:rPr lang="de-AT" b="1" i="0" u="none" strike="noStrike" dirty="0">
                <a:effectLst/>
                <a:latin typeface="Söhne"/>
              </a:rPr>
            </a:br>
            <a:endParaRPr lang="de-DE" dirty="0"/>
          </a:p>
        </p:txBody>
      </p:sp>
      <p:pic>
        <p:nvPicPr>
          <p:cNvPr id="5" name="Inhaltsplatzhalter 4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4651C81E-C12A-F01C-7B39-723CF22D7C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53126" y="1035991"/>
            <a:ext cx="5400674" cy="5041470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BD931DB-0181-7B5B-63F2-A9EC931D6224}"/>
              </a:ext>
            </a:extLst>
          </p:cNvPr>
          <p:cNvSpPr txBox="1"/>
          <p:nvPr/>
        </p:nvSpPr>
        <p:spPr>
          <a:xfrm>
            <a:off x="838200" y="1690688"/>
            <a:ext cx="470535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AT" sz="1600" b="1" i="0" u="none" strike="noStrike" dirty="0">
                <a:solidFill>
                  <a:srgbClr val="374151"/>
                </a:solidFill>
                <a:effectLst/>
                <a:latin typeface="Söhne"/>
              </a:rPr>
              <a:t>Tarifvielfalt</a:t>
            </a:r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Verschiedene Tarifoptionen für diverse Kundenbedürfnisse.</a:t>
            </a:r>
          </a:p>
          <a:p>
            <a:pPr algn="l"/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de-AT" sz="1600" b="1" i="0" u="none" strike="noStrike" dirty="0">
                <a:solidFill>
                  <a:srgbClr val="374151"/>
                </a:solidFill>
                <a:effectLst/>
                <a:latin typeface="Söhne"/>
              </a:rPr>
              <a:t>Einheitliche Einrichtungsgebühr</a:t>
            </a:r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Standardmäßig 39,95 Euro Bereitstellungspreis.</a:t>
            </a:r>
          </a:p>
          <a:p>
            <a:pPr algn="l"/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de-AT" sz="1600" b="1" i="0" u="none" strike="noStrike" dirty="0">
                <a:solidFill>
                  <a:srgbClr val="374151"/>
                </a:solidFill>
                <a:effectLst/>
                <a:latin typeface="Söhne"/>
              </a:rPr>
              <a:t>Monatliche Gebühren</a:t>
            </a: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 algn="l"/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Variieren zwischen 34,95 Euro und 124,95 Euro, abhängig von Tarif und Mobiltelefonoption.</a:t>
            </a:r>
          </a:p>
          <a:p>
            <a:pPr algn="l"/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de-AT" sz="1600" b="1" i="0" u="none" strike="noStrike" dirty="0">
                <a:solidFill>
                  <a:srgbClr val="374151"/>
                </a:solidFill>
                <a:effectLst/>
                <a:latin typeface="Söhne"/>
              </a:rPr>
              <a:t>Inklusivleistungen</a:t>
            </a: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 algn="l"/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Sprachverbindung, SMS und Datennutzung in allen Tarifen.</a:t>
            </a:r>
          </a:p>
          <a:p>
            <a:pPr algn="l"/>
            <a:endParaRPr lang="de-AT" sz="1600" b="0" i="0" u="none" strike="noStrike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de-AT" sz="1600" b="1" i="0" u="none" strike="noStrike" dirty="0">
                <a:solidFill>
                  <a:srgbClr val="374151"/>
                </a:solidFill>
                <a:effectLst/>
                <a:latin typeface="Söhne"/>
              </a:rPr>
              <a:t>Zielgruppenansprache</a:t>
            </a:r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 algn="l"/>
            <a:r>
              <a:rPr lang="de-AT" sz="1600" b="0" i="0" u="none" strike="noStrike" dirty="0">
                <a:solidFill>
                  <a:srgbClr val="374151"/>
                </a:solidFill>
                <a:effectLst/>
                <a:latin typeface="Söhne"/>
              </a:rPr>
              <a:t>Differenzierte Tarife für diverse Verbrauchersegmente.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2029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234F09-4BA8-C3ED-F0D5-72D51DFD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0" u="none" strike="noStrike" dirty="0">
                <a:effectLst/>
                <a:latin typeface="Söhne"/>
              </a:rPr>
              <a:t>Fazit</a:t>
            </a:r>
            <a:br>
              <a:rPr lang="de-AT" b="1" i="0" u="none" strike="noStrike" dirty="0">
                <a:effectLst/>
                <a:latin typeface="Söhne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5B9A13-D7E0-633F-E4B1-5B3DD6827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274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234F130-D7D4-D84E-0650-2EBD0BFF1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Vielen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Dank!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577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Macintosh PowerPoint</Application>
  <PresentationFormat>Breitbild</PresentationFormat>
  <Paragraphs>73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Open Sans Light</vt:lpstr>
      <vt:lpstr>Söhne</vt:lpstr>
      <vt:lpstr>Office</vt:lpstr>
      <vt:lpstr>Kategorisierung und kritische Evaluierung von Telekommunikationsgebühren</vt:lpstr>
      <vt:lpstr>Einleitung </vt:lpstr>
      <vt:lpstr>Geschichtlicher Hintergrund </vt:lpstr>
      <vt:lpstr>Kategorisierung der Preismodelle </vt:lpstr>
      <vt:lpstr>PowerPoint-Präsentation</vt:lpstr>
      <vt:lpstr>Fallstudie </vt:lpstr>
      <vt:lpstr>Fazit </vt:lpstr>
      <vt:lpstr>Vielen Dank!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Kategorisierung und kritische Evaluierung von Telekommunikationsgebühren</dc:title>
  <dc:creator>Neubauer, Fabian</dc:creator>
  <cp:lastModifiedBy>Neubauer, Fabian</cp:lastModifiedBy>
  <cp:revision>1</cp:revision>
  <dcterms:created xsi:type="dcterms:W3CDTF">2023-12-15T09:27:04Z</dcterms:created>
  <dcterms:modified xsi:type="dcterms:W3CDTF">2023-12-15T10:43:41Z</dcterms:modified>
</cp:coreProperties>
</file>