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03B27-E835-3690-3011-055CADBDA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805A59-DE0D-08FF-3E1E-DC74608C2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9DCEBA-D175-1D5E-6475-B22C74260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773879-32B2-35DF-2227-517A4280F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812877-D5C4-BC6B-5F03-B3168B66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556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DFACB-6373-695C-8AC7-6DA237BEC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3CF1BA0-42EC-8C84-AFCC-1B23CB0ED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CD6B57-71D5-FC4C-E56A-0BBAD408F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10A2A3-8042-82C7-B54C-71EE8037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ECAE44-C140-808E-4ABC-ABD454CBE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165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981C6F4-D99E-2A6C-301B-57B3E78C25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AE5DD09-2E09-DCED-CE12-4BB643354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EE0436-5A69-2134-3F6E-2A93A1844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08E164-8C72-87C4-9F1E-8B6CB40AF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E4DF9C-30D6-19B1-5CE3-CFA9616AF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977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08537-00A6-1139-E751-E234EAB86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55C21B-80E8-172C-225D-DF1CF1688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3282C6-9E5F-F289-9A58-5662B8E6A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111BDF-7537-0BFA-12CC-5CD5D124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76618A-9824-6323-8109-827D5D4B2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655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D3A8E0-48DF-D52B-1C7D-DDEB9F54C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B5223D-AA89-5788-166C-DCBB0535B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CA0F09-0836-5E98-44FB-D7BF8382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BDAF17-FABC-03C5-06E9-DCCD986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B036D1-BCBA-7289-2FD5-ECC6355E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15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87E04A-0DCB-B5B7-3DB9-69AEE4C20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384691-1E66-3034-FE50-78B047A81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8E2705-72E5-915D-37B8-363206A6E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BF454C-5B93-D41A-0A44-472AD3EE8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ED232E1-12F6-6ACD-EC5B-D02AE2EA5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2FC013-1C09-37A5-BC8B-F097A1568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233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EA6F0F-1F38-479F-3B47-207FDE283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DDE92D-DF7B-DC7D-A290-A3113BC59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EA2E0D0-BEE4-A257-6BF9-9A658B23F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BEE0E0-A9FF-9900-FDC5-3A7322047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4FBF922-984D-A515-27E3-1A5E8AAD41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B886D3C-82D4-894C-9AA8-DF817BA5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84D0B79-104D-8BFC-5445-B28030E4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9DF2363-1073-B705-09DE-F0254E14A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312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838C1-3A11-BDC8-F18D-4F45B9D9B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7D8944-1A17-F7E1-321B-A3B21818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F80AB4E-2CEE-C0D4-1F21-B8FAD4D5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7EF456A-10A9-E061-A84B-E0DAC624F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156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E108859-214C-428C-4A5E-E8E4893B7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2A70787-0228-1980-5F64-14B69F7B6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5E5BC15-4BBE-B69D-4817-BC2DEC9C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813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E29798-345E-1BAB-5682-F1FE2890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B29D73-41E6-5332-2422-DA473BA93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AC418D0-68D1-2FC6-02BA-39B43BDF4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B483A8-0A70-37EE-5902-4DDBB9EA9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FC6F9D-BB53-5AE3-9F27-1A39C4AB8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3D1A9E-05CD-6E62-1423-1C5060519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48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012F47-B809-5038-9451-6892043B1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C572868-3E65-8987-079E-DFB8C64F1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DC95ACE-E80F-C00F-52CA-9C85F06CA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9DE06A-91DC-CDAB-FD00-14D3EEC28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77FDB6-0FDF-7CC3-C24D-9A682087F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C4E80F-7F16-CC6F-7CBF-EA1E4ACF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343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5ACFD8D-CF4D-F85E-313A-3113A22B1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97063A-846C-6138-6F22-60A74A72B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B6DBDE-5E8E-D722-0167-3206C58F4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2FCAA-1154-4853-97AB-70C14990BA46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FD4AAE-D080-A517-2A48-6098A9DA5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B1D7A0-0444-8E16-EFFC-B1B824AF5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018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63A99D-7945-148C-DD37-032FB4EB4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238" y="28600"/>
            <a:ext cx="6784744" cy="42112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AT" sz="4400" dirty="0" err="1">
                <a:latin typeface="Kalinga" panose="020B0502040204020203" pitchFamily="34" charset="0"/>
                <a:cs typeface="Kalinga" panose="020B0502040204020203" pitchFamily="34" charset="0"/>
              </a:rPr>
              <a:t>Proprietary</a:t>
            </a:r>
            <a:r>
              <a:rPr lang="de-AT" sz="4400" dirty="0">
                <a:latin typeface="Kalinga" panose="020B0502040204020203" pitchFamily="34" charset="0"/>
                <a:cs typeface="Kalinga" panose="020B0502040204020203" pitchFamily="34" charset="0"/>
              </a:rPr>
              <a:t> vs.</a:t>
            </a:r>
            <a:br>
              <a:rPr lang="de-AT" sz="4400" dirty="0">
                <a:latin typeface="Kalinga" panose="020B0502040204020203" pitchFamily="34" charset="0"/>
                <a:cs typeface="Kalinga" panose="020B0502040204020203" pitchFamily="34" charset="0"/>
              </a:rPr>
            </a:br>
            <a:r>
              <a:rPr lang="de-AT" sz="4400" dirty="0">
                <a:latin typeface="Kalinga" panose="020B0502040204020203" pitchFamily="34" charset="0"/>
                <a:cs typeface="Kalinga" panose="020B0502040204020203" pitchFamily="34" charset="0"/>
              </a:rPr>
              <a:t> Open </a:t>
            </a:r>
            <a:r>
              <a:rPr lang="de-AT" sz="4400" dirty="0" err="1">
                <a:latin typeface="Kalinga" panose="020B0502040204020203" pitchFamily="34" charset="0"/>
                <a:cs typeface="Kalinga" panose="020B0502040204020203" pitchFamily="34" charset="0"/>
              </a:rPr>
              <a:t>Markets</a:t>
            </a:r>
            <a:r>
              <a:rPr lang="de-AT" sz="4400" dirty="0">
                <a:latin typeface="Kalinga" panose="020B0502040204020203" pitchFamily="34" charset="0"/>
                <a:cs typeface="Kalinga" panose="020B0502040204020203" pitchFamily="34" charset="0"/>
              </a:rPr>
              <a:t> in IT: Apple, Microsoft, Google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5FEF6EB-D439-972C-8404-3C415A17A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8963" y="5382893"/>
            <a:ext cx="5267295" cy="1205899"/>
          </a:xfrm>
        </p:spPr>
        <p:txBody>
          <a:bodyPr/>
          <a:lstStyle/>
          <a:p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Felix Schaier</a:t>
            </a:r>
          </a:p>
        </p:txBody>
      </p:sp>
      <p:pic>
        <p:nvPicPr>
          <p:cNvPr id="9" name="Grafik 8" descr="Ein Bild, das Logo enthält.&#10;&#10;Automatisch generierte Beschreibung">
            <a:extLst>
              <a:ext uri="{FF2B5EF4-FFF2-40B4-BE49-F238E27FC236}">
                <a16:creationId xmlns:a16="http://schemas.microsoft.com/office/drawing/2014/main" id="{C21F838B-73F6-D8AD-ABA3-F0E4E1FCFC0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8284" y="4589938"/>
            <a:ext cx="1715543" cy="175557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FEA1880-174F-0204-D574-A57662744D9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3823" y="2579871"/>
            <a:ext cx="1564433" cy="1564433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A08F34A8-A189-CD57-F525-EA5F7BB23A4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0150" y="141179"/>
            <a:ext cx="1993058" cy="199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8360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8F362D-5CE9-D9C2-ABCE-B92546BE4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5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AT" sz="3600" dirty="0">
                <a:latin typeface="Kalinga" panose="020B0502040204020203" pitchFamily="34" charset="0"/>
                <a:cs typeface="Kalinga" panose="020B0502040204020203" pitchFamily="34" charset="0"/>
              </a:rPr>
              <a:t>Table </a:t>
            </a:r>
            <a:r>
              <a:rPr lang="de-AT" sz="3600" dirty="0" err="1">
                <a:latin typeface="Kalinga" panose="020B0502040204020203" pitchFamily="34" charset="0"/>
                <a:cs typeface="Kalinga" panose="020B0502040204020203" pitchFamily="34" charset="0"/>
              </a:rPr>
              <a:t>of</a:t>
            </a:r>
            <a:r>
              <a:rPr lang="de-AT" sz="3600" dirty="0">
                <a:latin typeface="Kalinga" panose="020B0502040204020203" pitchFamily="34" charset="0"/>
                <a:cs typeface="Kalinga" panose="020B0502040204020203" pitchFamily="34" charset="0"/>
              </a:rPr>
              <a:t>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5D74CB-1556-5699-DB25-33A126981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6327"/>
            <a:ext cx="10899710" cy="5570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AT" sz="2100" dirty="0">
                <a:latin typeface="Kalinga" panose="020B0502040204020203" pitchFamily="34" charset="0"/>
                <a:cs typeface="Kalinga" panose="020B0502040204020203" pitchFamily="34" charset="0"/>
              </a:rPr>
              <a:t>Abstract</a:t>
            </a:r>
          </a:p>
          <a:p>
            <a:pPr marL="914400" lvl="1" indent="-457200">
              <a:buAutoNum type="arabicPeriod"/>
            </a:pPr>
            <a:r>
              <a:rPr lang="de-AT" dirty="0" err="1">
                <a:latin typeface="Kalinga" panose="020B0502040204020203" pitchFamily="34" charset="0"/>
                <a:cs typeface="Kalinga" panose="020B0502040204020203" pitchFamily="34" charset="0"/>
              </a:rPr>
              <a:t>Introduction</a:t>
            </a:r>
            <a:endParaRPr lang="de-AT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914400" lvl="1" indent="-457200">
              <a:buAutoNum type="arabicPeriod"/>
            </a:pP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Open </a:t>
            </a:r>
            <a:r>
              <a:rPr lang="de-AT" dirty="0" err="1">
                <a:latin typeface="Kalinga" panose="020B0502040204020203" pitchFamily="34" charset="0"/>
                <a:cs typeface="Kalinga" panose="020B0502040204020203" pitchFamily="34" charset="0"/>
              </a:rPr>
              <a:t>Markets</a:t>
            </a:r>
            <a:endParaRPr lang="de-AT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914400" lvl="2" indent="0">
              <a:buNone/>
            </a:pP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2.1  </a:t>
            </a:r>
            <a:r>
              <a:rPr lang="de-AT" dirty="0" err="1">
                <a:latin typeface="Kalinga" panose="020B0502040204020203" pitchFamily="34" charset="0"/>
                <a:cs typeface="Kalinga" panose="020B0502040204020203" pitchFamily="34" charset="0"/>
              </a:rPr>
              <a:t>Functionality</a:t>
            </a: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 and Properties</a:t>
            </a:r>
          </a:p>
          <a:p>
            <a:pPr marL="914400" lvl="2" indent="0">
              <a:buNone/>
            </a:pP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2.2  Pricing</a:t>
            </a:r>
          </a:p>
          <a:p>
            <a:pPr marL="914400" lvl="2" indent="0">
              <a:buNone/>
            </a:pP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2.3  Products </a:t>
            </a:r>
            <a:r>
              <a:rPr lang="de-AT" dirty="0" err="1">
                <a:latin typeface="Kalinga" panose="020B0502040204020203" pitchFamily="34" charset="0"/>
                <a:cs typeface="Kalinga" panose="020B0502040204020203" pitchFamily="34" charset="0"/>
              </a:rPr>
              <a:t>existing</a:t>
            </a: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 in Open IT </a:t>
            </a:r>
            <a:r>
              <a:rPr lang="de-AT" dirty="0" err="1">
                <a:latin typeface="Kalinga" panose="020B0502040204020203" pitchFamily="34" charset="0"/>
                <a:cs typeface="Kalinga" panose="020B0502040204020203" pitchFamily="34" charset="0"/>
              </a:rPr>
              <a:t>Markets</a:t>
            </a:r>
            <a:endParaRPr lang="de-AT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914400" lvl="1" indent="-457200">
              <a:buAutoNum type="arabicPeriod"/>
            </a:pPr>
            <a:r>
              <a:rPr lang="de-AT" sz="2400" dirty="0" err="1">
                <a:latin typeface="Kalinga" panose="020B0502040204020203" pitchFamily="34" charset="0"/>
                <a:cs typeface="Kalinga" panose="020B0502040204020203" pitchFamily="34" charset="0"/>
              </a:rPr>
              <a:t>Proprietary</a:t>
            </a:r>
            <a:r>
              <a:rPr lang="de-AT" sz="24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de-AT" sz="2400" dirty="0" err="1">
                <a:latin typeface="Kalinga" panose="020B0502040204020203" pitchFamily="34" charset="0"/>
                <a:cs typeface="Kalinga" panose="020B0502040204020203" pitchFamily="34" charset="0"/>
              </a:rPr>
              <a:t>Markets</a:t>
            </a:r>
            <a:endParaRPr lang="de-AT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1371600" lvl="3" indent="0">
              <a:buNone/>
            </a:pP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3.1  Properties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of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Proprietary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Markets</a:t>
            </a:r>
            <a:endParaRPr lang="de-AT" sz="20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1371600" lvl="3" indent="0">
              <a:buNone/>
            </a:pP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3.2  Compliance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with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the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Term „Market“</a:t>
            </a:r>
          </a:p>
          <a:p>
            <a:pPr marL="1371600" lvl="3" indent="0">
              <a:buNone/>
            </a:pP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3.3  Pricing and Just Prices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within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Proprietary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IT-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Markets</a:t>
            </a:r>
            <a:endParaRPr lang="de-AT" sz="20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1371600" lvl="3" indent="0">
              <a:buNone/>
            </a:pP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3.4 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Emergence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of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Proprietary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IT-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Markets</a:t>
            </a:r>
            <a:endParaRPr lang="de-AT" sz="20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1828800" lvl="4" indent="0">
              <a:buNone/>
            </a:pPr>
            <a:r>
              <a:rPr lang="de-AT" sz="1900" dirty="0">
                <a:latin typeface="Kalinga" panose="020B0502040204020203" pitchFamily="34" charset="0"/>
                <a:cs typeface="Kalinga" panose="020B0502040204020203" pitchFamily="34" charset="0"/>
              </a:rPr>
              <a:t>3.4.1  Apple </a:t>
            </a:r>
          </a:p>
          <a:p>
            <a:pPr marL="1828800" lvl="4" indent="0">
              <a:buNone/>
            </a:pPr>
            <a:r>
              <a:rPr lang="de-AT" sz="1900" dirty="0">
                <a:latin typeface="Kalinga" panose="020B0502040204020203" pitchFamily="34" charset="0"/>
                <a:cs typeface="Kalinga" panose="020B0502040204020203" pitchFamily="34" charset="0"/>
              </a:rPr>
              <a:t>3.4.2  Microsoft</a:t>
            </a:r>
          </a:p>
          <a:p>
            <a:pPr marL="1828800" lvl="4" indent="0">
              <a:buNone/>
            </a:pPr>
            <a:r>
              <a:rPr lang="de-AT" sz="1900" dirty="0">
                <a:latin typeface="Kalinga" panose="020B0502040204020203" pitchFamily="34" charset="0"/>
                <a:cs typeface="Kalinga" panose="020B0502040204020203" pitchFamily="34" charset="0"/>
              </a:rPr>
              <a:t>3.4.3  Google</a:t>
            </a:r>
          </a:p>
          <a:p>
            <a:pPr marL="1371600" lvl="3" indent="0">
              <a:buNone/>
            </a:pP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3.5  Licensing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of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Software and Hardware Products</a:t>
            </a:r>
          </a:p>
          <a:p>
            <a:pPr marL="1371600" lvl="3" indent="0">
              <a:buNone/>
            </a:pP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3.6 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Restrictions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and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Barriers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for</a:t>
            </a:r>
            <a:r>
              <a:rPr lang="de-AT" sz="2000" dirty="0">
                <a:latin typeface="Kalinga" panose="020B0502040204020203" pitchFamily="34" charset="0"/>
                <a:cs typeface="Kalinga" panose="020B0502040204020203" pitchFamily="34" charset="0"/>
              </a:rPr>
              <a:t> Market </a:t>
            </a:r>
            <a:r>
              <a:rPr lang="de-AT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Entrants</a:t>
            </a:r>
            <a:endParaRPr lang="de-AT" sz="20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914400" lvl="1" indent="-457200">
              <a:buAutoNum type="arabicPeriod"/>
            </a:pPr>
            <a:r>
              <a:rPr lang="de-AT" sz="2400" dirty="0">
                <a:latin typeface="Kalinga" panose="020B0502040204020203" pitchFamily="34" charset="0"/>
                <a:cs typeface="Kalinga" panose="020B0502040204020203" pitchFamily="34" charset="0"/>
              </a:rPr>
              <a:t>Soft- and Hardware Products in </a:t>
            </a:r>
            <a:r>
              <a:rPr lang="de-AT" sz="2400" dirty="0" err="1">
                <a:latin typeface="Kalinga" panose="020B0502040204020203" pitchFamily="34" charset="0"/>
                <a:cs typeface="Kalinga" panose="020B0502040204020203" pitchFamily="34" charset="0"/>
              </a:rPr>
              <a:t>Proprietary</a:t>
            </a:r>
            <a:r>
              <a:rPr lang="de-AT" sz="24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de-AT" sz="2400" dirty="0" err="1">
                <a:latin typeface="Kalinga" panose="020B0502040204020203" pitchFamily="34" charset="0"/>
                <a:cs typeface="Kalinga" panose="020B0502040204020203" pitchFamily="34" charset="0"/>
              </a:rPr>
              <a:t>Markets</a:t>
            </a:r>
            <a:endParaRPr lang="de-AT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914400" lvl="2" indent="0">
              <a:buNone/>
            </a:pP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4.1  Apple</a:t>
            </a:r>
          </a:p>
          <a:p>
            <a:pPr marL="914400" lvl="2" indent="0">
              <a:buNone/>
            </a:pP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4.2  Microsoft</a:t>
            </a:r>
          </a:p>
          <a:p>
            <a:pPr marL="914400" lvl="2" indent="0">
              <a:buNone/>
            </a:pP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4.3  Google</a:t>
            </a:r>
          </a:p>
          <a:p>
            <a:pPr marL="914400" lvl="1" indent="-457200">
              <a:buAutoNum type="arabicPeriod"/>
            </a:pPr>
            <a:r>
              <a:rPr lang="de-AT" dirty="0" err="1">
                <a:latin typeface="Kalinga" panose="020B0502040204020203" pitchFamily="34" charset="0"/>
                <a:cs typeface="Kalinga" panose="020B0502040204020203" pitchFamily="34" charset="0"/>
              </a:rPr>
              <a:t>Conclusion</a:t>
            </a: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  <a:p>
            <a:pPr marL="914400" lvl="2" indent="0">
              <a:buNone/>
            </a:pP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5.1 </a:t>
            </a:r>
            <a:r>
              <a:rPr lang="de-AT" dirty="0" err="1">
                <a:latin typeface="Kalinga" panose="020B0502040204020203" pitchFamily="34" charset="0"/>
                <a:cs typeface="Kalinga" panose="020B0502040204020203" pitchFamily="34" charset="0"/>
              </a:rPr>
              <a:t>Opportunities</a:t>
            </a: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 and </a:t>
            </a:r>
            <a:r>
              <a:rPr lang="de-AT" dirty="0" err="1">
                <a:latin typeface="Kalinga" panose="020B0502040204020203" pitchFamily="34" charset="0"/>
                <a:cs typeface="Kalinga" panose="020B0502040204020203" pitchFamily="34" charset="0"/>
              </a:rPr>
              <a:t>Threats</a:t>
            </a:r>
            <a:endParaRPr lang="de-AT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914400" lvl="2" indent="0">
              <a:buNone/>
            </a:pP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5.2 Opinion </a:t>
            </a:r>
            <a:r>
              <a:rPr lang="de-AT" dirty="0" err="1">
                <a:latin typeface="Kalinga" panose="020B0502040204020203" pitchFamily="34" charset="0"/>
                <a:cs typeface="Kalinga" panose="020B0502040204020203" pitchFamily="34" charset="0"/>
              </a:rPr>
              <a:t>of</a:t>
            </a: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de-AT" dirty="0" err="1">
                <a:latin typeface="Kalinga" panose="020B0502040204020203" pitchFamily="34" charset="0"/>
                <a:cs typeface="Kalinga" panose="020B0502040204020203" pitchFamily="34" charset="0"/>
              </a:rPr>
              <a:t>the</a:t>
            </a:r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de-AT" dirty="0" err="1">
                <a:latin typeface="Kalinga" panose="020B0502040204020203" pitchFamily="34" charset="0"/>
                <a:cs typeface="Kalinga" panose="020B0502040204020203" pitchFamily="34" charset="0"/>
              </a:rPr>
              <a:t>Author</a:t>
            </a:r>
            <a:endParaRPr lang="de-AT" dirty="0"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6076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8779A4-5604-03C2-A4EB-32713F054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2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AT" sz="3600" dirty="0">
                <a:latin typeface="Kalinga" panose="020B0502040204020203" pitchFamily="34" charset="0"/>
                <a:cs typeface="Kalinga" panose="020B0502040204020203" pitchFamily="34" charset="0"/>
              </a:rPr>
              <a:t>Gantt Chart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1A86A73-1536-9D8E-BF76-8CC3AC8DE75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58623"/>
            <a:ext cx="12192000" cy="5699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241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Breitbild</PresentationFormat>
  <Paragraphs>27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Kalinga</vt:lpstr>
      <vt:lpstr>Office</vt:lpstr>
      <vt:lpstr>Proprietary vs.  Open Markets in IT: Apple, Microsoft, Google</vt:lpstr>
      <vt:lpstr>Table of Contents</vt:lpstr>
      <vt:lpstr>Gantt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Propietary vs. Open Markets in IT: Apple, Microsoft, Google</dc:title>
  <dc:creator>Felix Schaier</dc:creator>
  <cp:lastModifiedBy>Felix Schaier</cp:lastModifiedBy>
  <cp:revision>34</cp:revision>
  <dcterms:created xsi:type="dcterms:W3CDTF">2023-03-21T10:27:58Z</dcterms:created>
  <dcterms:modified xsi:type="dcterms:W3CDTF">2023-04-13T06:37:27Z</dcterms:modified>
</cp:coreProperties>
</file>