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64" r:id="rId3"/>
    <p:sldId id="26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97DD9B3-890D-4ED8-AECE-CF99B58A62CD}" name="Bacaj, Ardit" initials="BA" userId="S::h11702367@s.wu.ac.at::480326bb-e568-40fc-bff0-563e99d00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601"/>
  </p:normalViewPr>
  <p:slideViewPr>
    <p:cSldViewPr snapToGrid="0">
      <p:cViewPr varScale="1">
        <p:scale>
          <a:sx n="104" d="100"/>
          <a:sy n="104" d="100"/>
        </p:scale>
        <p:origin x="6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53123-6CA2-F64E-B75C-05A44F7F3D9D}" type="datetimeFigureOut">
              <a:rPr lang="de-DE" smtClean="0"/>
              <a:t>27.04.23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74950-6AE5-7545-A8FB-50D7D6D7D1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22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A74950-6AE5-7545-A8FB-50D7D6D7D18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1790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A74950-6AE5-7545-A8FB-50D7D6D7D18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200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88388F-5CB6-AC65-5DDF-FC1A56553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B38173-9DFD-EF66-EC17-73D973697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E9092A-B3F7-A41A-ACA3-4FC780671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8C97-486C-6B44-BED9-A17A6CE94BF0}" type="datetime1">
              <a:rPr lang="de-AT" smtClean="0"/>
              <a:t>27.04.23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967751-6FB8-30A3-E164-64366370C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9BBB00-78C4-1CF0-D9DA-6D2827EA3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88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BC48D5-D407-0A0E-994F-55BE8B0F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4583CCC-30DC-F08D-B0BA-7332E0611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2B3619-454D-14F8-FC0C-5B5B5BD61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6B2A-527B-284C-8409-D4378466DA24}" type="datetime1">
              <a:rPr lang="de-AT" smtClean="0"/>
              <a:t>27.04.23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71B12D-DEFE-D6FE-EC6D-32463F72B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84449F-7CD1-7049-DE2D-7A4DFA2E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08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F32AB88-10E6-BCF6-44EE-1C6209EC08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752E3EC-09DA-A698-8EA2-FB77367F6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AACEDA-7057-98D2-DF89-73552293E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819E-2D30-5541-B2B8-16703EADF341}" type="datetime1">
              <a:rPr lang="de-AT" smtClean="0"/>
              <a:t>27.04.23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0E56F6-A34A-E843-3D59-9B1CC75E3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E764DC-84FB-0E3C-8247-C18C9FD57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9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1B4EB1-77C6-2060-FDFC-637B04555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96E2FF-AA4C-3FF3-6027-A426F1F28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9D0BDC-A8E3-D998-C97C-1F0D2D980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71C-C218-184C-82F4-9DCC4341BC9F}" type="datetime1">
              <a:rPr lang="de-AT" smtClean="0"/>
              <a:t>27.04.23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637721-1E27-BF86-1134-1278C3E91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E2F86B-B2A9-4097-C533-41BA28E19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124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CB9F35-A364-ED4F-D84C-432A57AD9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BDAD49-2561-9B52-4425-851A2EA9C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80E125-370B-1BD9-F379-8C4AC1699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13F84-A6CC-1342-8BA6-C6C4CB516D3B}" type="datetime1">
              <a:rPr lang="de-AT" smtClean="0"/>
              <a:t>27.04.23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AE6D9F-4C66-06F4-551C-C5F4A08A6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F9D76B-0093-46F7-BFA9-29A039A48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81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76CCED-5BF2-60A3-6EB6-165B956DE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5DB9E5-2D42-995D-06C0-1F2944EE5B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4E5E07-CD2F-712E-BB69-05D0EDF97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56BA75-CDDB-08A3-234C-F8A1DA95F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2629-F162-164D-BFF3-6F6CD72B36F6}" type="datetime1">
              <a:rPr lang="de-AT" smtClean="0"/>
              <a:t>27.04.23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A5525E-BC63-D21B-B3D7-9ED669576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D497A6-9654-0583-A42F-383C786FE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856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21155F-08B1-46A4-F421-90A7AA179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9524CD5-D9F2-A379-07A9-6128F456D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B777090-06EC-0C13-AFCE-1C07DAB2B9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7570AA3-A66D-A860-5B67-A5C8EAE2C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E79A25F-6CD7-E201-F74C-4BC9FA5F51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5F23AC3-9705-9586-AE0C-2F6DC7CC7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18A1-5F01-8947-BBCD-F3AA0B9BDD21}" type="datetime1">
              <a:rPr lang="de-AT" smtClean="0"/>
              <a:t>27.04.23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830CCD0-7D7E-1239-79AE-7A409BB83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13C49DB-52AA-810F-4A9C-D167EE535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1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BEF313-29C8-6AC6-91C9-0755CC2AF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6F6B913-7DA3-A432-7504-149D9BAF6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A087B-2310-9A4B-A369-122C93DD6E70}" type="datetime1">
              <a:rPr lang="de-AT" smtClean="0"/>
              <a:t>27.04.23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E8D6FB7-C45B-BAAA-E103-CBC4D3491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A0A581D-92A8-1D0E-B2B1-E8825B64E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729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DCA152-82D4-997A-9B95-1B3941D47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693E5-2284-A547-BC60-0A06BF2197AD}" type="datetime1">
              <a:rPr lang="de-AT" smtClean="0"/>
              <a:t>27.04.23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E2C5CB-4507-57F0-0F32-F149E87D2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3F17555-EBE0-E9E8-2C59-08CF1302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671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60F86F-BA4D-F5A7-2F7B-A4AC7315E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3F5D1F-60BF-8B5E-7D0E-1F312C80F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03536CE-DCA5-0D56-441B-9CBA24FC9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B88818A-DA7B-2D8C-394A-F8C7CCFAD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DBA4D-929D-D84B-8051-3993804C3B0D}" type="datetime1">
              <a:rPr lang="de-AT" smtClean="0"/>
              <a:t>27.04.23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16C9123-7DD3-B351-138A-85F9B7025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62773CB-F48E-E9C1-D535-0E4B4F528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332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602D33-1DA5-ABF0-0A0A-6F330FD2F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36FBE2D-18E2-DE27-5F37-0F9004D650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61F4E0-4676-503E-5B91-FB3076E8F5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85A9CFF-7FE1-6ADC-541A-410833C23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B965E-CA68-FA47-A262-D45E69DB693C}" type="datetime1">
              <a:rPr lang="de-AT" smtClean="0"/>
              <a:t>27.04.23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92908F-CE24-8BD9-3258-8CFE6CE9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B1583E-BED1-7DDF-A82F-85BCA5C5A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180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C962C6C-774E-7E75-0C50-9521E01C0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219DE3-B091-E270-F234-A23DD405F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CE7512-FC3D-8762-138D-728158C4FA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9B22F-A104-D64D-831C-B6633BFAF2D4}" type="datetime1">
              <a:rPr lang="de-AT" smtClean="0"/>
              <a:t>27.04.23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C15BE9-831B-ACFA-2A77-359EE146F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7EA668-45A1-D362-2420-201831E4A2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F54F1-78B4-0441-8AF5-C2C955FF1E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447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41CEA24-8518-4C08-A11E-B7E64FB31F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7006722-C312-E837-D9FA-53589E07DE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18515" y="1416581"/>
            <a:ext cx="6092786" cy="2127287"/>
          </a:xfrm>
        </p:spPr>
        <p:txBody>
          <a:bodyPr anchor="b">
            <a:normAutofit/>
          </a:bodyPr>
          <a:lstStyle/>
          <a:p>
            <a:pPr algn="l"/>
            <a:r>
              <a:rPr lang="de-DE" sz="4800" dirty="0"/>
              <a:t>Roaming and </a:t>
            </a:r>
            <a:r>
              <a:rPr lang="de-DE" sz="4800" dirty="0" err="1"/>
              <a:t>Comparison</a:t>
            </a:r>
            <a:r>
              <a:rPr lang="de-DE" sz="4800" dirty="0"/>
              <a:t> </a:t>
            </a:r>
            <a:r>
              <a:rPr lang="de-DE" sz="4800" dirty="0" err="1"/>
              <a:t>of</a:t>
            </a:r>
            <a:r>
              <a:rPr lang="de-DE" sz="4800" dirty="0"/>
              <a:t> Roaming Fees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E2474A6-3E83-953B-9D1A-1668D9C4B5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8515" y="3764975"/>
            <a:ext cx="6092786" cy="2192683"/>
          </a:xfrm>
        </p:spPr>
        <p:txBody>
          <a:bodyPr>
            <a:normAutofit/>
          </a:bodyPr>
          <a:lstStyle/>
          <a:p>
            <a:pPr algn="l"/>
            <a:r>
              <a:rPr lang="de-DE"/>
              <a:t>Ardit Bacaj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D28AB17-F6FA-4C53-B3E3-D0A39D4A3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83DCB0-18AC-9F9F-0F89-D1357EC08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4091" y="0"/>
            <a:ext cx="826383" cy="680018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fld id="{4B5F54F1-78B4-0441-8AF5-C2C955FF1E0E}" type="slidenum">
              <a:rPr lang="de-DE" smtClean="0"/>
              <a:pPr algn="ctr">
                <a:spcAft>
                  <a:spcPts val="600"/>
                </a:spcAft>
              </a:pPr>
              <a:t>1</a:t>
            </a:fld>
            <a:endParaRPr lang="de-DE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4AA74EAB-FD76-4F40-A962-CEADC3054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1425172"/>
            <a:ext cx="1469410" cy="4695345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Graphic 6" descr="Smart Phone">
            <a:extLst>
              <a:ext uri="{FF2B5EF4-FFF2-40B4-BE49-F238E27FC236}">
                <a16:creationId xmlns:a16="http://schemas.microsoft.com/office/drawing/2014/main" id="{A00D9496-3AB8-5FDA-11CA-0A2D9E081C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2899" y="2355650"/>
            <a:ext cx="3756276" cy="375627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2D4582C-01A8-6235-8D4B-8285F0B2E5F6}"/>
              </a:ext>
            </a:extLst>
          </p:cNvPr>
          <p:cNvSpPr txBox="1"/>
          <p:nvPr/>
        </p:nvSpPr>
        <p:spPr>
          <a:xfrm>
            <a:off x="7714593" y="-12086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528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4D9EC3-4C6C-48AD-E9B0-63326B64B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de-DE" sz="4000" dirty="0">
                <a:solidFill>
                  <a:srgbClr val="FFFFFF"/>
                </a:solidFill>
              </a:rPr>
              <a:t>Table </a:t>
            </a:r>
            <a:r>
              <a:rPr lang="de-DE" sz="4000" dirty="0" err="1">
                <a:solidFill>
                  <a:srgbClr val="FFFFFF"/>
                </a:solidFill>
              </a:rPr>
              <a:t>of</a:t>
            </a:r>
            <a:r>
              <a:rPr lang="de-DE" sz="4000">
                <a:solidFill>
                  <a:srgbClr val="FFFFFF"/>
                </a:solidFill>
              </a:rPr>
              <a:t> Contents</a:t>
            </a:r>
            <a:endParaRPr lang="de-DE" sz="4000" dirty="0">
              <a:solidFill>
                <a:srgbClr val="FFFFFF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558202-3307-2F2D-8499-E1AEFC25F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125" y="2112579"/>
            <a:ext cx="5390435" cy="3726485"/>
          </a:xfrm>
        </p:spPr>
        <p:txBody>
          <a:bodyPr>
            <a:noAutofit/>
          </a:bodyPr>
          <a:lstStyle/>
          <a:p>
            <a:pPr marL="0" indent="0" defTabSz="777240">
              <a:spcBef>
                <a:spcPts val="850"/>
              </a:spcBef>
              <a:buNone/>
            </a:pPr>
            <a:r>
              <a:rPr lang="en-US" sz="1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.  Introduction</a:t>
            </a: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defTabSz="777240">
              <a:spcBef>
                <a:spcPts val="850"/>
              </a:spcBef>
              <a:buNone/>
            </a:pPr>
            <a:r>
              <a:rPr lang="en-US" sz="1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  Definition of Roaming</a:t>
            </a: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2.1.   History and Development</a:t>
            </a: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2.2.   Functionality</a:t>
            </a: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dirty="0"/>
              <a:t>	2.2.1 GSM and CDMA</a:t>
            </a: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2.2.2 Domestic and International </a:t>
            </a:r>
            <a:r>
              <a:rPr lang="en-US" sz="1600" dirty="0"/>
              <a:t>R</a:t>
            </a: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oaming</a:t>
            </a: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2.3.   Problems of Roaming Fees</a:t>
            </a:r>
          </a:p>
          <a:p>
            <a:pPr marL="0" indent="0" defTabSz="777240">
              <a:spcBef>
                <a:spcPts val="850"/>
              </a:spcBef>
              <a:buNone/>
            </a:pPr>
            <a:r>
              <a:rPr lang="en-US" sz="1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  Roaming Fees</a:t>
            </a: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3.1.   Definition and Calculation of Roaming Fees </a:t>
            </a: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3.2.   Different Types of Roaming Fees</a:t>
            </a:r>
          </a:p>
          <a:p>
            <a:pPr marL="777240" lvl="2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3.2.1    Phone-Calls and SMS</a:t>
            </a:r>
          </a:p>
          <a:p>
            <a:pPr marL="777240" lvl="2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3.2.2.   Data Roaming</a:t>
            </a:r>
          </a:p>
          <a:p>
            <a:pPr marL="777240" lvl="2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3.2.3.   Voicemails</a:t>
            </a: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3.3.   Price Difference between different Countries</a:t>
            </a: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3.4.   </a:t>
            </a:r>
            <a:r>
              <a:rPr lang="en-US" sz="1600" dirty="0"/>
              <a:t>Data Usage Monitoring</a:t>
            </a: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8620" lvl="1" indent="0" defTabSz="777240">
              <a:spcBef>
                <a:spcPts val="425"/>
              </a:spcBef>
              <a:buNone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3.5.   Critics on Roaming Fees</a:t>
            </a:r>
          </a:p>
          <a:p>
            <a:endParaRPr lang="en-US" sz="16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AC497C-60E3-EE57-93DC-16CB9BCAF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78407" y="5992691"/>
            <a:ext cx="2349276" cy="312693"/>
          </a:xfrm>
        </p:spPr>
        <p:txBody>
          <a:bodyPr/>
          <a:lstStyle/>
          <a:p>
            <a:pPr defTabSz="777240">
              <a:spcAft>
                <a:spcPts val="600"/>
              </a:spcAft>
            </a:pPr>
            <a:fld id="{4B5F54F1-78B4-0441-8AF5-C2C955FF1E0E}" type="slidenum">
              <a:rPr lang="de-DE" sz="10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defTabSz="777240">
                <a:spcAft>
                  <a:spcPts val="600"/>
                </a:spcAft>
              </a:pPr>
              <a:t>2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1CF60F4-462A-E180-F163-51C559C6EFA8}"/>
              </a:ext>
            </a:extLst>
          </p:cNvPr>
          <p:cNvSpPr txBox="1"/>
          <p:nvPr/>
        </p:nvSpPr>
        <p:spPr>
          <a:xfrm>
            <a:off x="6964984" y="2122038"/>
            <a:ext cx="5223796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77240">
              <a:spcAft>
                <a:spcPts val="600"/>
              </a:spcAft>
            </a:pPr>
            <a:r>
              <a:rPr lang="en-US" sz="1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   EU-Roaming Regulation  </a:t>
            </a: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8620" lvl="1" defTabSz="777240">
              <a:spcAft>
                <a:spcPts val="600"/>
              </a:spcAft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4.1.   Roaming before EU-Regulation</a:t>
            </a:r>
          </a:p>
          <a:p>
            <a:pPr marL="388620" lvl="1" defTabSz="777240">
              <a:spcAft>
                <a:spcPts val="600"/>
              </a:spcAft>
            </a:pPr>
            <a:r>
              <a:rPr lang="en-US" sz="1600" dirty="0"/>
              <a:t>4.2.   Roam Like At Home (RLAH)</a:t>
            </a: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8620" lvl="1" defTabSz="777240">
              <a:spcAft>
                <a:spcPts val="600"/>
              </a:spcAft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4.3.   Impact on Roaming Fees</a:t>
            </a:r>
          </a:p>
          <a:p>
            <a:pPr marL="388620" lvl="1" defTabSz="777240">
              <a:spcAft>
                <a:spcPts val="600"/>
              </a:spcAft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4.4.   Roaming outside of EU </a:t>
            </a:r>
          </a:p>
          <a:p>
            <a:pPr defTabSz="777240">
              <a:spcAft>
                <a:spcPts val="600"/>
              </a:spcAft>
            </a:pPr>
            <a:r>
              <a:rPr lang="en-US" sz="1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    Alternatives of Roaming Fees</a:t>
            </a: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8620" lvl="1" defTabSz="777240">
              <a:spcAft>
                <a:spcPts val="600"/>
              </a:spcAft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5.1    </a:t>
            </a:r>
            <a:r>
              <a:rPr lang="en-US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WiFi</a:t>
            </a: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8620" lvl="1" defTabSz="777240">
              <a:spcAft>
                <a:spcPts val="600"/>
              </a:spcAft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5.2.   International Sim-Cards</a:t>
            </a:r>
          </a:p>
          <a:p>
            <a:pPr marL="388620" lvl="1" defTabSz="777240">
              <a:spcAft>
                <a:spcPts val="600"/>
              </a:spcAft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5.3.   </a:t>
            </a:r>
            <a:r>
              <a:rPr lang="en-US" sz="1600" dirty="0"/>
              <a:t>Travel Sim-Cards</a:t>
            </a:r>
            <a:endParaRPr lang="en-US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8620" lvl="1" defTabSz="777240">
              <a:spcAft>
                <a:spcPts val="600"/>
              </a:spcAft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5.4.   Local Sim-Cards</a:t>
            </a:r>
          </a:p>
          <a:p>
            <a:pPr defTabSz="777240">
              <a:spcAft>
                <a:spcPts val="600"/>
              </a:spcAft>
            </a:pPr>
            <a:r>
              <a:rPr lang="en-US" sz="1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    Conclusion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4372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CC07E4-52F8-82BB-694E-BFAF73F2F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54F1-78B4-0441-8AF5-C2C955FF1E0E}" type="slidenum">
              <a:rPr lang="de-DE" smtClean="0"/>
              <a:t>3</a:t>
            </a:fld>
            <a:endParaRPr lang="de-DE"/>
          </a:p>
        </p:txBody>
      </p:sp>
      <p:pic>
        <p:nvPicPr>
          <p:cNvPr id="5" name="Grafik 4" descr="Ein Bild, das Tisch enthält.&#10;&#10;Automatisch generierte Beschreibung">
            <a:extLst>
              <a:ext uri="{FF2B5EF4-FFF2-40B4-BE49-F238E27FC236}">
                <a16:creationId xmlns:a16="http://schemas.microsoft.com/office/drawing/2014/main" id="{8718BCC5-C147-567B-B69F-9CB7463614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527" y="0"/>
            <a:ext cx="11225450" cy="3358016"/>
          </a:xfrm>
          <a:prstGeom prst="rect">
            <a:avLst/>
          </a:prstGeom>
        </p:spPr>
      </p:pic>
      <p:pic>
        <p:nvPicPr>
          <p:cNvPr id="6" name="Grafik 5" descr="Ein Bild, das Tisch enthält.&#10;&#10;Automatisch generierte Beschreibung">
            <a:extLst>
              <a:ext uri="{FF2B5EF4-FFF2-40B4-BE49-F238E27FC236}">
                <a16:creationId xmlns:a16="http://schemas.microsoft.com/office/drawing/2014/main" id="{B3A33BE4-0421-071A-3636-0E314D1158F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527" y="3358016"/>
            <a:ext cx="11254946" cy="3366842"/>
          </a:xfrm>
          <a:prstGeom prst="rect">
            <a:avLst/>
          </a:prstGeom>
        </p:spPr>
      </p:pic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51286DB9-B3F3-3454-59D1-CF20A96162F4}"/>
              </a:ext>
            </a:extLst>
          </p:cNvPr>
          <p:cNvCxnSpPr>
            <a:cxnSpLocks/>
          </p:cNvCxnSpPr>
          <p:nvPr/>
        </p:nvCxnSpPr>
        <p:spPr>
          <a:xfrm>
            <a:off x="5967469" y="3826721"/>
            <a:ext cx="0" cy="28947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4DB95E37-A4A0-7BC3-7BF2-83F1AA5C0DB6}"/>
              </a:ext>
            </a:extLst>
          </p:cNvPr>
          <p:cNvCxnSpPr>
            <a:cxnSpLocks/>
          </p:cNvCxnSpPr>
          <p:nvPr/>
        </p:nvCxnSpPr>
        <p:spPr>
          <a:xfrm>
            <a:off x="5366111" y="441434"/>
            <a:ext cx="0" cy="29061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218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Macintosh PowerPoint</Application>
  <PresentationFormat>Breitbild</PresentationFormat>
  <Paragraphs>35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Helvetica Neue Medium</vt:lpstr>
      <vt:lpstr>Office</vt:lpstr>
      <vt:lpstr>Roaming and Comparison of Roaming Fees</vt:lpstr>
      <vt:lpstr>Table of Contents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 Roaming</dc:title>
  <dc:creator>Bacaj, Ardit</dc:creator>
  <cp:lastModifiedBy>Bacaj, Ardit</cp:lastModifiedBy>
  <cp:revision>59</cp:revision>
  <dcterms:created xsi:type="dcterms:W3CDTF">2023-03-19T10:12:45Z</dcterms:created>
  <dcterms:modified xsi:type="dcterms:W3CDTF">2023-04-27T07:53:07Z</dcterms:modified>
</cp:coreProperties>
</file>