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7" r:id="rId4"/>
    <p:sldId id="275" r:id="rId5"/>
    <p:sldId id="277" r:id="rId6"/>
    <p:sldId id="278" r:id="rId7"/>
    <p:sldId id="282" r:id="rId8"/>
    <p:sldId id="273" r:id="rId9"/>
    <p:sldId id="271" r:id="rId10"/>
    <p:sldId id="272" r:id="rId11"/>
    <p:sldId id="268" r:id="rId12"/>
    <p:sldId id="269" r:id="rId13"/>
    <p:sldId id="270" r:id="rId14"/>
    <p:sldId id="285" r:id="rId15"/>
    <p:sldId id="287" r:id="rId16"/>
    <p:sldId id="286" r:id="rId17"/>
    <p:sldId id="289" r:id="rId18"/>
    <p:sldId id="300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259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6E07FA-0F29-5983-F9FD-E685ABA57838}" name="Pavic, Jakov" initials="PJ" userId="S::h11719023@s.wu.ac.at::f47deba1-3635-4c6e-b6d0-7e1ee6b27f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92DA-9D17-41C5-872C-D00A42125A4B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D81F-F724-4DCC-A515-BE2AB4D1FF3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279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2D81F-F724-4DCC-A515-BE2AB4D1FF3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0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684C6-7611-6202-5A58-40E0DDA14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7B1D9C-439D-81D3-8110-833BAC58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E9898-1F4F-E730-C192-85B53274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A90DB-A56D-F3B6-26F1-81CB84AF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EDC413-0A00-8596-AF31-6C778428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39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C1774-F714-C557-AE24-21B69A42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762C53-7AA6-A8A4-6021-43B98DAC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2C1BF2-CD53-1338-73C5-44B1CD82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FA2D9-0C1E-446F-16CF-FCF8997E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B6038A-2BDE-AE41-FE45-ADAA4F29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407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5DE42D-AA5E-67A2-94B3-A94073D3F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96CFB5-35AD-21F2-0A00-DCD318E7D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48180B-49FC-4809-CD08-9F6923D1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10218-D651-876B-B5A1-8BABFC16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2D9299-335C-388A-42B6-759218B7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7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D9915-5A9A-343D-7057-0780487D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97E2DD-D997-A20B-AB01-6A86B1F68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CCCD55-4DD4-5737-7AE2-220488F5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8B0B91-4A2F-E459-62A2-F930EECC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A3C5D7-2A6E-FE19-15CE-2BFBAB5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57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F97FF-8FE5-D0FD-AE99-5C161A93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C3FD03-AA07-6847-15CD-373173717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E540D2-BBAF-9DE2-045C-3132D67A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871858-D007-8D7F-1619-53FB59C0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03F5EE-1415-986C-099F-B20ED560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196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D0DB5-8DB9-056E-00F4-E43FDBC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4BE1F-0ADA-1929-B28D-1E5A35E5F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6B07CF-D4F5-3194-E3FF-FD4440996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D1B41-06CF-D9B8-F180-39A3F7F3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FFA4B1-1414-EAC5-E1BC-5CAF48FA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520220-AFD8-84E0-D8FA-6BA20B3E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08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7C8E2-D312-E348-46AA-B0191783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4BF06B-AD67-B9AE-A4E8-314EFB4C2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0B68BB-3FB0-9B2E-C0B9-45EA82C0E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300F14-936F-FA36-D78D-B14EC7A47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77D401-B6C2-BC06-E05A-9D875F222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CCCB53-780D-7A26-3D50-12E804CE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4F2640-19DA-C05F-054D-F64DE0A7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35FD4E-4413-2B61-E990-C615BA6D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2498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1AF13-18EA-22A6-D0AE-1A6F3190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197C7B-2DDB-99A9-C51D-C9F8308A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314E8E-9EF6-29DB-6872-35AD0BA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57ACB4-589A-7793-57DC-3D404B6A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803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065921-D145-37CC-523A-391A5E81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6563C5-A331-D367-F7FA-93A7F9B4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5465A-B37F-64DA-7915-A790AB0B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6490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FD119-63DA-2C3C-98EF-28A38C30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E3A0D-3D76-7D37-2E94-D3563CEB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605817-D978-632F-71F8-46EF0CA1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C2473B-D193-10DB-199B-50637C63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151B90-4A97-BC1B-2449-3589234D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F72199-29FA-09B8-C7C5-4B4C43D2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919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D9087-7E73-19FD-91C3-A4726065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C81376-55D1-5B85-6ACF-9C7A7BDF4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636476-959A-5E5B-C9D9-059039DB7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1D590D-8A2D-6FA4-5C09-41FCD4E1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274D20-261F-DFA8-6291-4E2BECFC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EE7468-D6C6-288A-98B3-AA2E08C1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282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86F95D-49A4-8C34-4880-F0D43D53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791FD-67ED-4E20-D197-8DFA897F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28CB4E-A53E-9C27-D77D-8F78A21F8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B6F5-07B7-4F6E-80CC-CEB009266C71}" type="datetimeFigureOut">
              <a:rPr lang="de-AT" smtClean="0"/>
              <a:t>18.06.2023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6C0BAF-5D64-B612-435E-B5A4A92D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8AC130-9424-FE7E-F21D-6694082A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822D-3946-4219-9313-BAB1BE6623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377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F890DDF-D68A-1DDD-217D-79A52118892C}"/>
              </a:ext>
            </a:extLst>
          </p:cNvPr>
          <p:cNvSpPr/>
          <p:nvPr/>
        </p:nvSpPr>
        <p:spPr>
          <a:xfrm>
            <a:off x="0" y="5210212"/>
            <a:ext cx="12192000" cy="1671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6F00DC-056F-8C9C-E747-A1CFDD3AB670}"/>
              </a:ext>
            </a:extLst>
          </p:cNvPr>
          <p:cNvSpPr txBox="1"/>
          <p:nvPr/>
        </p:nvSpPr>
        <p:spPr>
          <a:xfrm>
            <a:off x="1498690" y="-2411844"/>
            <a:ext cx="7297947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</a:t>
            </a:r>
            <a:endParaRPr lang="de-AT" sz="70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CFF2E6-2DA2-84D2-4E72-5187C4D37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7663" y="1826612"/>
            <a:ext cx="4048478" cy="2387600"/>
          </a:xfrm>
        </p:spPr>
        <p:txBody>
          <a:bodyPr>
            <a:normAutofit/>
          </a:bodyPr>
          <a:lstStyle/>
          <a:p>
            <a:r>
              <a:rPr lang="de-AT" sz="3000" b="1" dirty="0">
                <a:latin typeface="Carlito" panose="020F0502020204030204" pitchFamily="34" charset="0"/>
                <a:cs typeface="Carlito" panose="020F0502020204030204" pitchFamily="34" charset="0"/>
              </a:rPr>
              <a:t>An </a:t>
            </a:r>
            <a:r>
              <a:rPr lang="de-AT" sz="3000" b="1" dirty="0" err="1"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r>
              <a:rPr lang="de-AT" sz="30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3000" b="1" dirty="0" err="1">
                <a:latin typeface="Carlito" panose="020F0502020204030204" pitchFamily="34" charset="0"/>
                <a:cs typeface="Carlito" panose="020F0502020204030204" pitchFamily="34" charset="0"/>
              </a:rPr>
              <a:t>to</a:t>
            </a:r>
            <a:r>
              <a:rPr lang="de-AT" sz="3000" b="1" dirty="0">
                <a:latin typeface="Carlito" panose="020F0502020204030204" pitchFamily="34" charset="0"/>
                <a:cs typeface="Carlito" panose="020F0502020204030204" pitchFamily="34" charset="0"/>
              </a:rPr>
              <a:t> WEKA: The All in </a:t>
            </a:r>
            <a:r>
              <a:rPr lang="de-AT" sz="3000" b="1" dirty="0" err="1">
                <a:latin typeface="Carlito" panose="020F0502020204030204" pitchFamily="34" charset="0"/>
                <a:cs typeface="Carlito" panose="020F0502020204030204" pitchFamily="34" charset="0"/>
              </a:rPr>
              <a:t>One</a:t>
            </a:r>
            <a:r>
              <a:rPr lang="de-AT" sz="30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3000" b="1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sz="3000" b="1" dirty="0">
                <a:latin typeface="Carlito" panose="020F0502020204030204" pitchFamily="34" charset="0"/>
                <a:cs typeface="Carlito" panose="020F0502020204030204" pitchFamily="34" charset="0"/>
              </a:rPr>
              <a:t> Learning Software in Java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D19E3C-AD6F-A2F2-B26D-601A44B15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902" y="4093080"/>
            <a:ext cx="9144000" cy="668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600" dirty="0">
                <a:latin typeface="Carlito" panose="020F0502020204030204" pitchFamily="34" charset="0"/>
                <a:cs typeface="Carlito" panose="020F0502020204030204" pitchFamily="34" charset="0"/>
              </a:rPr>
              <a:t>By Jakov Pavic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600" dirty="0">
                <a:latin typeface="Carlito" panose="020F0502020204030204" pitchFamily="34" charset="0"/>
                <a:cs typeface="Carlito" panose="020F0502020204030204" pitchFamily="34" charset="0"/>
              </a:rPr>
              <a:t>h11719023</a:t>
            </a:r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50A266E0-AD62-29D1-5275-FA1C83D5F80C}"/>
              </a:ext>
            </a:extLst>
          </p:cNvPr>
          <p:cNvSpPr/>
          <p:nvPr/>
        </p:nvSpPr>
        <p:spPr>
          <a:xfrm>
            <a:off x="0" y="282006"/>
            <a:ext cx="1733550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F7D3558E-A383-4AFB-835D-FC0D252793DA}"/>
              </a:ext>
            </a:extLst>
          </p:cNvPr>
          <p:cNvSpPr/>
          <p:nvPr/>
        </p:nvSpPr>
        <p:spPr>
          <a:xfrm>
            <a:off x="9539106" y="-1"/>
            <a:ext cx="2652894" cy="68814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1726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7DAE1-242D-92F7-A514-12B3F249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75369"/>
            <a:ext cx="10515600" cy="926834"/>
          </a:xfrm>
        </p:spPr>
        <p:txBody>
          <a:bodyPr>
            <a:normAutofit/>
          </a:bodyPr>
          <a:lstStyle/>
          <a:p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Application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Programming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Interface (API)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1058EB-8427-D3C9-DD35-CDC9BF29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3" y="1929037"/>
            <a:ext cx="10515600" cy="4351338"/>
          </a:xfrm>
        </p:spPr>
        <p:txBody>
          <a:bodyPr>
            <a:normAutofit/>
          </a:bodyPr>
          <a:lstStyle/>
          <a:p>
            <a:r>
              <a:rPr lang="de-AT" sz="3600" dirty="0" err="1">
                <a:latin typeface="Carlito" panose="020F0502020204030204" pitchFamily="34" charset="0"/>
                <a:cs typeface="Carlito" panose="020F0502020204030204" pitchFamily="34" charset="0"/>
              </a:rPr>
              <a:t>Required</a:t>
            </a:r>
            <a:r>
              <a:rPr lang="de-AT" sz="36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WEKA</a:t>
            </a:r>
          </a:p>
          <a:p>
            <a:pPr lvl="1"/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Java</a:t>
            </a:r>
          </a:p>
          <a:p>
            <a:pPr lvl="1"/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3600" dirty="0">
                <a:latin typeface="Carlito" panose="020F0502020204030204" pitchFamily="34" charset="0"/>
                <a:cs typeface="Carlito" panose="020F0502020204030204" pitchFamily="34" charset="0"/>
              </a:rPr>
              <a:t>Optional:</a:t>
            </a:r>
          </a:p>
          <a:p>
            <a:pPr lvl="1"/>
            <a:r>
              <a:rPr lang="de-DE" sz="3200" dirty="0"/>
              <a:t>Integrated Development Environment (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IDE)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9FB64F-0159-89A5-9EC5-32D1418A4A00}"/>
              </a:ext>
            </a:extLst>
          </p:cNvPr>
          <p:cNvSpPr/>
          <p:nvPr/>
        </p:nvSpPr>
        <p:spPr>
          <a:xfrm>
            <a:off x="0" y="6508498"/>
            <a:ext cx="12192000" cy="372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53BB470B-F8FE-2F88-37B5-735257A3EEB5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A3087271-4159-42E6-BB14-FB4621A5EA5F}"/>
              </a:ext>
            </a:extLst>
          </p:cNvPr>
          <p:cNvSpPr/>
          <p:nvPr/>
        </p:nvSpPr>
        <p:spPr>
          <a:xfrm>
            <a:off x="10607040" y="0"/>
            <a:ext cx="1584960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Vogel enthält.&#10;&#10;Automatisch generierte Beschreibung">
            <a:extLst>
              <a:ext uri="{FF2B5EF4-FFF2-40B4-BE49-F238E27FC236}">
                <a16:creationId xmlns:a16="http://schemas.microsoft.com/office/drawing/2014/main" id="{BEF99652-3B7E-2052-6968-F64BF3DDA5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87" y="1334540"/>
            <a:ext cx="1783572" cy="1783572"/>
          </a:xfrm>
          <a:prstGeom prst="rect">
            <a:avLst/>
          </a:prstGeom>
        </p:spPr>
      </p:pic>
      <p:pic>
        <p:nvPicPr>
          <p:cNvPr id="10" name="Grafik 9" descr="Ein Bild, das Grafiken, Schrift, Logo, Poster enthält.&#10;&#10;Automatisch generierte Beschreibung">
            <a:extLst>
              <a:ext uri="{FF2B5EF4-FFF2-40B4-BE49-F238E27FC236}">
                <a16:creationId xmlns:a16="http://schemas.microsoft.com/office/drawing/2014/main" id="{F61B6864-7A92-243A-35DF-4CD030CD8F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834" y="3950054"/>
            <a:ext cx="1193373" cy="22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9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00864-1359-572E-EC67-71385BE9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116664"/>
            <a:ext cx="10515600" cy="844243"/>
          </a:xfrm>
        </p:spPr>
        <p:txBody>
          <a:bodyPr/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Package Manager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69029-C406-F80B-2D32-A4F426A6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2296881"/>
            <a:ext cx="4293510" cy="4351338"/>
          </a:xfrm>
        </p:spPr>
        <p:txBody>
          <a:bodyPr>
            <a:normAutofit/>
          </a:bodyPr>
          <a:lstStyle/>
          <a:p>
            <a:r>
              <a:rPr lang="de-AT" sz="3600" dirty="0">
                <a:latin typeface="Carlito" panose="020F0502020204030204" pitchFamily="34" charset="0"/>
                <a:cs typeface="Carlito" panose="020F0502020204030204" pitchFamily="34" charset="0"/>
              </a:rPr>
              <a:t>Over 200 </a:t>
            </a:r>
            <a:r>
              <a:rPr lang="de-AT" sz="3600" dirty="0" err="1">
                <a:latin typeface="Carlito" panose="020F0502020204030204" pitchFamily="34" charset="0"/>
                <a:cs typeface="Carlito" panose="020F0502020204030204" pitchFamily="34" charset="0"/>
              </a:rPr>
              <a:t>official</a:t>
            </a:r>
            <a:r>
              <a:rPr lang="de-AT" sz="36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3600" dirty="0" err="1">
                <a:latin typeface="Carlito" panose="020F0502020204030204" pitchFamily="34" charset="0"/>
                <a:cs typeface="Carlito" panose="020F0502020204030204" pitchFamily="34" charset="0"/>
              </a:rPr>
              <a:t>packages</a:t>
            </a:r>
            <a:endParaRPr lang="de-AT" sz="3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endParaRPr lang="de-AT" sz="3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3600" dirty="0" err="1">
                <a:latin typeface="Carlito" panose="020F0502020204030204" pitchFamily="34" charset="0"/>
                <a:cs typeface="Carlito" panose="020F0502020204030204" pitchFamily="34" charset="0"/>
              </a:rPr>
              <a:t>Unofficial</a:t>
            </a:r>
            <a:r>
              <a:rPr lang="de-AT" sz="36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3600" dirty="0" err="1">
                <a:latin typeface="Carlito" panose="020F0502020204030204" pitchFamily="34" charset="0"/>
                <a:cs typeface="Carlito" panose="020F0502020204030204" pitchFamily="34" charset="0"/>
              </a:rPr>
              <a:t>packages</a:t>
            </a:r>
            <a:endParaRPr lang="de-AT" sz="36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80D46B3-2CC2-4ECC-AA02-48CFC2C4FCCD}"/>
              </a:ext>
            </a:extLst>
          </p:cNvPr>
          <p:cNvSpPr/>
          <p:nvPr/>
        </p:nvSpPr>
        <p:spPr>
          <a:xfrm>
            <a:off x="0" y="6141228"/>
            <a:ext cx="12192000" cy="740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91A8B845-8C1B-ADE6-8322-E7BA7984FD86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2AE149BF-917D-9A66-03A5-A7BFE145BAD4}"/>
              </a:ext>
            </a:extLst>
          </p:cNvPr>
          <p:cNvSpPr/>
          <p:nvPr/>
        </p:nvSpPr>
        <p:spPr>
          <a:xfrm>
            <a:off x="10831215" y="0"/>
            <a:ext cx="1360785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F03102C7-CBE7-0D27-3768-F2EECF8726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986" y="1141750"/>
            <a:ext cx="7140932" cy="4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D5131-FA05-0ED5-2DD7-BD0812F5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53772"/>
            <a:ext cx="10515600" cy="970027"/>
          </a:xfrm>
        </p:spPr>
        <p:txBody>
          <a:bodyPr>
            <a:normAutofit/>
          </a:bodyPr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Attribute-Relation File Format (ARFF)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00F63-1843-EB68-D08B-B4E2AC3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6" y="1591382"/>
            <a:ext cx="10515600" cy="4351338"/>
          </a:xfrm>
        </p:spPr>
        <p:txBody>
          <a:bodyPr>
            <a:normAutofit/>
          </a:bodyPr>
          <a:lstStyle/>
          <a:p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Sections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Header</a:t>
            </a:r>
          </a:p>
          <a:p>
            <a:pPr lvl="1"/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Information</a:t>
            </a:r>
          </a:p>
          <a:p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Data </a:t>
            </a:r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Types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Numeric</a:t>
            </a:r>
          </a:p>
          <a:p>
            <a:pPr lvl="1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String </a:t>
            </a:r>
          </a:p>
          <a:p>
            <a:pPr lvl="1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Date</a:t>
            </a:r>
          </a:p>
          <a:p>
            <a:pPr lvl="1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Nominal-specification</a:t>
            </a:r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DCE807E-1414-742D-E740-839E5A659C3A}"/>
              </a:ext>
            </a:extLst>
          </p:cNvPr>
          <p:cNvSpPr/>
          <p:nvPr/>
        </p:nvSpPr>
        <p:spPr>
          <a:xfrm>
            <a:off x="0" y="6205138"/>
            <a:ext cx="12192000" cy="676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BB1DBD35-313B-087A-6A67-317FAABC6458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8584917F-DCC3-8B67-A214-BB8FB232B286}"/>
              </a:ext>
            </a:extLst>
          </p:cNvPr>
          <p:cNvSpPr/>
          <p:nvPr/>
        </p:nvSpPr>
        <p:spPr>
          <a:xfrm>
            <a:off x="9822426" y="0"/>
            <a:ext cx="2369574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FFFABA6-457A-F8F6-6052-23679288FD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61" y="1748515"/>
            <a:ext cx="8296336" cy="32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FCFF2-FE98-029A-4F5B-6A34E2BF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0"/>
            <a:ext cx="10515600" cy="1106462"/>
          </a:xfrm>
        </p:spPr>
        <p:txBody>
          <a:bodyPr/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Data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Preparation</a:t>
            </a:r>
            <a:endParaRPr lang="de-AT" sz="48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D48F1F-F686-AADA-6C1E-8B4DE4FF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1" y="1263395"/>
            <a:ext cx="12388153" cy="4351338"/>
          </a:xfrm>
        </p:spPr>
        <p:txBody>
          <a:bodyPr numCol="2"/>
          <a:lstStyle/>
          <a:p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Importing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lvl="1"/>
            <a:r>
              <a:rPr lang="de-AT" sz="2800" dirty="0">
                <a:latin typeface="Carlito" panose="020F0502020204030204" pitchFamily="34" charset="0"/>
                <a:cs typeface="Carlito" panose="020F0502020204030204" pitchFamily="34" charset="0"/>
              </a:rPr>
              <a:t>JSONLOADER</a:t>
            </a:r>
          </a:p>
          <a:p>
            <a:pPr lvl="1"/>
            <a:r>
              <a:rPr lang="de-AT" sz="2800" dirty="0">
                <a:latin typeface="Carlito" panose="020F0502020204030204" pitchFamily="34" charset="0"/>
                <a:cs typeface="Carlito" panose="020F0502020204030204" pitchFamily="34" charset="0"/>
              </a:rPr>
              <a:t>XRFFLOADER</a:t>
            </a:r>
          </a:p>
          <a:p>
            <a:pPr marL="457200" lvl="1" indent="0">
              <a:buNone/>
            </a:pPr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800" dirty="0">
                <a:latin typeface="Carlito" panose="020F0502020204030204" pitchFamily="34" charset="0"/>
                <a:cs typeface="Carlito" panose="020F0502020204030204" pitchFamily="34" charset="0"/>
              </a:rPr>
              <a:t>CSV, ARFF:</a:t>
            </a:r>
          </a:p>
          <a:p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Combining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lvl="1"/>
            <a:r>
              <a:rPr lang="de-AT" sz="2800" dirty="0" err="1">
                <a:latin typeface="Carlito" panose="020F0502020204030204" pitchFamily="34" charset="0"/>
                <a:cs typeface="Carlito" panose="020F0502020204030204" pitchFamily="34" charset="0"/>
              </a:rPr>
              <a:t>Merging</a:t>
            </a:r>
            <a:r>
              <a:rPr lang="de-AT" sz="2800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lvl="1"/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457200" lvl="1" indent="0">
              <a:buNone/>
            </a:pPr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800" dirty="0" err="1">
                <a:latin typeface="Carlito" panose="020F0502020204030204" pitchFamily="34" charset="0"/>
                <a:cs typeface="Carlito" panose="020F0502020204030204" pitchFamily="34" charset="0"/>
              </a:rPr>
              <a:t>Appending</a:t>
            </a:r>
            <a:r>
              <a:rPr lang="de-AT" sz="2800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38C3CB1-FD21-6B83-309B-D05EEDE9B2D9}"/>
              </a:ext>
            </a:extLst>
          </p:cNvPr>
          <p:cNvSpPr/>
          <p:nvPr/>
        </p:nvSpPr>
        <p:spPr>
          <a:xfrm>
            <a:off x="0" y="6205136"/>
            <a:ext cx="12192000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2F5558F6-626B-2564-C1A5-563D9BBF6073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EC27A308-A2F5-4174-6F2B-5F6E69319BC7}"/>
              </a:ext>
            </a:extLst>
          </p:cNvPr>
          <p:cNvSpPr/>
          <p:nvPr/>
        </p:nvSpPr>
        <p:spPr>
          <a:xfrm>
            <a:off x="10931504" y="0"/>
            <a:ext cx="1260495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5D60588-33C9-CF0C-2B6A-CDC4B345E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6" y="3948859"/>
            <a:ext cx="5045743" cy="1822807"/>
          </a:xfrm>
          <a:prstGeom prst="rect">
            <a:avLst/>
          </a:prstGeom>
        </p:spPr>
      </p:pic>
      <p:pic>
        <p:nvPicPr>
          <p:cNvPr id="10" name="Grafik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19FF28-8CAE-36CC-B878-80A59FA48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081" y="2400579"/>
            <a:ext cx="6587980" cy="914401"/>
          </a:xfrm>
          <a:prstGeom prst="rect">
            <a:avLst/>
          </a:prstGeom>
        </p:spPr>
      </p:pic>
      <p:pic>
        <p:nvPicPr>
          <p:cNvPr id="13" name="Grafik 12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BCBFFEAB-CA7C-96FD-888E-53AC39A6E2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081" y="4183749"/>
            <a:ext cx="6278391" cy="13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20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D48F1F-F686-AADA-6C1E-8B4DE4FF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106461"/>
            <a:ext cx="11938328" cy="5135055"/>
          </a:xfrm>
        </p:spPr>
        <p:txBody>
          <a:bodyPr numCol="2"/>
          <a:lstStyle/>
          <a:p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Understanding Data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Look at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the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Get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summary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Print Mean/Mode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Print Minimum/Maximum</a:t>
            </a: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Selecting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Columns</a:t>
            </a: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Rows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38C3CB1-FD21-6B83-309B-D05EEDE9B2D9}"/>
              </a:ext>
            </a:extLst>
          </p:cNvPr>
          <p:cNvSpPr/>
          <p:nvPr/>
        </p:nvSpPr>
        <p:spPr>
          <a:xfrm>
            <a:off x="0" y="6347706"/>
            <a:ext cx="12192000" cy="533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2F5558F6-626B-2564-C1A5-563D9BBF6073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EC27A308-A2F5-4174-6F2B-5F6E69319BC7}"/>
              </a:ext>
            </a:extLst>
          </p:cNvPr>
          <p:cNvSpPr/>
          <p:nvPr/>
        </p:nvSpPr>
        <p:spPr>
          <a:xfrm>
            <a:off x="11479822" y="0"/>
            <a:ext cx="712177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5E198BE-0D85-FB4C-0E69-27AA8A8CF3ED}"/>
              </a:ext>
            </a:extLst>
          </p:cNvPr>
          <p:cNvSpPr txBox="1">
            <a:spLocks/>
          </p:cNvSpPr>
          <p:nvPr/>
        </p:nvSpPr>
        <p:spPr>
          <a:xfrm>
            <a:off x="253672" y="0"/>
            <a:ext cx="10515600" cy="1106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800" b="1">
                <a:latin typeface="Carlito" panose="020F0502020204030204" pitchFamily="34" charset="0"/>
                <a:cs typeface="Carlito" panose="020F0502020204030204" pitchFamily="34" charset="0"/>
              </a:rPr>
              <a:t>Data Preparation</a:t>
            </a:r>
            <a:endParaRPr lang="de-AT" sz="48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2AAB01E-16DA-BE2D-6992-F7C2E91E7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90" y="2468735"/>
            <a:ext cx="5102212" cy="542264"/>
          </a:xfrm>
          <a:prstGeom prst="rect">
            <a:avLst/>
          </a:prstGeom>
        </p:spPr>
      </p:pic>
      <p:pic>
        <p:nvPicPr>
          <p:cNvPr id="13" name="Grafik 1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A5E18FE3-8F07-69F8-44AC-0947820E1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90" y="3117189"/>
            <a:ext cx="5102212" cy="1406182"/>
          </a:xfrm>
          <a:prstGeom prst="rect">
            <a:avLst/>
          </a:prstGeom>
        </p:spPr>
      </p:pic>
      <p:pic>
        <p:nvPicPr>
          <p:cNvPr id="15" name="Grafik 1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6ABB776-0753-6A60-AE7D-495611459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2" b="-21217"/>
          <a:stretch/>
        </p:blipFill>
        <p:spPr>
          <a:xfrm>
            <a:off x="6048805" y="3199886"/>
            <a:ext cx="5431018" cy="3395593"/>
          </a:xfrm>
          <a:prstGeom prst="rect">
            <a:avLst/>
          </a:prstGeom>
        </p:spPr>
      </p:pic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9B86782-83C1-2F2B-92D3-58042A123E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116768"/>
            <a:ext cx="5362614" cy="4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2767FF-2297-B4D9-3EFE-33722CA5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53" y="1041010"/>
            <a:ext cx="11721527" cy="4351338"/>
          </a:xfrm>
        </p:spPr>
        <p:txBody>
          <a:bodyPr numCol="2"/>
          <a:lstStyle/>
          <a:p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Clean Data 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Remove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duplicates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Remove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missing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values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Rename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variable</a:t>
            </a: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Make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new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data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922F18-A9AD-9B30-3B52-07E23F6FA729}"/>
              </a:ext>
            </a:extLst>
          </p:cNvPr>
          <p:cNvSpPr/>
          <p:nvPr/>
        </p:nvSpPr>
        <p:spPr>
          <a:xfrm>
            <a:off x="0" y="6158926"/>
            <a:ext cx="12192000" cy="72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506D268A-99A6-0BFF-3B63-F0D477412AC7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1EFFD5E2-A766-9242-17CA-8D27142A5AA6}"/>
              </a:ext>
            </a:extLst>
          </p:cNvPr>
          <p:cNvSpPr/>
          <p:nvPr/>
        </p:nvSpPr>
        <p:spPr>
          <a:xfrm>
            <a:off x="11350359" y="0"/>
            <a:ext cx="841640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67802F2-1B62-C715-49EF-BE58C12EF0E3}"/>
              </a:ext>
            </a:extLst>
          </p:cNvPr>
          <p:cNvSpPr txBox="1">
            <a:spLocks/>
          </p:cNvSpPr>
          <p:nvPr/>
        </p:nvSpPr>
        <p:spPr>
          <a:xfrm>
            <a:off x="253672" y="0"/>
            <a:ext cx="10515600" cy="1106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800" b="1">
                <a:latin typeface="Carlito" panose="020F0502020204030204" pitchFamily="34" charset="0"/>
                <a:cs typeface="Carlito" panose="020F0502020204030204" pitchFamily="34" charset="0"/>
              </a:rPr>
              <a:t>Data Preparation</a:t>
            </a:r>
            <a:endParaRPr lang="de-AT" sz="48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rafik 1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A453C3A-DE36-BD3D-B4C7-413865083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53" y="3881775"/>
            <a:ext cx="5486440" cy="587765"/>
          </a:xfrm>
          <a:prstGeom prst="rect">
            <a:avLst/>
          </a:prstGeom>
        </p:spPr>
      </p:pic>
      <p:pic>
        <p:nvPicPr>
          <p:cNvPr id="12" name="Grafik 11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6A1BCDD-2955-01FA-6AB2-62DA17D4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53" y="5100100"/>
            <a:ext cx="5486440" cy="802538"/>
          </a:xfrm>
          <a:prstGeom prst="rect">
            <a:avLst/>
          </a:prstGeom>
        </p:spPr>
      </p:pic>
      <p:pic>
        <p:nvPicPr>
          <p:cNvPr id="13" name="Grafik 1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1A753D8-4E73-76F7-6CB4-2B99D2F8D4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53" y="1950612"/>
            <a:ext cx="5486440" cy="1300603"/>
          </a:xfrm>
          <a:prstGeom prst="rect">
            <a:avLst/>
          </a:prstGeom>
        </p:spPr>
      </p:pic>
      <p:pic>
        <p:nvPicPr>
          <p:cNvPr id="15" name="Grafik 1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89C044B-34BA-309F-4582-ED714325A6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416" y="2607587"/>
            <a:ext cx="5242123" cy="14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36" y="1106462"/>
            <a:ext cx="10515600" cy="4351338"/>
          </a:xfrm>
        </p:spPr>
        <p:txBody>
          <a:bodyPr/>
          <a:lstStyle/>
          <a:p>
            <a:r>
              <a:rPr lang="de-AT" dirty="0"/>
              <a:t>Train/Test Split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667436"/>
            <a:ext cx="12192000" cy="21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D0E0282-A4ED-CB36-461C-81636859E317}"/>
              </a:ext>
            </a:extLst>
          </p:cNvPr>
          <p:cNvSpPr txBox="1">
            <a:spLocks/>
          </p:cNvSpPr>
          <p:nvPr/>
        </p:nvSpPr>
        <p:spPr>
          <a:xfrm>
            <a:off x="253672" y="0"/>
            <a:ext cx="10515600" cy="1106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Data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Preparation</a:t>
            </a:r>
            <a:endParaRPr lang="de-AT" sz="48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rafik 1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1826C5FC-E8DB-FDE7-5502-72B47166FA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7" y="1611063"/>
            <a:ext cx="8797411" cy="48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D870E13B-BBAE-BE63-0FBC-A30CDFBD3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6" y="824068"/>
            <a:ext cx="5802842" cy="36611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7" y="200649"/>
            <a:ext cx="10515600" cy="676276"/>
          </a:xfrm>
        </p:spPr>
        <p:txBody>
          <a:bodyPr>
            <a:normAutofit fontScale="90000"/>
          </a:bodyPr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Linear Regression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205138"/>
            <a:ext cx="12192000" cy="676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592232" y="0"/>
            <a:ext cx="599767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B74A4BD-07A4-5E4C-A381-8BB43AB7CE5B}"/>
              </a:ext>
            </a:extLst>
          </p:cNvPr>
          <p:cNvSpPr txBox="1">
            <a:spLocks/>
          </p:cNvSpPr>
          <p:nvPr/>
        </p:nvSpPr>
        <p:spPr>
          <a:xfrm>
            <a:off x="253672" y="1336977"/>
            <a:ext cx="10707329" cy="487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Regression</a:t>
            </a: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Types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Simple Linear Regression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Multiple Linear Regression</a:t>
            </a: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Evaluation: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Root Mean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Squared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Error (RMSE)</a:t>
            </a: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Price = 1138.9569 *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SquareMeters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+ 57701.7943 * Bathrooms + 1570.6529</a:t>
            </a:r>
          </a:p>
          <a:p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RMSE = 20315.711 </a:t>
            </a:r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710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7" y="200649"/>
            <a:ext cx="10515600" cy="676276"/>
          </a:xfrm>
        </p:spPr>
        <p:txBody>
          <a:bodyPr>
            <a:normAutofit fontScale="90000"/>
          </a:bodyPr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Linear Regression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667436"/>
            <a:ext cx="12192000" cy="21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592232" y="0"/>
            <a:ext cx="599767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Inhaltsplatzhalter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403497A2-D4F7-34D3-A0F9-C651EF6C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58" y="1089624"/>
            <a:ext cx="9943281" cy="53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6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143211"/>
            <a:ext cx="10515600" cy="791149"/>
          </a:xfrm>
        </p:spPr>
        <p:txBody>
          <a:bodyPr/>
          <a:lstStyle/>
          <a:p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Logistic</a:t>
            </a:r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 Regression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59" y="1511382"/>
            <a:ext cx="10515600" cy="4351338"/>
          </a:xfrm>
        </p:spPr>
        <p:txBody>
          <a:bodyPr/>
          <a:lstStyle/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Classification</a:t>
            </a: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Types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Binomial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Multinomial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Ordinal</a:t>
            </a: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Evaluation:</a:t>
            </a: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Confusion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Matrix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439742"/>
            <a:ext cx="12192000" cy="441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388704" y="0"/>
            <a:ext cx="803296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F2E71752-58E1-7E3E-1FDE-3AED663E6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26" y="4060994"/>
            <a:ext cx="4277032" cy="2219984"/>
          </a:xfrm>
          <a:prstGeom prst="rect">
            <a:avLst/>
          </a:prstGeom>
        </p:spPr>
      </p:pic>
      <p:pic>
        <p:nvPicPr>
          <p:cNvPr id="10" name="Grafik 9" descr="Ein Bild, das Text, Reihe, Screenshot, Diagramm enthält.&#10;&#10;Automatisch generierte Beschreibung">
            <a:extLst>
              <a:ext uri="{FF2B5EF4-FFF2-40B4-BE49-F238E27FC236}">
                <a16:creationId xmlns:a16="http://schemas.microsoft.com/office/drawing/2014/main" id="{438F9515-E769-8A26-4AFB-E93B671E8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049" y="577022"/>
            <a:ext cx="6350655" cy="27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4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C1E2E4-4158-44EA-D8E0-0513B751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89" y="2615934"/>
            <a:ext cx="8149222" cy="3014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arlito" panose="020F0502020204030204" pitchFamily="34" charset="0"/>
                <a:cs typeface="Carlito" panose="020F0502020204030204" pitchFamily="34" charset="0"/>
              </a:rPr>
              <a:t>To be able to compute first little machine learning projects after reading the paper!</a:t>
            </a:r>
            <a:endParaRPr lang="de-AT" sz="4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F0F4BC4-1BDB-59EC-4793-90B0BC165E49}"/>
              </a:ext>
            </a:extLst>
          </p:cNvPr>
          <p:cNvSpPr/>
          <p:nvPr/>
        </p:nvSpPr>
        <p:spPr>
          <a:xfrm>
            <a:off x="0" y="4766680"/>
            <a:ext cx="12192000" cy="2114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6B84F857-4797-FA99-E582-2BA773F1FDAF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53672FA2-5A9F-9DBF-FC9D-7D21C99A9B83}"/>
              </a:ext>
            </a:extLst>
          </p:cNvPr>
          <p:cNvSpPr/>
          <p:nvPr/>
        </p:nvSpPr>
        <p:spPr>
          <a:xfrm>
            <a:off x="10335669" y="0"/>
            <a:ext cx="1856329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3005FB-9143-1079-8519-71AFDDF3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91" y="1496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AT" sz="6000" b="1" dirty="0">
                <a:latin typeface="Carlito" panose="020F0502020204030204" pitchFamily="34" charset="0"/>
                <a:cs typeface="Carlito" panose="020F0502020204030204" pitchFamily="34" charset="0"/>
              </a:rPr>
              <a:t>Main Goal </a:t>
            </a:r>
            <a:r>
              <a:rPr lang="de-AT" sz="6000" b="1" dirty="0" err="1">
                <a:latin typeface="Carlito" panose="020F0502020204030204" pitchFamily="34" charset="0"/>
                <a:cs typeface="Carlito" panose="020F0502020204030204" pitchFamily="34" charset="0"/>
              </a:rPr>
              <a:t>of</a:t>
            </a:r>
            <a:r>
              <a:rPr lang="de-AT" sz="60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6000" b="1" dirty="0" err="1">
                <a:latin typeface="Carlito" panose="020F0502020204030204" pitchFamily="34" charset="0"/>
                <a:cs typeface="Carlito" panose="020F0502020204030204" pitchFamily="34" charset="0"/>
              </a:rPr>
              <a:t>the</a:t>
            </a:r>
            <a:r>
              <a:rPr lang="de-AT" sz="6000" b="1" dirty="0">
                <a:latin typeface="Carlito" panose="020F0502020204030204" pitchFamily="34" charset="0"/>
                <a:cs typeface="Carlito" panose="020F0502020204030204" pitchFamily="34" charset="0"/>
              </a:rPr>
              <a:t> Paper:</a:t>
            </a:r>
          </a:p>
        </p:txBody>
      </p:sp>
    </p:spTree>
    <p:extLst>
      <p:ext uri="{BB962C8B-B14F-4D97-AF65-F5344CB8AC3E}">
        <p14:creationId xmlns:p14="http://schemas.microsoft.com/office/powerpoint/2010/main" val="1660993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52" y="81268"/>
            <a:ext cx="10515600" cy="915035"/>
          </a:xfrm>
        </p:spPr>
        <p:txBody>
          <a:bodyPr/>
          <a:lstStyle/>
          <a:p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Decision</a:t>
            </a:r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tree</a:t>
            </a:r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 &amp; Random Forest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52" y="1200293"/>
            <a:ext cx="10515600" cy="5100218"/>
          </a:xfrm>
        </p:spPr>
        <p:txBody>
          <a:bodyPr>
            <a:normAutofit/>
          </a:bodyPr>
          <a:lstStyle/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Regression / Classification</a:t>
            </a: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Process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Root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node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with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all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data</a:t>
            </a:r>
            <a:endParaRPr lang="de-AT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Detect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best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attribute</a:t>
            </a:r>
            <a:endParaRPr lang="de-AT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Divide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data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set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based</a:t>
            </a:r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 on </a:t>
            </a:r>
            <a:r>
              <a:rPr lang="de-AT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attribute</a:t>
            </a:r>
            <a:endParaRPr lang="de-AT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000" dirty="0">
                <a:latin typeface="Carlito" panose="020F0502020204030204" pitchFamily="34" charset="0"/>
                <a:cs typeface="Carlito" panose="020F0502020204030204" pitchFamily="34" charset="0"/>
              </a:rPr>
              <a:t>Repeat</a:t>
            </a:r>
          </a:p>
          <a:p>
            <a:pPr lvl="1"/>
            <a:endParaRPr lang="de-AT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Pruning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the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tree</a:t>
            </a:r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Multiple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Decision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Trees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= Random Forrest</a:t>
            </a: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035040"/>
            <a:ext cx="12192000" cy="8463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173378" y="0"/>
            <a:ext cx="1018622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96093809-12C4-E7E0-B8EA-07F0F050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514" y="1966784"/>
            <a:ext cx="6580864" cy="29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32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9B865473-C7E0-1B07-8C2A-6DB51DABE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111" y="1477734"/>
            <a:ext cx="8895656" cy="42389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116664"/>
            <a:ext cx="10515600" cy="844243"/>
          </a:xfrm>
        </p:spPr>
        <p:txBody>
          <a:bodyPr/>
          <a:lstStyle/>
          <a:p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Support Vector </a:t>
            </a:r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endParaRPr lang="de-AT" sz="43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6" y="2179757"/>
            <a:ext cx="10515600" cy="4351338"/>
          </a:xfrm>
        </p:spPr>
        <p:txBody>
          <a:bodyPr/>
          <a:lstStyle/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Regression / Classification</a:t>
            </a: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Types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Linear SVM</a:t>
            </a: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Non-linear SVM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318210"/>
            <a:ext cx="12192000" cy="5632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863603" y="0"/>
            <a:ext cx="328396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555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71095"/>
            <a:ext cx="10515600" cy="935381"/>
          </a:xfrm>
        </p:spPr>
        <p:txBody>
          <a:bodyPr>
            <a:normAutofit/>
          </a:bodyPr>
          <a:lstStyle/>
          <a:p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Naive Bayes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726063"/>
            <a:ext cx="10515600" cy="4351338"/>
          </a:xfrm>
        </p:spPr>
        <p:txBody>
          <a:bodyPr>
            <a:normAutofit/>
          </a:bodyPr>
          <a:lstStyle/>
          <a:p>
            <a:r>
              <a:rPr lang="de-AT" sz="3600" dirty="0"/>
              <a:t>Classification</a:t>
            </a:r>
          </a:p>
          <a:p>
            <a:endParaRPr lang="de-AT" sz="3600" dirty="0"/>
          </a:p>
          <a:p>
            <a:r>
              <a:rPr lang="de-AT" sz="3600" dirty="0"/>
              <a:t>Naive</a:t>
            </a:r>
          </a:p>
          <a:p>
            <a:pPr lvl="1"/>
            <a:r>
              <a:rPr lang="de-AT" sz="3200" dirty="0" err="1"/>
              <a:t>No</a:t>
            </a:r>
            <a:r>
              <a:rPr lang="de-AT" sz="3200" dirty="0"/>
              <a:t> </a:t>
            </a:r>
            <a:r>
              <a:rPr lang="de-AT" sz="3200" dirty="0" err="1"/>
              <a:t>dependencies</a:t>
            </a:r>
            <a:r>
              <a:rPr lang="de-AT" sz="3200" dirty="0"/>
              <a:t> </a:t>
            </a:r>
            <a:r>
              <a:rPr lang="de-AT" sz="3200" dirty="0" err="1"/>
              <a:t>between</a:t>
            </a:r>
            <a:r>
              <a:rPr lang="de-AT" sz="3200" dirty="0"/>
              <a:t> </a:t>
            </a:r>
            <a:r>
              <a:rPr lang="de-AT" sz="3200" dirty="0" err="1"/>
              <a:t>attributes</a:t>
            </a:r>
            <a:endParaRPr lang="de-AT" sz="3200" dirty="0"/>
          </a:p>
          <a:p>
            <a:pPr lvl="1"/>
            <a:endParaRPr lang="de-AT" sz="3200" dirty="0"/>
          </a:p>
          <a:p>
            <a:r>
              <a:rPr lang="de-AT" sz="3600" dirty="0"/>
              <a:t>Bayes</a:t>
            </a:r>
          </a:p>
          <a:p>
            <a:pPr lvl="1"/>
            <a:r>
              <a:rPr lang="de-AT" sz="3200" dirty="0"/>
              <a:t>Bayes Theorem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205138"/>
            <a:ext cx="12192000" cy="676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9090906" y="0"/>
            <a:ext cx="3101094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8FBCBFA-56A7-8AC1-1DDE-EF49789DA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7" t="20758" r="16708" b="22261"/>
          <a:stretch/>
        </p:blipFill>
        <p:spPr>
          <a:xfrm>
            <a:off x="5012484" y="4241676"/>
            <a:ext cx="4695887" cy="18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9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146161"/>
            <a:ext cx="10515600" cy="785249"/>
          </a:xfrm>
        </p:spPr>
        <p:txBody>
          <a:bodyPr/>
          <a:lstStyle/>
          <a:p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K-</a:t>
            </a:r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Nearest</a:t>
            </a:r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Neighbor</a:t>
            </a:r>
            <a:endParaRPr lang="de-AT" sz="43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59" y="1036908"/>
            <a:ext cx="10515600" cy="4351338"/>
          </a:xfrm>
        </p:spPr>
        <p:txBody>
          <a:bodyPr/>
          <a:lstStyle/>
          <a:p>
            <a:r>
              <a:rPr lang="de-AT" dirty="0"/>
              <a:t>Regression / Classification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265116"/>
            <a:ext cx="12192000" cy="616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Diagramm, Screenshot, Schrift enthält.&#10;&#10;Automatisch generierte Beschreibung">
            <a:extLst>
              <a:ext uri="{FF2B5EF4-FFF2-40B4-BE49-F238E27FC236}">
                <a16:creationId xmlns:a16="http://schemas.microsoft.com/office/drawing/2014/main" id="{24DBC5A1-9D84-9E75-7D89-2C1B617E47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4" y="2298793"/>
            <a:ext cx="9925575" cy="37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66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7" y="125513"/>
            <a:ext cx="10515600" cy="826545"/>
          </a:xfrm>
        </p:spPr>
        <p:txBody>
          <a:bodyPr/>
          <a:lstStyle/>
          <a:p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Principal</a:t>
            </a:r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 Components Analysis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681433"/>
            <a:ext cx="10515600" cy="4351338"/>
          </a:xfrm>
        </p:spPr>
        <p:txBody>
          <a:bodyPr/>
          <a:lstStyle/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Problem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with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high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dimensionality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Increases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complexity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Hard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to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visualize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Solution: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Dimensionality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Reduction</a:t>
            </a:r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Dimensions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No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correlation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between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them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Principal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components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decrease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in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importance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032772"/>
            <a:ext cx="12192000" cy="8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627628" y="0"/>
            <a:ext cx="564372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2316101-097A-D8FC-A127-7A2080F6C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472" y="2436322"/>
            <a:ext cx="6065664" cy="20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157061"/>
            <a:ext cx="10515600" cy="755752"/>
          </a:xfrm>
        </p:spPr>
        <p:txBody>
          <a:bodyPr/>
          <a:lstStyle/>
          <a:p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K-</a:t>
            </a:r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Means</a:t>
            </a:r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 Clustering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069874"/>
            <a:ext cx="10515600" cy="4351338"/>
          </a:xfrm>
        </p:spPr>
        <p:txBody>
          <a:bodyPr/>
          <a:lstStyle/>
          <a:p>
            <a:r>
              <a:rPr lang="de-AT" dirty="0"/>
              <a:t>Clustering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453894"/>
            <a:ext cx="12192000" cy="42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Diagramm, Kreis enthält.&#10;&#10;Automatisch generierte Beschreibung">
            <a:extLst>
              <a:ext uri="{FF2B5EF4-FFF2-40B4-BE49-F238E27FC236}">
                <a16:creationId xmlns:a16="http://schemas.microsoft.com/office/drawing/2014/main" id="{B223D426-0928-3278-94F1-EA5C8943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92" y="1917251"/>
            <a:ext cx="7743961" cy="42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3D75-88F9-9FEF-E6AA-37A9506A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146161"/>
            <a:ext cx="10515600" cy="785249"/>
          </a:xfrm>
        </p:spPr>
        <p:txBody>
          <a:bodyPr/>
          <a:lstStyle/>
          <a:p>
            <a:r>
              <a:rPr lang="de-AT" sz="4300" b="1" dirty="0">
                <a:latin typeface="Carlito" panose="020F0502020204030204" pitchFamily="34" charset="0"/>
                <a:cs typeface="Carlito" panose="020F0502020204030204" pitchFamily="34" charset="0"/>
              </a:rPr>
              <a:t>Data </a:t>
            </a:r>
            <a:r>
              <a:rPr lang="de-AT" sz="4300" b="1" dirty="0" err="1">
                <a:latin typeface="Carlito" panose="020F0502020204030204" pitchFamily="34" charset="0"/>
                <a:cs typeface="Carlito" panose="020F0502020204030204" pitchFamily="34" charset="0"/>
              </a:rPr>
              <a:t>Visualization</a:t>
            </a:r>
            <a:endParaRPr lang="de-AT" sz="43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093AE-E8CF-B66D-B478-7C93D032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49" y="1030376"/>
            <a:ext cx="10515600" cy="4351338"/>
          </a:xfrm>
        </p:spPr>
        <p:txBody>
          <a:bodyPr/>
          <a:lstStyle/>
          <a:p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Making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the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results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understandable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for</a:t>
            </a:r>
            <a:r>
              <a:rPr lang="de-AT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everyone</a:t>
            </a:r>
            <a:endParaRPr lang="de-AT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11F6-CDC1-8E50-98EE-FE43B18D156E}"/>
              </a:ext>
            </a:extLst>
          </p:cNvPr>
          <p:cNvSpPr/>
          <p:nvPr/>
        </p:nvSpPr>
        <p:spPr>
          <a:xfrm>
            <a:off x="0" y="6667436"/>
            <a:ext cx="12192000" cy="21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C7843CF0-DB20-F625-EB8A-D10FA977A72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CF9A09A-C2E8-AAD5-3E01-36356552F3EC}"/>
              </a:ext>
            </a:extLst>
          </p:cNvPr>
          <p:cNvSpPr/>
          <p:nvPr/>
        </p:nvSpPr>
        <p:spPr>
          <a:xfrm>
            <a:off x="11872450" y="0"/>
            <a:ext cx="319549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394F61D-D823-875D-21FA-59318350B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6" y="2099005"/>
            <a:ext cx="4887661" cy="3728619"/>
          </a:xfrm>
          <a:prstGeom prst="rect">
            <a:avLst/>
          </a:prstGeom>
        </p:spPr>
      </p:pic>
      <p:pic>
        <p:nvPicPr>
          <p:cNvPr id="10" name="Grafik 9" descr="Ein Bild, das Screenshot, Text, Display, Rechteck enthält.&#10;&#10;Automatisch generierte Beschreibung">
            <a:extLst>
              <a:ext uri="{FF2B5EF4-FFF2-40B4-BE49-F238E27FC236}">
                <a16:creationId xmlns:a16="http://schemas.microsoft.com/office/drawing/2014/main" id="{0A8EF725-1FFE-E2F4-72BF-71EDE2D98F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89" y="1621075"/>
            <a:ext cx="6414316" cy="482902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B74473B-1198-3715-9C0C-96515E155648}"/>
              </a:ext>
            </a:extLst>
          </p:cNvPr>
          <p:cNvCxnSpPr>
            <a:cxnSpLocks/>
          </p:cNvCxnSpPr>
          <p:nvPr/>
        </p:nvCxnSpPr>
        <p:spPr>
          <a:xfrm flipV="1">
            <a:off x="5064678" y="3963314"/>
            <a:ext cx="294922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91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94EEA-7F3D-65A8-ECA4-94EDB8A96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65" y="1858921"/>
            <a:ext cx="9144000" cy="2387600"/>
          </a:xfrm>
        </p:spPr>
        <p:txBody>
          <a:bodyPr>
            <a:normAutofit/>
          </a:bodyPr>
          <a:lstStyle/>
          <a:p>
            <a:r>
              <a:rPr lang="de-AT" sz="7200" b="1" dirty="0" err="1">
                <a:latin typeface="Carlito" panose="020F0502020204030204" pitchFamily="34" charset="0"/>
                <a:cs typeface="Carlito" panose="020F0502020204030204" pitchFamily="34" charset="0"/>
              </a:rPr>
              <a:t>Thank</a:t>
            </a:r>
            <a:r>
              <a:rPr lang="de-AT" sz="72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7200" b="1" dirty="0" err="1">
                <a:latin typeface="Carlito" panose="020F0502020204030204" pitchFamily="34" charset="0"/>
                <a:cs typeface="Carlito" panose="020F0502020204030204" pitchFamily="34" charset="0"/>
              </a:rPr>
              <a:t>you</a:t>
            </a:r>
            <a:r>
              <a:rPr lang="de-AT" sz="72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7200" b="1" dirty="0" err="1">
                <a:latin typeface="Carlito" panose="020F0502020204030204" pitchFamily="34" charset="0"/>
                <a:cs typeface="Carlito" panose="020F0502020204030204" pitchFamily="34" charset="0"/>
              </a:rPr>
              <a:t>for</a:t>
            </a:r>
            <a:r>
              <a:rPr lang="de-AT" sz="72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7200" b="1" dirty="0" err="1">
                <a:latin typeface="Carlito" panose="020F0502020204030204" pitchFamily="34" charset="0"/>
                <a:cs typeface="Carlito" panose="020F0502020204030204" pitchFamily="34" charset="0"/>
              </a:rPr>
              <a:t>your</a:t>
            </a:r>
            <a:r>
              <a:rPr lang="de-AT" sz="72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7200" b="1" dirty="0" err="1">
                <a:latin typeface="Carlito" panose="020F0502020204030204" pitchFamily="34" charset="0"/>
                <a:cs typeface="Carlito" panose="020F0502020204030204" pitchFamily="34" charset="0"/>
              </a:rPr>
              <a:t>attention</a:t>
            </a:r>
            <a:r>
              <a:rPr lang="de-AT" sz="7200" b="1" dirty="0">
                <a:latin typeface="Carlito" panose="020F0502020204030204" pitchFamily="34" charset="0"/>
                <a:cs typeface="Carlito" panose="020F0502020204030204" pitchFamily="34" charset="0"/>
              </a:rPr>
              <a:t>!</a:t>
            </a:r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14365150-37EC-B012-42E1-834F393E0145}"/>
              </a:ext>
            </a:extLst>
          </p:cNvPr>
          <p:cNvSpPr/>
          <p:nvPr/>
        </p:nvSpPr>
        <p:spPr>
          <a:xfrm>
            <a:off x="0" y="515209"/>
            <a:ext cx="1733550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40C91A-CDF4-49F1-6946-7C941BAB45F7}"/>
              </a:ext>
            </a:extLst>
          </p:cNvPr>
          <p:cNvSpPr/>
          <p:nvPr/>
        </p:nvSpPr>
        <p:spPr>
          <a:xfrm>
            <a:off x="0" y="4493811"/>
            <a:ext cx="12192000" cy="238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lussdiagramm: Prozess 5">
            <a:extLst>
              <a:ext uri="{FF2B5EF4-FFF2-40B4-BE49-F238E27FC236}">
                <a16:creationId xmlns:a16="http://schemas.microsoft.com/office/drawing/2014/main" id="{0837591C-65CD-5D26-0B20-5094F91CA090}"/>
              </a:ext>
            </a:extLst>
          </p:cNvPr>
          <p:cNvSpPr/>
          <p:nvPr/>
        </p:nvSpPr>
        <p:spPr>
          <a:xfrm>
            <a:off x="9539106" y="0"/>
            <a:ext cx="2652894" cy="69126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2629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2822D7C-3C73-5758-766C-6212338C3CF0}"/>
              </a:ext>
            </a:extLst>
          </p:cNvPr>
          <p:cNvSpPr/>
          <p:nvPr/>
        </p:nvSpPr>
        <p:spPr>
          <a:xfrm>
            <a:off x="0" y="6667436"/>
            <a:ext cx="12192000" cy="21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0FAEA-6021-695B-E5EA-5607F0BD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-79546"/>
            <a:ext cx="9448800" cy="1325563"/>
          </a:xfrm>
        </p:spPr>
        <p:txBody>
          <a:bodyPr>
            <a:normAutofit/>
          </a:bodyPr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Table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of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C5F74-AD79-D2CB-5176-D496C474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76" y="1000920"/>
            <a:ext cx="10198961" cy="5956754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1.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2.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Overview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: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2.1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Supervised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2.2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Unsupervised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2.2.1 Clustering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2.2.2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Association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Rules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2.2.3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Dimensionality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Reduction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2.3 Reinforcement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2.4 Semi-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Supervised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3.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Overview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: WEKA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3.1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Graphical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User Interface (GUI)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3.2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Application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Programming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Interface (API)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3.3 Packages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3.4 ARFF</a:t>
            </a:r>
          </a:p>
          <a:p>
            <a:pPr marL="0" indent="0">
              <a:buNone/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4. Data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Preparation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4.1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Importing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4.2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Combining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4.3 Understanding Data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pPr marL="0" indent="0">
              <a:buNone/>
              <a:tabLst>
                <a:tab pos="536575" algn="l"/>
              </a:tabLst>
            </a:pP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4.4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Selecting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4.5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Cleaning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Data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4.6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Creating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New Data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4.7 Train/Test Split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5.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5.1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Supervised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5.1.1 Linear Regression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5.1.2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Logistic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Regression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5.1.3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Decision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Tree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5.1.4 Random Forest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5.1.5 Support Vector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(SVM)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5.1.6 Naive Bayes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Algorithm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5.1.7 K-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Nearest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Neighbor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  <a:tab pos="1168400" algn="l"/>
                <a:tab pos="1257300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5.2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Unsupervised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  <a:p>
            <a:pPr marL="0" indent="0">
              <a:buNone/>
              <a:tabLst>
                <a:tab pos="536575" algn="l"/>
                <a:tab pos="895350" algn="l"/>
                <a:tab pos="1168400" algn="l"/>
                <a:tab pos="1257300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	5.2.1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Principal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Component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Analysis</a:t>
            </a:r>
          </a:p>
          <a:p>
            <a:pPr marL="0" indent="0">
              <a:buNone/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	5.2.2 K-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Means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Clustering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6. Data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Visualization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7. Summary</a:t>
            </a:r>
          </a:p>
          <a:p>
            <a:pPr marL="0" indent="0">
              <a:buNone/>
            </a:pP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8. References </a:t>
            </a:r>
          </a:p>
          <a:p>
            <a:pPr marL="457200" lvl="1" indent="0">
              <a:buNone/>
            </a:pP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645EBEAD-5A76-405F-206E-095059973DBB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5">
            <a:extLst>
              <a:ext uri="{FF2B5EF4-FFF2-40B4-BE49-F238E27FC236}">
                <a16:creationId xmlns:a16="http://schemas.microsoft.com/office/drawing/2014/main" id="{8A16B472-6FA5-88CF-8610-768BEB53340E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656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2822D7C-3C73-5758-766C-6212338C3CF0}"/>
              </a:ext>
            </a:extLst>
          </p:cNvPr>
          <p:cNvSpPr/>
          <p:nvPr/>
        </p:nvSpPr>
        <p:spPr>
          <a:xfrm>
            <a:off x="0" y="6023241"/>
            <a:ext cx="12192000" cy="858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0FAEA-6021-695B-E5EA-5607F0BD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-79546"/>
            <a:ext cx="9448800" cy="1325563"/>
          </a:xfrm>
        </p:spPr>
        <p:txBody>
          <a:bodyPr>
            <a:normAutofit/>
          </a:bodyPr>
          <a:lstStyle/>
          <a:p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endParaRPr lang="de-AT" sz="48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C5F74-AD79-D2CB-5176-D496C474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68" y="1522659"/>
            <a:ext cx="9569451" cy="4632160"/>
          </a:xfrm>
        </p:spPr>
        <p:txBody>
          <a:bodyPr numCol="1">
            <a:normAutofit/>
          </a:bodyPr>
          <a:lstStyle/>
          <a:p>
            <a:pPr marL="342900" lvl="1" indent="-342900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Intelligence: “the ability to learn, understand, and make judgments or have opinions that are based on reason”</a:t>
            </a:r>
          </a:p>
          <a:p>
            <a:pPr marL="457200" lvl="1" indent="0">
              <a:buNone/>
            </a:pPr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lvl="1" indent="-342900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Alan Turing in 1950: Machines could be capable of making decisions similarly to humans with the help of information and reason</a:t>
            </a:r>
          </a:p>
          <a:p>
            <a:pPr marL="457200" lvl="1" indent="0">
              <a:buNone/>
            </a:pPr>
            <a:endParaRPr lang="de-AT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645EBEAD-5A76-405F-206E-095059973DBB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5">
            <a:extLst>
              <a:ext uri="{FF2B5EF4-FFF2-40B4-BE49-F238E27FC236}">
                <a16:creationId xmlns:a16="http://schemas.microsoft.com/office/drawing/2014/main" id="{8A16B472-6FA5-88CF-8610-768BEB53340E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08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2822D7C-3C73-5758-766C-6212338C3CF0}"/>
              </a:ext>
            </a:extLst>
          </p:cNvPr>
          <p:cNvSpPr/>
          <p:nvPr/>
        </p:nvSpPr>
        <p:spPr>
          <a:xfrm>
            <a:off x="0" y="6205136"/>
            <a:ext cx="12192000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0FAEA-6021-695B-E5EA-5607F0BD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-79546"/>
            <a:ext cx="9448800" cy="1325563"/>
          </a:xfrm>
        </p:spPr>
        <p:txBody>
          <a:bodyPr>
            <a:normAutofit/>
          </a:bodyPr>
          <a:lstStyle/>
          <a:p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Overview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: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C5F74-AD79-D2CB-5176-D496C474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34" y="1246017"/>
            <a:ext cx="9569451" cy="4632160"/>
          </a:xfrm>
        </p:spPr>
        <p:txBody>
          <a:bodyPr numCol="1">
            <a:normAutofit fontScale="92500" lnSpcReduction="20000"/>
          </a:bodyPr>
          <a:lstStyle/>
          <a:p>
            <a:pPr marL="342900" lvl="1" indent="-342900"/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lvl="1" indent="-342900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Data + Algorithms </a:t>
            </a:r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Gain new information</a:t>
            </a:r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1" indent="0">
              <a:buNone/>
            </a:pPr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lvl="1" indent="-342900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Tasks:</a:t>
            </a:r>
          </a:p>
          <a:p>
            <a:pPr marL="800100" lvl="2" indent="-342900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Description</a:t>
            </a:r>
          </a:p>
          <a:p>
            <a:pPr marL="800100" lvl="2" indent="-342900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Prediction </a:t>
            </a:r>
          </a:p>
          <a:p>
            <a:pPr marL="800100" lvl="2" indent="-342900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Causal Inference</a:t>
            </a:r>
          </a:p>
          <a:p>
            <a:pPr marL="457200" lvl="2" indent="0">
              <a:buNone/>
            </a:pPr>
            <a:endParaRPr lang="en-US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lvl="1" indent="-342900"/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Types:</a:t>
            </a:r>
          </a:p>
          <a:p>
            <a:pPr marL="800100" lvl="2" indent="-342900"/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Supervised Machine Learning</a:t>
            </a:r>
          </a:p>
          <a:p>
            <a:pPr marL="800100" lvl="2" indent="-342900"/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Unsupervised Machine Learning</a:t>
            </a:r>
          </a:p>
          <a:p>
            <a:pPr marL="800100" lvl="2" indent="-342900"/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Reinforcement Machine Learning </a:t>
            </a:r>
          </a:p>
          <a:p>
            <a:pPr marL="800100" lvl="2" indent="-342900"/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Semisupervised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Machine Learning</a:t>
            </a:r>
          </a:p>
          <a:p>
            <a:pPr marL="457200" lvl="1" indent="0">
              <a:buNone/>
            </a:pPr>
            <a:endParaRPr lang="en-US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645EBEAD-5A76-405F-206E-095059973DBB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5">
            <a:extLst>
              <a:ext uri="{FF2B5EF4-FFF2-40B4-BE49-F238E27FC236}">
                <a16:creationId xmlns:a16="http://schemas.microsoft.com/office/drawing/2014/main" id="{8A16B472-6FA5-88CF-8610-768BEB53340E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54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 descr="Ein Hund (Corgi) mit drei Bällen">
            <a:extLst>
              <a:ext uri="{FF2B5EF4-FFF2-40B4-BE49-F238E27FC236}">
                <a16:creationId xmlns:a16="http://schemas.microsoft.com/office/drawing/2014/main" id="{75152B97-26D3-DED4-C23E-EB581E2D9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1957" y="4876667"/>
            <a:ext cx="1922678" cy="1922678"/>
          </a:xfrm>
          <a:prstGeom prst="rect">
            <a:avLst/>
          </a:prstGeom>
        </p:spPr>
      </p:pic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3607BF3C-5A6A-4D49-FA06-F813F8BFEFCE}"/>
              </a:ext>
            </a:extLst>
          </p:cNvPr>
          <p:cNvSpPr txBox="1">
            <a:spLocks/>
          </p:cNvSpPr>
          <p:nvPr/>
        </p:nvSpPr>
        <p:spPr>
          <a:xfrm>
            <a:off x="5377265" y="1067199"/>
            <a:ext cx="3176636" cy="46321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2000" b="1" dirty="0">
                <a:latin typeface="Carlito" panose="020F0502020204030204" pitchFamily="34" charset="0"/>
                <a:cs typeface="Carlito" panose="020F0502020204030204" pitchFamily="34" charset="0"/>
              </a:rPr>
              <a:t>Reinforcement ML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0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lvl="1" indent="-342900"/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Unlabeled data</a:t>
            </a:r>
          </a:p>
          <a:p>
            <a:pPr marL="0" lvl="1" indent="176213"/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Learning by doing</a:t>
            </a: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Get feedback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2822D7C-3C73-5758-766C-6212338C3CF0}"/>
              </a:ext>
            </a:extLst>
          </p:cNvPr>
          <p:cNvSpPr/>
          <p:nvPr/>
        </p:nvSpPr>
        <p:spPr>
          <a:xfrm>
            <a:off x="0" y="6667436"/>
            <a:ext cx="12192000" cy="21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0FAEA-6021-695B-E5EA-5607F0BD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-79546"/>
            <a:ext cx="9448800" cy="1325563"/>
          </a:xfrm>
        </p:spPr>
        <p:txBody>
          <a:bodyPr>
            <a:normAutofit/>
          </a:bodyPr>
          <a:lstStyle/>
          <a:p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Types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of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Learning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C5F74-AD79-D2CB-5176-D496C474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092828"/>
            <a:ext cx="2461306" cy="4632160"/>
          </a:xfrm>
        </p:spPr>
        <p:txBody>
          <a:bodyPr numCol="1">
            <a:norm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arlito" panose="020F0502020204030204" pitchFamily="34" charset="0"/>
                <a:cs typeface="Carlito" panose="020F0502020204030204" pitchFamily="34" charset="0"/>
              </a:rPr>
              <a:t>Supervised ML</a:t>
            </a:r>
          </a:p>
          <a:p>
            <a:pPr marL="0" lvl="1" indent="0">
              <a:buNone/>
            </a:pPr>
            <a:endParaRPr lang="en-US" sz="20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1" indent="176213"/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Labeled data</a:t>
            </a:r>
          </a:p>
          <a:p>
            <a:pPr marL="0" lvl="1" indent="176213"/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1" indent="0"/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Regression</a:t>
            </a:r>
          </a:p>
          <a:p>
            <a:pPr marL="457200" lvl="3" indent="0"/>
            <a:r>
              <a:rPr lang="en-US" dirty="0">
                <a:latin typeface="Carlito" panose="020F0502020204030204" pitchFamily="34" charset="0"/>
                <a:cs typeface="Carlito" panose="020F0502020204030204" pitchFamily="34" charset="0"/>
              </a:rPr>
              <a:t>Housing Prices</a:t>
            </a:r>
          </a:p>
          <a:p>
            <a:pPr marL="0" lvl="1" indent="0"/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Classification</a:t>
            </a:r>
          </a:p>
          <a:p>
            <a:pPr marL="457200" lvl="3" indent="0"/>
            <a:r>
              <a:rPr lang="en-US" dirty="0">
                <a:latin typeface="Carlito" panose="020F0502020204030204" pitchFamily="34" charset="0"/>
                <a:cs typeface="Carlito" panose="020F0502020204030204" pitchFamily="34" charset="0"/>
              </a:rPr>
              <a:t>Dog or Cat</a:t>
            </a:r>
          </a:p>
          <a:p>
            <a:pPr marL="457200" lvl="1" indent="0">
              <a:buNone/>
            </a:pPr>
            <a:endParaRPr lang="en-US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645EBEAD-5A76-405F-206E-095059973DBB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5">
            <a:extLst>
              <a:ext uri="{FF2B5EF4-FFF2-40B4-BE49-F238E27FC236}">
                <a16:creationId xmlns:a16="http://schemas.microsoft.com/office/drawing/2014/main" id="{8A16B472-6FA5-88CF-8610-768BEB53340E}"/>
              </a:ext>
            </a:extLst>
          </p:cNvPr>
          <p:cNvSpPr/>
          <p:nvPr/>
        </p:nvSpPr>
        <p:spPr>
          <a:xfrm>
            <a:off x="10890209" y="0"/>
            <a:ext cx="1301791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Hund (Corgi) mit drei Bällen">
            <a:extLst>
              <a:ext uri="{FF2B5EF4-FFF2-40B4-BE49-F238E27FC236}">
                <a16:creationId xmlns:a16="http://schemas.microsoft.com/office/drawing/2014/main" id="{E49B5588-D3FC-5616-A9EE-C3F289C61B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95" y="4735071"/>
            <a:ext cx="1922678" cy="1922678"/>
          </a:xfrm>
          <a:prstGeom prst="rect">
            <a:avLst/>
          </a:prstGeom>
        </p:spPr>
      </p:pic>
      <p:pic>
        <p:nvPicPr>
          <p:cNvPr id="10" name="Grafik 9" descr="Eine schlafende Katze">
            <a:extLst>
              <a:ext uri="{FF2B5EF4-FFF2-40B4-BE49-F238E27FC236}">
                <a16:creationId xmlns:a16="http://schemas.microsoft.com/office/drawing/2014/main" id="{41DEC59E-F6EB-A25D-95DC-B6A288F0DF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81" y="3795828"/>
            <a:ext cx="1378075" cy="13780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A866E6B-B9E3-4E8E-27BA-4F34A73CA274}"/>
              </a:ext>
            </a:extLst>
          </p:cNvPr>
          <p:cNvSpPr txBox="1"/>
          <p:nvPr/>
        </p:nvSpPr>
        <p:spPr>
          <a:xfrm>
            <a:off x="1691747" y="4533453"/>
            <a:ext cx="17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Carlito" panose="020F0502020204030204" pitchFamily="34" charset="0"/>
                <a:cs typeface="Carlito" panose="020F0502020204030204" pitchFamily="34" charset="0"/>
              </a:rPr>
              <a:t>CAT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EA78D5-4CDC-1BB9-AA86-D73286204F5E}"/>
              </a:ext>
            </a:extLst>
          </p:cNvPr>
          <p:cNvSpPr txBox="1"/>
          <p:nvPr/>
        </p:nvSpPr>
        <p:spPr>
          <a:xfrm>
            <a:off x="67635" y="5173190"/>
            <a:ext cx="160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Carlito" panose="020F0502020204030204" pitchFamily="34" charset="0"/>
                <a:cs typeface="Carlito" panose="020F0502020204030204" pitchFamily="34" charset="0"/>
              </a:rPr>
              <a:t>DOG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3DB7D2A-014F-0DDB-CBAB-FD8430123CA2}"/>
              </a:ext>
            </a:extLst>
          </p:cNvPr>
          <p:cNvCxnSpPr>
            <a:cxnSpLocks/>
          </p:cNvCxnSpPr>
          <p:nvPr/>
        </p:nvCxnSpPr>
        <p:spPr>
          <a:xfrm>
            <a:off x="885238" y="5485884"/>
            <a:ext cx="416662" cy="98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8F445E7-D6A2-56AC-BCB4-79710B9131EA}"/>
              </a:ext>
            </a:extLst>
          </p:cNvPr>
          <p:cNvSpPr txBox="1">
            <a:spLocks/>
          </p:cNvSpPr>
          <p:nvPr/>
        </p:nvSpPr>
        <p:spPr>
          <a:xfrm>
            <a:off x="2816046" y="1064250"/>
            <a:ext cx="3035005" cy="46321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2000" b="1" dirty="0">
                <a:latin typeface="Carlito" panose="020F0502020204030204" pitchFamily="34" charset="0"/>
                <a:cs typeface="Carlito" panose="020F0502020204030204" pitchFamily="34" charset="0"/>
              </a:rPr>
              <a:t>Unsupervised ML</a:t>
            </a:r>
          </a:p>
          <a:p>
            <a:pPr marL="0" lvl="1" indent="176213"/>
            <a:endParaRPr lang="en-US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1" indent="176213"/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Unlabeled data</a:t>
            </a:r>
          </a:p>
          <a:p>
            <a:pPr marL="0" lvl="1" indent="0">
              <a:buNone/>
            </a:pPr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Clustering</a:t>
            </a: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Dimensionality Reduction</a:t>
            </a: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Association Rules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896835D-453E-89A1-5F3D-96AD343AB29E}"/>
              </a:ext>
            </a:extLst>
          </p:cNvPr>
          <p:cNvSpPr txBox="1">
            <a:spLocks/>
          </p:cNvSpPr>
          <p:nvPr/>
        </p:nvSpPr>
        <p:spPr>
          <a:xfrm>
            <a:off x="8182975" y="1064250"/>
            <a:ext cx="2862974" cy="46321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2000" b="1" dirty="0" err="1">
                <a:latin typeface="Carlito" panose="020F0502020204030204" pitchFamily="34" charset="0"/>
                <a:cs typeface="Carlito" panose="020F0502020204030204" pitchFamily="34" charset="0"/>
              </a:rPr>
              <a:t>Semisupervised</a:t>
            </a:r>
            <a:r>
              <a:rPr lang="en-US" sz="2000" b="1" dirty="0">
                <a:latin typeface="Carlito" panose="020F0502020204030204" pitchFamily="34" charset="0"/>
                <a:cs typeface="Carlito" panose="020F0502020204030204" pitchFamily="34" charset="0"/>
              </a:rPr>
              <a:t> ML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0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1" indent="176213"/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Small amount labeled</a:t>
            </a:r>
          </a:p>
          <a:p>
            <a:pPr marL="0" lvl="1" indent="176213"/>
            <a:endParaRPr lang="en-US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Self-Training</a:t>
            </a:r>
          </a:p>
          <a:p>
            <a:r>
              <a:rPr lang="en-US" sz="2000" dirty="0">
                <a:latin typeface="Carlito" panose="020F0502020204030204" pitchFamily="34" charset="0"/>
                <a:cs typeface="Carlito" panose="020F0502020204030204" pitchFamily="34" charset="0"/>
              </a:rPr>
              <a:t>Pseudo-Labeling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4733077-1BB2-F03A-813A-662CB4B651CE}"/>
              </a:ext>
            </a:extLst>
          </p:cNvPr>
          <p:cNvCxnSpPr/>
          <p:nvPr/>
        </p:nvCxnSpPr>
        <p:spPr>
          <a:xfrm>
            <a:off x="2672407" y="876924"/>
            <a:ext cx="0" cy="53802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53E24C9-F97A-FDB3-D669-970E3AB267B8}"/>
              </a:ext>
            </a:extLst>
          </p:cNvPr>
          <p:cNvCxnSpPr/>
          <p:nvPr/>
        </p:nvCxnSpPr>
        <p:spPr>
          <a:xfrm>
            <a:off x="5308436" y="876924"/>
            <a:ext cx="0" cy="53802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E21EC5DA-A672-A09C-98D0-04F24A185108}"/>
              </a:ext>
            </a:extLst>
          </p:cNvPr>
          <p:cNvCxnSpPr/>
          <p:nvPr/>
        </p:nvCxnSpPr>
        <p:spPr>
          <a:xfrm>
            <a:off x="7900542" y="876924"/>
            <a:ext cx="0" cy="53802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78D88B0-C4E5-B787-1C06-E43E40418E07}"/>
              </a:ext>
            </a:extLst>
          </p:cNvPr>
          <p:cNvCxnSpPr>
            <a:cxnSpLocks/>
          </p:cNvCxnSpPr>
          <p:nvPr/>
        </p:nvCxnSpPr>
        <p:spPr>
          <a:xfrm flipH="1" flipV="1">
            <a:off x="1338849" y="4658741"/>
            <a:ext cx="391354" cy="11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Grafik 41" descr="Eine schlafende Katze">
            <a:extLst>
              <a:ext uri="{FF2B5EF4-FFF2-40B4-BE49-F238E27FC236}">
                <a16:creationId xmlns:a16="http://schemas.microsoft.com/office/drawing/2014/main" id="{2BF2E088-36CA-E0F1-17A6-AF84ACBA00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4579" y="3975069"/>
            <a:ext cx="1378075" cy="1378075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D2309C11-30D6-A4C2-1383-A890099ED767}"/>
              </a:ext>
            </a:extLst>
          </p:cNvPr>
          <p:cNvSpPr txBox="1"/>
          <p:nvPr/>
        </p:nvSpPr>
        <p:spPr>
          <a:xfrm>
            <a:off x="4384743" y="4735071"/>
            <a:ext cx="17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Carlito" panose="020F0502020204030204" pitchFamily="34" charset="0"/>
                <a:cs typeface="Carlito" panose="020F0502020204030204" pitchFamily="34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02BA9BA-5379-C1D6-50FF-AFFB5143F3B4}"/>
              </a:ext>
            </a:extLst>
          </p:cNvPr>
          <p:cNvSpPr txBox="1"/>
          <p:nvPr/>
        </p:nvSpPr>
        <p:spPr>
          <a:xfrm>
            <a:off x="3288682" y="5273433"/>
            <a:ext cx="160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Carlito" panose="020F0502020204030204" pitchFamily="34" charset="0"/>
                <a:cs typeface="Carlito" panose="020F0502020204030204" pitchFamily="34" charset="0"/>
              </a:rPr>
              <a:t>?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0B4AD1A-4638-A5A5-490E-622A3A3670CB}"/>
              </a:ext>
            </a:extLst>
          </p:cNvPr>
          <p:cNvCxnSpPr>
            <a:cxnSpLocks/>
          </p:cNvCxnSpPr>
          <p:nvPr/>
        </p:nvCxnSpPr>
        <p:spPr>
          <a:xfrm>
            <a:off x="3577676" y="5558294"/>
            <a:ext cx="416662" cy="98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1AF5BD7A-4C97-080B-70D4-DDA758FAB1A8}"/>
              </a:ext>
            </a:extLst>
          </p:cNvPr>
          <p:cNvCxnSpPr>
            <a:cxnSpLocks/>
          </p:cNvCxnSpPr>
          <p:nvPr/>
        </p:nvCxnSpPr>
        <p:spPr>
          <a:xfrm flipH="1" flipV="1">
            <a:off x="4019502" y="4855638"/>
            <a:ext cx="391354" cy="11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Grafik 47" descr="Metaller Schachsatz aus goldfarbenen und silbernen Figuren auf Schachbrett">
            <a:extLst>
              <a:ext uri="{FF2B5EF4-FFF2-40B4-BE49-F238E27FC236}">
                <a16:creationId xmlns:a16="http://schemas.microsoft.com/office/drawing/2014/main" id="{C9867338-DB08-D1B1-3005-AEFB4B406B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25" y="4452601"/>
            <a:ext cx="1946297" cy="1338200"/>
          </a:xfrm>
          <a:prstGeom prst="rect">
            <a:avLst/>
          </a:prstGeom>
        </p:spPr>
      </p:pic>
      <p:pic>
        <p:nvPicPr>
          <p:cNvPr id="58" name="Grafik 57" descr="Eine schlafende Katze">
            <a:extLst>
              <a:ext uri="{FF2B5EF4-FFF2-40B4-BE49-F238E27FC236}">
                <a16:creationId xmlns:a16="http://schemas.microsoft.com/office/drawing/2014/main" id="{05B36203-78E9-5439-163C-23F219960F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776" y="3750125"/>
            <a:ext cx="1378075" cy="1378075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1F59CCB5-8B31-9049-9D11-CA622D68D742}"/>
              </a:ext>
            </a:extLst>
          </p:cNvPr>
          <p:cNvSpPr txBox="1"/>
          <p:nvPr/>
        </p:nvSpPr>
        <p:spPr>
          <a:xfrm>
            <a:off x="9699542" y="4487750"/>
            <a:ext cx="17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Carlito" panose="020F0502020204030204" pitchFamily="34" charset="0"/>
                <a:cs typeface="Carlito" panose="020F0502020204030204" pitchFamily="34" charset="0"/>
              </a:rPr>
              <a:t>Cat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3DBCEF0-2DF2-89CA-BDFE-6400F5178C11}"/>
              </a:ext>
            </a:extLst>
          </p:cNvPr>
          <p:cNvSpPr txBox="1"/>
          <p:nvPr/>
        </p:nvSpPr>
        <p:spPr>
          <a:xfrm>
            <a:off x="8447410" y="5148988"/>
            <a:ext cx="160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Carlito" panose="020F0502020204030204" pitchFamily="34" charset="0"/>
                <a:cs typeface="Carlito" panose="020F0502020204030204" pitchFamily="34" charset="0"/>
              </a:rPr>
              <a:t>?</a:t>
            </a: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85F7ECCA-9BF2-6996-382C-655D223E8536}"/>
              </a:ext>
            </a:extLst>
          </p:cNvPr>
          <p:cNvCxnSpPr>
            <a:cxnSpLocks/>
          </p:cNvCxnSpPr>
          <p:nvPr/>
        </p:nvCxnSpPr>
        <p:spPr>
          <a:xfrm>
            <a:off x="8893033" y="5440181"/>
            <a:ext cx="416662" cy="98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BE892A0A-5FAC-2A54-F440-C0B7DB36920B}"/>
              </a:ext>
            </a:extLst>
          </p:cNvPr>
          <p:cNvCxnSpPr>
            <a:cxnSpLocks/>
          </p:cNvCxnSpPr>
          <p:nvPr/>
        </p:nvCxnSpPr>
        <p:spPr>
          <a:xfrm flipH="1" flipV="1">
            <a:off x="9346644" y="4613038"/>
            <a:ext cx="391354" cy="11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Grafik 62" descr="Ein Hund (Corgi) mit drei Bällen">
            <a:extLst>
              <a:ext uri="{FF2B5EF4-FFF2-40B4-BE49-F238E27FC236}">
                <a16:creationId xmlns:a16="http://schemas.microsoft.com/office/drawing/2014/main" id="{51A6A9E3-457A-22DA-14C1-D3957D63BF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4827" y="4601965"/>
            <a:ext cx="1922678" cy="19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2822D7C-3C73-5758-766C-6212338C3CF0}"/>
              </a:ext>
            </a:extLst>
          </p:cNvPr>
          <p:cNvSpPr/>
          <p:nvPr/>
        </p:nvSpPr>
        <p:spPr>
          <a:xfrm>
            <a:off x="0" y="6400800"/>
            <a:ext cx="12192000" cy="480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0FAEA-6021-695B-E5EA-5607F0BD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-79546"/>
            <a:ext cx="9448800" cy="1325563"/>
          </a:xfrm>
        </p:spPr>
        <p:txBody>
          <a:bodyPr>
            <a:normAutofit/>
          </a:bodyPr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WEKA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C5F74-AD79-D2CB-5176-D496C474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188399"/>
            <a:ext cx="9569451" cy="4632160"/>
          </a:xfrm>
        </p:spPr>
        <p:txBody>
          <a:bodyPr numCol="1">
            <a:normAutofit lnSpcReduction="10000"/>
          </a:bodyPr>
          <a:lstStyle/>
          <a:p>
            <a:pPr marL="0" lvl="1" indent="176213"/>
            <a:r>
              <a:rPr lang="en-US" sz="3000" dirty="0">
                <a:latin typeface="Carlito" panose="020F0502020204030204" pitchFamily="34" charset="0"/>
                <a:cs typeface="Carlito" panose="020F0502020204030204" pitchFamily="34" charset="0"/>
              </a:rPr>
              <a:t>All in one software for machine learning</a:t>
            </a:r>
          </a:p>
          <a:p>
            <a:pPr marL="457200" lvl="3" indent="176213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Preparing the data </a:t>
            </a:r>
          </a:p>
          <a:p>
            <a:pPr marL="457200" lvl="3" indent="176213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Building machine learning models </a:t>
            </a:r>
          </a:p>
          <a:p>
            <a:pPr marL="457200" lvl="3" indent="176213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Visualizing the data</a:t>
            </a:r>
          </a:p>
          <a:p>
            <a:pPr marL="0" lvl="1" indent="176213"/>
            <a:endParaRPr lang="en-US" sz="3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1" indent="176213"/>
            <a:r>
              <a:rPr lang="en-US" sz="3000" dirty="0">
                <a:latin typeface="Carlito" panose="020F0502020204030204" pitchFamily="34" charset="0"/>
                <a:cs typeface="Carlito" panose="020F0502020204030204" pitchFamily="34" charset="0"/>
              </a:rPr>
              <a:t>How to use?</a:t>
            </a:r>
          </a:p>
          <a:p>
            <a:pPr marL="457200" lvl="3" indent="176213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Graphical User Interface (GUI)</a:t>
            </a:r>
          </a:p>
          <a:p>
            <a:pPr marL="457200" lvl="3" indent="176213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Application Programming Interface (API)</a:t>
            </a:r>
          </a:p>
          <a:p>
            <a:pPr marL="0" lvl="1" indent="176213">
              <a:buNone/>
            </a:pPr>
            <a:r>
              <a:rPr lang="en-US" sz="30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pPr marL="0" lvl="1" indent="176213">
              <a:buNone/>
            </a:pPr>
            <a:r>
              <a:rPr lang="en-US" sz="3000" dirty="0">
                <a:latin typeface="Carlito" panose="020F0502020204030204" pitchFamily="34" charset="0"/>
                <a:cs typeface="Carlito" panose="020F0502020204030204" pitchFamily="34" charset="0"/>
              </a:rPr>
              <a:t>			3.8.6			 3.7.6</a:t>
            </a:r>
          </a:p>
          <a:p>
            <a:pPr marL="0" lvl="2" indent="176213"/>
            <a:endParaRPr lang="en-US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645EBEAD-5A76-405F-206E-095059973DBB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5">
            <a:extLst>
              <a:ext uri="{FF2B5EF4-FFF2-40B4-BE49-F238E27FC236}">
                <a16:creationId xmlns:a16="http://schemas.microsoft.com/office/drawing/2014/main" id="{8A16B472-6FA5-88CF-8610-768BEB53340E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433172-D38A-CBBE-5C5C-A8532B7F98E5}"/>
              </a:ext>
            </a:extLst>
          </p:cNvPr>
          <p:cNvSpPr txBox="1"/>
          <p:nvPr/>
        </p:nvSpPr>
        <p:spPr>
          <a:xfrm>
            <a:off x="2642910" y="5820559"/>
            <a:ext cx="203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STABLE RELEASE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AAD199-3135-D660-FEDA-9E439F2AB0AE}"/>
              </a:ext>
            </a:extLst>
          </p:cNvPr>
          <p:cNvSpPr txBox="1"/>
          <p:nvPr/>
        </p:nvSpPr>
        <p:spPr>
          <a:xfrm>
            <a:off x="5109539" y="5820559"/>
            <a:ext cx="27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DEVELOPMENT RELEASE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75B1DA0-B2C8-40DD-D2A0-459012331D6C}"/>
              </a:ext>
            </a:extLst>
          </p:cNvPr>
          <p:cNvCxnSpPr/>
          <p:nvPr/>
        </p:nvCxnSpPr>
        <p:spPr>
          <a:xfrm flipV="1">
            <a:off x="3474720" y="5333017"/>
            <a:ext cx="0" cy="487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6FA4AC7-3A17-8873-7585-1E6651350B7D}"/>
              </a:ext>
            </a:extLst>
          </p:cNvPr>
          <p:cNvCxnSpPr/>
          <p:nvPr/>
        </p:nvCxnSpPr>
        <p:spPr>
          <a:xfrm flipV="1">
            <a:off x="6299528" y="5333017"/>
            <a:ext cx="0" cy="487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6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27D2F-4B6C-5D32-AC03-0A69BC7F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" y="69787"/>
            <a:ext cx="10515600" cy="937997"/>
          </a:xfrm>
        </p:spPr>
        <p:txBody>
          <a:bodyPr>
            <a:normAutofit/>
          </a:bodyPr>
          <a:lstStyle/>
          <a:p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GNU General Public Licence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E78FD-FF55-DAC2-A50F-9634D8D3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53" y="1266349"/>
            <a:ext cx="10464964" cy="5311431"/>
          </a:xfrm>
        </p:spPr>
        <p:txBody>
          <a:bodyPr>
            <a:normAutofit/>
          </a:bodyPr>
          <a:lstStyle/>
          <a:p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Found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by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 Richard </a:t>
            </a:r>
            <a:r>
              <a:rPr lang="de-AT" sz="3200" dirty="0" err="1">
                <a:latin typeface="Carlito" panose="020F0502020204030204" pitchFamily="34" charset="0"/>
                <a:cs typeface="Carlito" panose="020F0502020204030204" pitchFamily="34" charset="0"/>
              </a:rPr>
              <a:t>Stallman</a:t>
            </a:r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 in 1989</a:t>
            </a:r>
          </a:p>
          <a:p>
            <a:pPr marL="0" indent="0">
              <a:buNone/>
            </a:pPr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sz="3200" dirty="0">
                <a:latin typeface="Carlito" panose="020F0502020204030204" pitchFamily="34" charset="0"/>
                <a:cs typeface="Carlito" panose="020F0502020204030204" pitchFamily="34" charset="0"/>
              </a:rPr>
              <a:t>Free Software</a:t>
            </a:r>
          </a:p>
          <a:p>
            <a:endParaRPr lang="de-AT" sz="3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en-US" sz="3200" dirty="0">
                <a:latin typeface="Carlito" panose="020F0502020204030204" pitchFamily="34" charset="0"/>
                <a:cs typeface="Carlito" panose="020F0502020204030204" pitchFamily="34" charset="0"/>
              </a:rPr>
              <a:t>Freedoms to: </a:t>
            </a:r>
          </a:p>
          <a:p>
            <a:pPr lvl="1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Run</a:t>
            </a:r>
          </a:p>
          <a:p>
            <a:pPr lvl="1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Study</a:t>
            </a:r>
          </a:p>
          <a:p>
            <a:pPr lvl="1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Share</a:t>
            </a:r>
          </a:p>
          <a:p>
            <a:pPr lvl="1"/>
            <a:r>
              <a:rPr lang="en-US" sz="2800" dirty="0">
                <a:latin typeface="Carlito" panose="020F0502020204030204" pitchFamily="34" charset="0"/>
                <a:cs typeface="Carlito" panose="020F0502020204030204" pitchFamily="34" charset="0"/>
              </a:rPr>
              <a:t>Modify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F32B469-B067-93B8-6397-ED661886E5FF}"/>
              </a:ext>
            </a:extLst>
          </p:cNvPr>
          <p:cNvSpPr/>
          <p:nvPr/>
        </p:nvSpPr>
        <p:spPr>
          <a:xfrm>
            <a:off x="0" y="6489290"/>
            <a:ext cx="12192000" cy="392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947413E4-F605-2145-EAC7-85A1822F1DF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79448788-38C1-F40D-86E0-4C61941286CE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Schrift, Grafiken, Poster enthält.&#10;&#10;Automatisch generierte Beschreibung">
            <a:extLst>
              <a:ext uri="{FF2B5EF4-FFF2-40B4-BE49-F238E27FC236}">
                <a16:creationId xmlns:a16="http://schemas.microsoft.com/office/drawing/2014/main" id="{C7F63EEA-D7DF-53F5-A9FB-A65315C0AA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032" y="3226677"/>
            <a:ext cx="4030417" cy="20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4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E1A05-940B-7421-01F0-43678205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84218"/>
            <a:ext cx="10515600" cy="909136"/>
          </a:xfrm>
        </p:spPr>
        <p:txBody>
          <a:bodyPr>
            <a:normAutofit/>
          </a:bodyPr>
          <a:lstStyle/>
          <a:p>
            <a:r>
              <a:rPr lang="de-AT" sz="4800" b="1" dirty="0" err="1">
                <a:latin typeface="Carlito" panose="020F0502020204030204" pitchFamily="34" charset="0"/>
                <a:cs typeface="Carlito" panose="020F0502020204030204" pitchFamily="34" charset="0"/>
              </a:rPr>
              <a:t>Graphical</a:t>
            </a:r>
            <a:r>
              <a:rPr lang="de-AT" sz="4800" b="1" dirty="0">
                <a:latin typeface="Carlito" panose="020F0502020204030204" pitchFamily="34" charset="0"/>
                <a:cs typeface="Carlito" panose="020F0502020204030204" pitchFamily="34" charset="0"/>
              </a:rPr>
              <a:t> User Interface (GUI)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F5E626-CB7E-DE23-3672-170D05F4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2" y="1712941"/>
            <a:ext cx="9875520" cy="4351338"/>
          </a:xfrm>
        </p:spPr>
        <p:txBody>
          <a:bodyPr/>
          <a:lstStyle/>
          <a:p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Complete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a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machine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learning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project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without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a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single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line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of</a:t>
            </a:r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 code</a:t>
            </a:r>
          </a:p>
          <a:p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de-AT" dirty="0">
                <a:latin typeface="Carlito" panose="020F0502020204030204" pitchFamily="34" charset="0"/>
                <a:cs typeface="Carlito" panose="020F0502020204030204" pitchFamily="34" charset="0"/>
              </a:rPr>
              <a:t>GUI </a:t>
            </a:r>
            <a:r>
              <a:rPr lang="de-AT" dirty="0" err="1">
                <a:latin typeface="Carlito" panose="020F0502020204030204" pitchFamily="34" charset="0"/>
                <a:cs typeface="Carlito" panose="020F0502020204030204" pitchFamily="34" charset="0"/>
              </a:rPr>
              <a:t>Chooser</a:t>
            </a:r>
            <a:endParaRPr lang="de-AT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800" dirty="0">
                <a:latin typeface="Carlito" panose="020F0502020204030204" pitchFamily="34" charset="0"/>
                <a:cs typeface="Carlito" panose="020F0502020204030204" pitchFamily="34" charset="0"/>
              </a:rPr>
              <a:t>Explorer</a:t>
            </a:r>
          </a:p>
          <a:p>
            <a:pPr lvl="1"/>
            <a:r>
              <a:rPr lang="de-AT" sz="2800" dirty="0" err="1">
                <a:latin typeface="Carlito" panose="020F0502020204030204" pitchFamily="34" charset="0"/>
                <a:cs typeface="Carlito" panose="020F0502020204030204" pitchFamily="34" charset="0"/>
              </a:rPr>
              <a:t>KnowledgeFlow</a:t>
            </a:r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800" dirty="0" err="1">
                <a:latin typeface="Carlito" panose="020F0502020204030204" pitchFamily="34" charset="0"/>
                <a:cs typeface="Carlito" panose="020F0502020204030204" pitchFamily="34" charset="0"/>
              </a:rPr>
              <a:t>Experimenter</a:t>
            </a:r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800" dirty="0" err="1">
                <a:latin typeface="Carlito" panose="020F0502020204030204" pitchFamily="34" charset="0"/>
                <a:cs typeface="Carlito" panose="020F0502020204030204" pitchFamily="34" charset="0"/>
              </a:rPr>
              <a:t>Workbench</a:t>
            </a:r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r>
              <a:rPr lang="de-AT" sz="2800" dirty="0" err="1">
                <a:latin typeface="Carlito" panose="020F0502020204030204" pitchFamily="34" charset="0"/>
                <a:cs typeface="Carlito" panose="020F0502020204030204" pitchFamily="34" charset="0"/>
              </a:rPr>
              <a:t>SimpleCLI</a:t>
            </a:r>
            <a:endParaRPr lang="de-AT" sz="2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lvl="1"/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5A3E2CE-3710-2175-0FD6-56D056A2628A}"/>
              </a:ext>
            </a:extLst>
          </p:cNvPr>
          <p:cNvSpPr/>
          <p:nvPr/>
        </p:nvSpPr>
        <p:spPr>
          <a:xfrm>
            <a:off x="0" y="6353606"/>
            <a:ext cx="12192000" cy="5278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B8546576-89B3-DE08-A835-68F2EA35F4C4}"/>
              </a:ext>
            </a:extLst>
          </p:cNvPr>
          <p:cNvSpPr/>
          <p:nvPr/>
        </p:nvSpPr>
        <p:spPr>
          <a:xfrm>
            <a:off x="0" y="200649"/>
            <a:ext cx="253672" cy="67627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2102F2C3-D440-2C72-2C3C-4FF6E72E4868}"/>
              </a:ext>
            </a:extLst>
          </p:cNvPr>
          <p:cNvSpPr/>
          <p:nvPr/>
        </p:nvSpPr>
        <p:spPr>
          <a:xfrm>
            <a:off x="9702472" y="0"/>
            <a:ext cx="2489528" cy="6878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7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74 w 10000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4695 w 14695"/>
              <a:gd name="connsiteY3" fmla="*/ 10000 h 10000"/>
              <a:gd name="connsiteX4" fmla="*/ 0 w 14695"/>
              <a:gd name="connsiteY4" fmla="*/ 0 h 10000"/>
              <a:gd name="connsiteX0" fmla="*/ 0 w 14695"/>
              <a:gd name="connsiteY0" fmla="*/ 0 h 10000"/>
              <a:gd name="connsiteX1" fmla="*/ 14695 w 14695"/>
              <a:gd name="connsiteY1" fmla="*/ 0 h 10000"/>
              <a:gd name="connsiteX2" fmla="*/ 14695 w 14695"/>
              <a:gd name="connsiteY2" fmla="*/ 10000 h 10000"/>
              <a:gd name="connsiteX3" fmla="*/ 6120 w 14695"/>
              <a:gd name="connsiteY3" fmla="*/ 10000 h 10000"/>
              <a:gd name="connsiteX4" fmla="*/ 0 w 146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" h="10000">
                <a:moveTo>
                  <a:pt x="0" y="0"/>
                </a:moveTo>
                <a:lnTo>
                  <a:pt x="14695" y="0"/>
                </a:lnTo>
                <a:lnTo>
                  <a:pt x="14695" y="10000"/>
                </a:lnTo>
                <a:lnTo>
                  <a:pt x="612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Vogel, Wasservögel, Ralle Geländer enthält.&#10;&#10;Automatisch generierte Beschreibung">
            <a:extLst>
              <a:ext uri="{FF2B5EF4-FFF2-40B4-BE49-F238E27FC236}">
                <a16:creationId xmlns:a16="http://schemas.microsoft.com/office/drawing/2014/main" id="{F9F0CF7E-0BC7-83A0-9E8D-EE2FC9F26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702" y="2819891"/>
            <a:ext cx="4349906" cy="30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Breitbild</PresentationFormat>
  <Paragraphs>267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Carlito</vt:lpstr>
      <vt:lpstr>Segoe UI Symbol</vt:lpstr>
      <vt:lpstr>Office</vt:lpstr>
      <vt:lpstr>An Introduction to WEKA: The All in One Machine Learning Software in Java</vt:lpstr>
      <vt:lpstr>Main Goal of the Paper:</vt:lpstr>
      <vt:lpstr>Table of Contents</vt:lpstr>
      <vt:lpstr>Introduction</vt:lpstr>
      <vt:lpstr>Overview: Machine Learning</vt:lpstr>
      <vt:lpstr>Types of Machine Learning</vt:lpstr>
      <vt:lpstr>WEKA</vt:lpstr>
      <vt:lpstr>GNU General Public Licence</vt:lpstr>
      <vt:lpstr>Graphical User Interface (GUI)</vt:lpstr>
      <vt:lpstr>Application Programming Interface (API)</vt:lpstr>
      <vt:lpstr>Package Manager</vt:lpstr>
      <vt:lpstr>Attribute-Relation File Format (ARFF)</vt:lpstr>
      <vt:lpstr>Data Preparation</vt:lpstr>
      <vt:lpstr>PowerPoint-Präsentation</vt:lpstr>
      <vt:lpstr>PowerPoint-Präsentation</vt:lpstr>
      <vt:lpstr>PowerPoint-Präsentation</vt:lpstr>
      <vt:lpstr>Linear Regression</vt:lpstr>
      <vt:lpstr>Linear Regression</vt:lpstr>
      <vt:lpstr>Logistic Regression</vt:lpstr>
      <vt:lpstr>Decision tree &amp; Random Forest</vt:lpstr>
      <vt:lpstr>Support Vector Machine</vt:lpstr>
      <vt:lpstr>Naive Bayes</vt:lpstr>
      <vt:lpstr>K-Nearest Neighbor</vt:lpstr>
      <vt:lpstr>Principal Components Analysis</vt:lpstr>
      <vt:lpstr>K-Means Clustering</vt:lpstr>
      <vt:lpstr>Data Visualization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with JAVA - WEKA</dc:title>
  <dc:creator>Pavic, Jakov</dc:creator>
  <cp:lastModifiedBy>Pavic, Jakov</cp:lastModifiedBy>
  <cp:revision>74</cp:revision>
  <dcterms:created xsi:type="dcterms:W3CDTF">2023-03-21T10:15:16Z</dcterms:created>
  <dcterms:modified xsi:type="dcterms:W3CDTF">2023-06-18T09:27:07Z</dcterms:modified>
</cp:coreProperties>
</file>