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03B27-E835-3690-3011-055CADBDA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805A59-DE0D-08FF-3E1E-DC74608C2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9DCEBA-D175-1D5E-6475-B22C7426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773879-32B2-35DF-2227-517A4280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812877-D5C4-BC6B-5F03-B3168B66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556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DFACB-6373-695C-8AC7-6DA237BE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CF1BA0-42EC-8C84-AFCC-1B23CB0ED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CD6B57-71D5-FC4C-E56A-0BBAD408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0A2A3-8042-82C7-B54C-71EE8037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ECAE44-C140-808E-4ABC-ABD454CB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165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81C6F4-D99E-2A6C-301B-57B3E78C2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E5DD09-2E09-DCED-CE12-4BB64335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EE0436-5A69-2134-3F6E-2A93A184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08E164-8C72-87C4-9F1E-8B6CB40A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E4DF9C-30D6-19B1-5CE3-CFA9616A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977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08537-00A6-1139-E751-E234EAB8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55C21B-80E8-172C-225D-DF1CF168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3282C6-9E5F-F289-9A58-5662B8E6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111BDF-7537-0BFA-12CC-5CD5D124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76618A-9824-6323-8109-827D5D4B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655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3A8E0-48DF-D52B-1C7D-DDEB9F54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B5223D-AA89-5788-166C-DCBB0535B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CA0F09-0836-5E98-44FB-D7BF8382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BDAF17-FABC-03C5-06E9-DCCD986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B036D1-BCBA-7289-2FD5-ECC6355E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15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7E04A-0DCB-B5B7-3DB9-69AEE4C2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384691-1E66-3034-FE50-78B047A81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8E2705-72E5-915D-37B8-363206A6E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BF454C-5B93-D41A-0A44-472AD3EE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D232E1-12F6-6ACD-EC5B-D02AE2EA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2FC013-1C09-37A5-BC8B-F097A156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33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A6F0F-1F38-479F-3B47-207FDE283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DDE92D-DF7B-DC7D-A290-A3113BC5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A2E0D0-BEE4-A257-6BF9-9A658B23F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BEE0E0-A9FF-9900-FDC5-3A7322047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FBF922-984D-A515-27E3-1A5E8AAD4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886D3C-82D4-894C-9AA8-DF817BA5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84D0B79-104D-8BFC-5445-B28030E4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DF2363-1073-B705-09DE-F0254E14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312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838C1-3A11-BDC8-F18D-4F45B9D9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7D8944-1A17-F7E1-321B-A3B21818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80AB4E-2CEE-C0D4-1F21-B8FAD4D5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EF456A-10A9-E061-A84B-E0DAC624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56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108859-214C-428C-4A5E-E8E4893B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A70787-0228-1980-5F64-14B69F7B6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5E5BC15-4BBE-B69D-4817-BC2DEC9C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813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29798-345E-1BAB-5682-F1FE2890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B29D73-41E6-5332-2422-DA473BA9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C418D0-68D1-2FC6-02BA-39B43BDF4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B483A8-0A70-37EE-5902-4DDBB9EA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FC6F9D-BB53-5AE3-9F27-1A39C4AB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3D1A9E-05CD-6E62-1423-1C506051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48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12F47-B809-5038-9451-6892043B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C572868-3E65-8987-079E-DFB8C64F1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C95ACE-E80F-C00F-52CA-9C85F06CA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9DE06A-91DC-CDAB-FD00-14D3EEC2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77FDB6-0FDF-7CC3-C24D-9A682087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C4E80F-7F16-CC6F-7CBF-EA1E4AC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343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5ACFD8D-CF4D-F85E-313A-3113A22B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97063A-846C-6138-6F22-60A74A72B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6DBDE-5E8E-D722-0167-3206C58F4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FCAA-1154-4853-97AB-70C14990BA46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FD4AAE-D080-A517-2A48-6098A9DA5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B1D7A0-0444-8E16-EFFC-B1B824AF5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018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3A99D-7945-148C-DD37-032FB4EB4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238" y="28600"/>
            <a:ext cx="6784744" cy="42112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sz="44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  <a:t> vs.</a:t>
            </a:r>
            <a:b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</a:br>
            <a: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  <a:t> Open </a:t>
            </a:r>
            <a:r>
              <a:rPr lang="de-AT" sz="44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  <a:t> in IT: Apple, Microsoft, Google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FEF6EB-D439-972C-8404-3C415A17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963" y="5382893"/>
            <a:ext cx="5267295" cy="1205899"/>
          </a:xfrm>
        </p:spPr>
        <p:txBody>
          <a:bodyPr/>
          <a:lstStyle/>
          <a:p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Felix Schaier - 11712493</a:t>
            </a:r>
          </a:p>
        </p:txBody>
      </p:sp>
      <p:pic>
        <p:nvPicPr>
          <p:cNvPr id="9" name="Grafik 8" descr="Ein Bild, das Logo enthält.&#10;&#10;Automatisch generierte Beschreibung">
            <a:extLst>
              <a:ext uri="{FF2B5EF4-FFF2-40B4-BE49-F238E27FC236}">
                <a16:creationId xmlns:a16="http://schemas.microsoft.com/office/drawing/2014/main" id="{C21F838B-73F6-D8AD-ABA3-F0E4E1FCFC0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284" y="4589938"/>
            <a:ext cx="1715543" cy="175557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FEA1880-174F-0204-D574-A57662744D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3823" y="2579871"/>
            <a:ext cx="1564433" cy="156443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08F34A8-A189-CD57-F525-EA5F7BB23A4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0150" y="141179"/>
            <a:ext cx="1993058" cy="199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36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F362D-5CE9-D9C2-ABCE-B92546BE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5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AT" sz="3600" dirty="0">
                <a:latin typeface="Kalinga" panose="020B0502040204020203" pitchFamily="34" charset="0"/>
                <a:cs typeface="Kalinga" panose="020B0502040204020203" pitchFamily="34" charset="0"/>
              </a:rPr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5D74CB-1556-5699-DB25-33A12698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327"/>
            <a:ext cx="10899710" cy="5570375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de-AT" sz="3100" dirty="0">
                <a:latin typeface="Kalinga" panose="020B0502040204020203" pitchFamily="34" charset="0"/>
                <a:cs typeface="Kalinga" panose="020B0502040204020203" pitchFamily="34" charset="0"/>
              </a:rPr>
              <a:t>Abstract</a:t>
            </a:r>
          </a:p>
          <a:p>
            <a:pPr marL="571500" indent="-571500">
              <a:buFont typeface="+mj-lt"/>
              <a:buAutoNum type="romanUcPeriod"/>
            </a:pPr>
            <a:r>
              <a:rPr lang="de-AT" sz="3100" dirty="0" err="1">
                <a:latin typeface="Kalinga" panose="020B0502040204020203" pitchFamily="34" charset="0"/>
                <a:cs typeface="Kalinga" panose="020B0502040204020203" pitchFamily="34" charset="0"/>
              </a:rPr>
              <a:t>Introduction</a:t>
            </a:r>
            <a:r>
              <a:rPr lang="de-AT" sz="3100" dirty="0">
                <a:latin typeface="Kalinga" panose="020B0502040204020203" pitchFamily="34" charset="0"/>
                <a:cs typeface="Kalinga" panose="020B0502040204020203" pitchFamily="34" charset="0"/>
              </a:rPr>
              <a:t>/Einführung</a:t>
            </a:r>
          </a:p>
          <a:p>
            <a:pPr marL="1028700" lvl="1" indent="-571500">
              <a:buFont typeface="+mj-lt"/>
              <a:buAutoNum type="romanUcPeriod"/>
            </a:pPr>
            <a:r>
              <a:rPr lang="de-AT" sz="2500" dirty="0">
                <a:latin typeface="Kalinga" panose="020B0502040204020203" pitchFamily="34" charset="0"/>
                <a:cs typeface="Kalinga" panose="020B0502040204020203" pitchFamily="34" charset="0"/>
              </a:rPr>
              <a:t>Themeneinführung</a:t>
            </a:r>
          </a:p>
          <a:p>
            <a:pPr marL="1028700" lvl="1" indent="-571500">
              <a:buFont typeface="+mj-lt"/>
              <a:buAutoNum type="romanUcPeriod"/>
            </a:pPr>
            <a:r>
              <a:rPr lang="de-AT" sz="2500" dirty="0">
                <a:latin typeface="Kalinga" panose="020B0502040204020203" pitchFamily="34" charset="0"/>
                <a:cs typeface="Kalinga" panose="020B0502040204020203" pitchFamily="34" charset="0"/>
              </a:rPr>
              <a:t>Forschungsfrage</a:t>
            </a:r>
          </a:p>
          <a:p>
            <a:pPr marL="571500" indent="-571500">
              <a:buFont typeface="+mj-lt"/>
              <a:buAutoNum type="romanUcPeriod"/>
            </a:pPr>
            <a:r>
              <a:rPr lang="de-AT" sz="3100" dirty="0">
                <a:latin typeface="Kalinga" panose="020B0502040204020203" pitchFamily="34" charset="0"/>
                <a:cs typeface="Kalinga" panose="020B0502040204020203" pitchFamily="34" charset="0"/>
              </a:rPr>
              <a:t>Methode</a:t>
            </a:r>
          </a:p>
          <a:p>
            <a:pPr marL="571500" indent="-571500">
              <a:buFont typeface="+mj-lt"/>
              <a:buAutoNum type="romanUcPeriod"/>
            </a:pPr>
            <a:r>
              <a:rPr lang="de-AT" sz="3100" dirty="0">
                <a:latin typeface="Kalinga" panose="020B0502040204020203" pitchFamily="34" charset="0"/>
                <a:cs typeface="Kalinga" panose="020B0502040204020203" pitchFamily="34" charset="0"/>
              </a:rPr>
              <a:t>Ergebnisse</a:t>
            </a:r>
          </a:p>
          <a:p>
            <a:pPr marL="1028700" lvl="1" indent="-571500">
              <a:buFont typeface="+mj-lt"/>
              <a:buAutoNum type="romanUcPeriod"/>
            </a:pPr>
            <a:r>
              <a:rPr lang="de-AT" sz="2500" dirty="0">
                <a:latin typeface="Kalinga" panose="020B0502040204020203" pitchFamily="34" charset="0"/>
                <a:cs typeface="Kalinga" panose="020B0502040204020203" pitchFamily="34" charset="0"/>
              </a:rPr>
              <a:t>IT-Märkte und Funktionsweise</a:t>
            </a:r>
          </a:p>
          <a:p>
            <a:pPr marL="1028700" lvl="1" indent="-571500">
              <a:buFont typeface="+mj-lt"/>
              <a:buAutoNum type="romanUcPeriod"/>
            </a:pPr>
            <a:r>
              <a:rPr lang="de-AT" sz="2500" dirty="0">
                <a:latin typeface="Kalinga" panose="020B0502040204020203" pitchFamily="34" charset="0"/>
                <a:cs typeface="Kalinga" panose="020B0502040204020203" pitchFamily="34" charset="0"/>
              </a:rPr>
              <a:t>Eigenschaften und Funktionsweise Proprietäre vs. Offene Märkte in der IT</a:t>
            </a:r>
          </a:p>
          <a:p>
            <a:pPr marL="1485900" lvl="2" indent="-571500">
              <a:buFont typeface="+mj-lt"/>
              <a:buAutoNum type="romanU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Proprietäre Märkte</a:t>
            </a:r>
          </a:p>
          <a:p>
            <a:pPr marL="1943100" lvl="3" indent="-571500">
              <a:buFont typeface="+mj-lt"/>
              <a:buAutoNum type="romanUcPeriod"/>
            </a:pPr>
            <a:r>
              <a:rPr lang="de-AT" sz="2200" dirty="0">
                <a:latin typeface="Kalinga" panose="020B0502040204020203" pitchFamily="34" charset="0"/>
                <a:cs typeface="Kalinga" panose="020B0502040204020203" pitchFamily="34" charset="0"/>
              </a:rPr>
              <a:t>Apple als Marktbesitzer</a:t>
            </a:r>
          </a:p>
          <a:p>
            <a:pPr marL="1943100" lvl="3" indent="-571500">
              <a:buFont typeface="+mj-lt"/>
              <a:buAutoNum type="romanUcPeriod"/>
            </a:pPr>
            <a:r>
              <a:rPr lang="de-AT" sz="2200" dirty="0">
                <a:latin typeface="Kalinga" panose="020B0502040204020203" pitchFamily="34" charset="0"/>
                <a:cs typeface="Kalinga" panose="020B0502040204020203" pitchFamily="34" charset="0"/>
              </a:rPr>
              <a:t>Microsoft als Marktbesitzer</a:t>
            </a:r>
          </a:p>
          <a:p>
            <a:pPr marL="1943100" lvl="3" indent="-571500">
              <a:buFont typeface="+mj-lt"/>
              <a:buAutoNum type="romanUcPeriod"/>
            </a:pPr>
            <a:r>
              <a:rPr lang="de-AT" sz="2200" dirty="0">
                <a:latin typeface="Kalinga" panose="020B0502040204020203" pitchFamily="34" charset="0"/>
                <a:cs typeface="Kalinga" panose="020B0502040204020203" pitchFamily="34" charset="0"/>
              </a:rPr>
              <a:t>Google als Marktbesitzer</a:t>
            </a:r>
          </a:p>
          <a:p>
            <a:pPr marL="1943100" lvl="3" indent="-571500">
              <a:buFont typeface="+mj-lt"/>
              <a:buAutoNum type="romanUcPeriod"/>
            </a:pPr>
            <a:r>
              <a:rPr lang="de-AT" sz="2200" dirty="0">
                <a:latin typeface="Kalinga" panose="020B0502040204020203" pitchFamily="34" charset="0"/>
                <a:cs typeface="Kalinga" panose="020B0502040204020203" pitchFamily="34" charset="0"/>
              </a:rPr>
              <a:t>Einschränkungen für Markteinsteiger/Dritte</a:t>
            </a:r>
          </a:p>
          <a:p>
            <a:pPr marL="1943100" lvl="3" indent="-571500">
              <a:buFont typeface="+mj-lt"/>
              <a:buAutoNum type="romanUcPeriod"/>
            </a:pPr>
            <a:endParaRPr lang="de-AT" sz="12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485900" lvl="2" indent="-571500">
              <a:buFont typeface="+mj-lt"/>
              <a:buAutoNum type="romanU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Offene Märkte</a:t>
            </a:r>
          </a:p>
          <a:p>
            <a:pPr marL="1943100" lvl="3" indent="-571500">
              <a:buFont typeface="+mj-lt"/>
              <a:buAutoNum type="romanUcPeriod"/>
            </a:pPr>
            <a:r>
              <a:rPr lang="de-AT" sz="2200" dirty="0">
                <a:latin typeface="Kalinga" panose="020B0502040204020203" pitchFamily="34" charset="0"/>
                <a:cs typeface="Kalinga" panose="020B0502040204020203" pitchFamily="34" charset="0"/>
              </a:rPr>
              <a:t>Open-Source Services/Produkte</a:t>
            </a:r>
          </a:p>
          <a:p>
            <a:pPr marL="1943100" lvl="3" indent="-571500">
              <a:buFont typeface="+mj-lt"/>
              <a:buAutoNum type="romanUcPeriod"/>
            </a:pPr>
            <a:endParaRPr lang="de-AT" sz="13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de-AT" sz="2500" dirty="0">
                <a:latin typeface="Kalinga" panose="020B0502040204020203" pitchFamily="34" charset="0"/>
                <a:cs typeface="Kalinga" panose="020B0502040204020203" pitchFamily="34" charset="0"/>
              </a:rPr>
              <a:t>Umsatz- bzw. Gewinnerzielung in proprietären und offenen Märkten</a:t>
            </a:r>
          </a:p>
          <a:p>
            <a:pPr marL="1485900" lvl="2" indent="-571500">
              <a:buFont typeface="+mj-lt"/>
              <a:buAutoNum type="romanU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Apple</a:t>
            </a:r>
          </a:p>
          <a:p>
            <a:pPr marL="1485900" lvl="2" indent="-571500">
              <a:buFont typeface="+mj-lt"/>
              <a:buAutoNum type="romanU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Google</a:t>
            </a:r>
          </a:p>
          <a:p>
            <a:pPr marL="1485900" lvl="2" indent="-571500">
              <a:buFont typeface="+mj-lt"/>
              <a:buAutoNum type="romanU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Microsoft</a:t>
            </a:r>
          </a:p>
          <a:p>
            <a:pPr marL="1485900" lvl="2" indent="-571500">
              <a:buFont typeface="+mj-lt"/>
              <a:buAutoNum type="romanU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Offene Märkte</a:t>
            </a:r>
          </a:p>
          <a:p>
            <a:pPr marL="1485900" lvl="2" indent="-571500">
              <a:buFont typeface="+mj-lt"/>
              <a:buAutoNum type="romanUcPeriod"/>
            </a:pPr>
            <a:endParaRPr lang="de-AT" sz="12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de-AT" sz="2500" dirty="0">
                <a:latin typeface="Kalinga" panose="020B0502040204020203" pitchFamily="34" charset="0"/>
                <a:cs typeface="Kalinga" panose="020B0502040204020203" pitchFamily="34" charset="0"/>
              </a:rPr>
              <a:t>Gemischte Märkte</a:t>
            </a:r>
            <a:endParaRPr lang="de-AT" sz="16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de-AT" sz="3100" dirty="0" err="1">
                <a:latin typeface="Kalinga" panose="020B0502040204020203" pitchFamily="34" charset="0"/>
                <a:cs typeface="Kalinga" panose="020B0502040204020203" pitchFamily="34" charset="0"/>
              </a:rPr>
              <a:t>Conclusion</a:t>
            </a:r>
            <a:endParaRPr lang="de-AT" sz="3100" dirty="0"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076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779A4-5604-03C2-A4EB-32713F05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AT" sz="3600" dirty="0">
                <a:latin typeface="Kalinga" panose="020B0502040204020203" pitchFamily="34" charset="0"/>
                <a:cs typeface="Kalinga" panose="020B0502040204020203" pitchFamily="34" charset="0"/>
              </a:rPr>
              <a:t>Gantt Chart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12178CB-1902-AC40-1DA6-8C8E46CA0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7896"/>
            <a:ext cx="12192000" cy="576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4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Kalinga</vt:lpstr>
      <vt:lpstr>Office</vt:lpstr>
      <vt:lpstr>Proprietary vs.  Open Markets in IT: Apple, Microsoft, Google</vt:lpstr>
      <vt:lpstr>Inhaltsverzeichnis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Propietary vs. Open Markets in IT: Apple, Microsoft, Google</dc:title>
  <dc:creator>Felix Schaier</dc:creator>
  <cp:lastModifiedBy>Felix Schaier</cp:lastModifiedBy>
  <cp:revision>24</cp:revision>
  <dcterms:created xsi:type="dcterms:W3CDTF">2023-03-21T10:27:58Z</dcterms:created>
  <dcterms:modified xsi:type="dcterms:W3CDTF">2023-03-23T07:34:10Z</dcterms:modified>
</cp:coreProperties>
</file>