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12192000" cy="6858000"/>
  <p:embeddedFontLst>
    <p:embeddedFont>
      <p:font typeface="BEMMUI+ArialMT" panose="02000500000000000000" pitchFamily="2" charset="0"/>
      <p:regular r:id="rId26"/>
    </p:embeddedFont>
    <p:embeddedFont>
      <p:font typeface="BFAVQT+TrebuchetMS-Bold" panose="02000500000000000000" pitchFamily="2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OVAOQA+TrebuchetMS" panose="02000500000000000000" pitchFamily="2" charset="0"/>
      <p:regular r:id="rId32"/>
    </p:embeddedFont>
    <p:embeddedFont>
      <p:font typeface="SQCCLU+Wingdings3" panose="02000500000000000000" pitchFamily="2" charset="0"/>
      <p:regular r:id="rId33"/>
    </p:embeddedFont>
  </p:embeddedFontLst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3"/>
    <p:restoredTop sz="94694"/>
  </p:normalViewPr>
  <p:slideViewPr>
    <p:cSldViewPr>
      <p:cViewPr varScale="1">
        <p:scale>
          <a:sx n="121" d="100"/>
          <a:sy n="121" d="100"/>
        </p:scale>
        <p:origin x="664" y="17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75237" y="3409505"/>
            <a:ext cx="2192721" cy="834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270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000000"/>
                </a:solidFill>
                <a:latin typeface="OVAOQA+TrebuchetMS"/>
                <a:cs typeface="OVAOQA+TrebuchetMS"/>
              </a:rPr>
              <a:t>HTML5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71095" y="4197742"/>
            <a:ext cx="1810120" cy="303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808080"/>
                </a:solidFill>
                <a:latin typeface="OVAOQA+TrebuchetMS"/>
                <a:cs typeface="OVAOQA+TrebuchetMS"/>
              </a:rPr>
              <a:t>Nikita Pikulenko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28539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8774" y="669690"/>
            <a:ext cx="4038044" cy="568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80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E84C22"/>
                </a:solidFill>
                <a:latin typeface="OVAOQA+TrebuchetMS"/>
                <a:cs typeface="OVAOQA+TrebuchetMS"/>
              </a:rPr>
              <a:t>Semantic Elements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8774" y="2230962"/>
            <a:ext cx="3674657" cy="34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19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950" spc="498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Add meaning and context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8774" y="2687146"/>
            <a:ext cx="8324315" cy="6755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19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950" spc="498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Improves</a:t>
            </a:r>
            <a:r>
              <a:rPr sz="2400" spc="-68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accessibility and readability for both users and search</a:t>
            </a:r>
          </a:p>
          <a:p>
            <a:pPr marL="342900" marR="0">
              <a:lnSpc>
                <a:spcPts val="2400"/>
              </a:lnSpc>
              <a:spcBef>
                <a:spcPts val="191"/>
              </a:spcBef>
              <a:spcAft>
                <a:spcPts val="0"/>
              </a:spcAft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engines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25974" y="3467424"/>
            <a:ext cx="846863" cy="296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16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650" spc="385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SEO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8774" y="4275154"/>
            <a:ext cx="5965673" cy="34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19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950" spc="498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libri"/>
                <a:cs typeface="Calibri"/>
              </a:rPr>
              <a:t>Help define different parts of the web page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25974" y="4726247"/>
            <a:ext cx="1830123" cy="697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16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650" spc="385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Main content</a:t>
            </a:r>
          </a:p>
          <a:p>
            <a:pPr marL="0" marR="0">
              <a:lnSpc>
                <a:spcPts val="2000"/>
              </a:lnSpc>
              <a:spcBef>
                <a:spcPts val="1129"/>
              </a:spcBef>
              <a:spcAft>
                <a:spcPts val="0"/>
              </a:spcAft>
            </a:pPr>
            <a:r>
              <a:rPr sz="16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650" spc="385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Navigation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25974" y="5528887"/>
            <a:ext cx="2022503" cy="296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16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650" spc="385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Footer sections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8774" y="669690"/>
            <a:ext cx="4913125" cy="568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80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E84C22"/>
                </a:solidFill>
                <a:latin typeface="OVAOQA+TrebuchetMS"/>
                <a:cs typeface="OVAOQA+TrebuchetMS"/>
              </a:rPr>
              <a:t>Key Semantic Elements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78373" y="669690"/>
            <a:ext cx="3405279" cy="568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80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E84C22"/>
                </a:solidFill>
                <a:latin typeface="OVAOQA+TrebuchetMS"/>
                <a:cs typeface="OVAOQA+TrebuchetMS"/>
              </a:rPr>
              <a:t>Usage Examples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90606" y="3907314"/>
            <a:ext cx="2066329" cy="480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83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OVAOQA+TrebuchetMS"/>
                <a:cs typeface="OVAOQA+TrebuchetMS"/>
              </a:rPr>
              <a:t>Institutions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32559" y="3907314"/>
            <a:ext cx="1992287" cy="480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83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OVAOQA+TrebuchetMS"/>
                <a:cs typeface="OVAOQA+TrebuchetMS"/>
              </a:rPr>
              <a:t>Companies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81173" y="4113055"/>
            <a:ext cx="2473002" cy="480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83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OVAOQA+TrebuchetMS"/>
                <a:cs typeface="OVAOQA+TrebuchetMS"/>
              </a:rPr>
              <a:t>Organizations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706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8774" y="669690"/>
            <a:ext cx="2427237" cy="568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80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E84C22"/>
                </a:solidFill>
                <a:latin typeface="OVAOQA+TrebuchetMS"/>
                <a:cs typeface="OVAOQA+TrebuchetMS"/>
              </a:rPr>
              <a:t>Multimedia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8774" y="2217485"/>
            <a:ext cx="8296590" cy="450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51"/>
              </a:lnSpc>
              <a:spcBef>
                <a:spcPts val="0"/>
              </a:spcBef>
              <a:spcAft>
                <a:spcPts val="0"/>
              </a:spcAft>
            </a:pPr>
            <a:r>
              <a:rPr sz="230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2300" spc="101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OVAOQA+TrebuchetMS"/>
                <a:cs typeface="OVAOQA+TrebuchetMS"/>
              </a:rPr>
              <a:t>Revolutionizes multimedia content incorporation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8774" y="2771206"/>
            <a:ext cx="7078619" cy="450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51"/>
              </a:lnSpc>
              <a:spcBef>
                <a:spcPts val="0"/>
              </a:spcBef>
              <a:spcAft>
                <a:spcPts val="0"/>
              </a:spcAft>
            </a:pPr>
            <a:r>
              <a:rPr sz="230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2300" spc="101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OVAOQA+TrebuchetMS"/>
                <a:cs typeface="OVAOQA+TrebuchetMS"/>
              </a:rPr>
              <a:t>Introduces audio, video, canvas, and SVG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11674" y="3197925"/>
            <a:ext cx="1613520" cy="450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5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404040"/>
                </a:solidFill>
                <a:latin typeface="OVAOQA+TrebuchetMS"/>
                <a:cs typeface="OVAOQA+TrebuchetMS"/>
              </a:rPr>
              <a:t>elements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8774" y="3751646"/>
            <a:ext cx="6802624" cy="450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51"/>
              </a:lnSpc>
              <a:spcBef>
                <a:spcPts val="0"/>
              </a:spcBef>
              <a:spcAft>
                <a:spcPts val="0"/>
              </a:spcAft>
            </a:pPr>
            <a:r>
              <a:rPr lang="en-AT" sz="2300" dirty="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2300" spc="101" dirty="0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OVAOQA+TrebuchetMS"/>
                <a:cs typeface="OVAOQA+TrebuchetMS"/>
              </a:rPr>
              <a:t>Enables rich, multimedia-intensive web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11674" y="4178365"/>
            <a:ext cx="2076077" cy="450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5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404040"/>
                </a:solidFill>
                <a:latin typeface="OVAOQA+TrebuchetMS"/>
                <a:cs typeface="OVAOQA+TrebuchetMS"/>
              </a:rPr>
              <a:t>applications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8774" y="669690"/>
            <a:ext cx="2427237" cy="568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80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E84C22"/>
                </a:solidFill>
                <a:latin typeface="OVAOQA+TrebuchetMS"/>
                <a:cs typeface="OVAOQA+TrebuchetMS"/>
              </a:rPr>
              <a:t>Multimedia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8774" y="2215889"/>
            <a:ext cx="7298066" cy="392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950" dirty="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950" spc="498" dirty="0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OVAOQA+TrebuchetMS"/>
                <a:cs typeface="OVAOQA+TrebuchetMS"/>
              </a:rPr>
              <a:t>Embedding of multimedia content into web pages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8774" y="3201409"/>
            <a:ext cx="1919583" cy="2119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9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950" spc="498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OVAOQA+TrebuchetMS"/>
                <a:cs typeface="OVAOQA+TrebuchetMS"/>
              </a:rPr>
              <a:t>Elemen</a:t>
            </a:r>
          </a:p>
          <a:p>
            <a:pPr marL="457200" marR="0">
              <a:lnSpc>
                <a:spcPts val="2322"/>
              </a:lnSpc>
              <a:spcBef>
                <a:spcPts val="1080"/>
              </a:spcBef>
              <a:spcAft>
                <a:spcPts val="0"/>
              </a:spcAft>
            </a:pPr>
            <a:r>
              <a:rPr sz="16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650" spc="385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OVAOQA+TrebuchetMS"/>
                <a:cs typeface="OVAOQA+TrebuchetMS"/>
              </a:rPr>
              <a:t>&lt;audio&gt;</a:t>
            </a:r>
          </a:p>
          <a:p>
            <a:pPr marL="457200" marR="0">
              <a:lnSpc>
                <a:spcPts val="2322"/>
              </a:lnSpc>
              <a:spcBef>
                <a:spcPts val="1077"/>
              </a:spcBef>
              <a:spcAft>
                <a:spcPts val="0"/>
              </a:spcAft>
            </a:pPr>
            <a:r>
              <a:rPr sz="16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650" spc="385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OVAOQA+TrebuchetMS"/>
                <a:cs typeface="OVAOQA+TrebuchetMS"/>
              </a:rPr>
              <a:t>&lt;video&gt;</a:t>
            </a:r>
          </a:p>
          <a:p>
            <a:pPr marL="457200" marR="0">
              <a:lnSpc>
                <a:spcPts val="2322"/>
              </a:lnSpc>
              <a:spcBef>
                <a:spcPts val="1077"/>
              </a:spcBef>
              <a:spcAft>
                <a:spcPts val="0"/>
              </a:spcAft>
            </a:pPr>
            <a:r>
              <a:rPr sz="16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650" spc="385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OVAOQA+TrebuchetMS"/>
                <a:cs typeface="OVAOQA+TrebuchetMS"/>
              </a:rPr>
              <a:t>&lt;canvas&gt;</a:t>
            </a:r>
          </a:p>
          <a:p>
            <a:pPr marL="457200" marR="0">
              <a:lnSpc>
                <a:spcPts val="2322"/>
              </a:lnSpc>
              <a:spcBef>
                <a:spcPts val="1077"/>
              </a:spcBef>
              <a:spcAft>
                <a:spcPts val="0"/>
              </a:spcAft>
            </a:pPr>
            <a:r>
              <a:rPr sz="16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650" spc="385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OVAOQA+TrebuchetMS"/>
                <a:cs typeface="OVAOQA+TrebuchetMS"/>
              </a:rPr>
              <a:t>&lt;svg&gt;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8774" y="669690"/>
            <a:ext cx="1334020" cy="568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80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E84C22"/>
                </a:solidFill>
                <a:latin typeface="OVAOQA+TrebuchetMS"/>
                <a:cs typeface="OVAOQA+TrebuchetMS"/>
              </a:rPr>
              <a:t>Issues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6093" y="2534442"/>
            <a:ext cx="8204916" cy="1788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1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OVAOQA+TrebuchetMS"/>
                <a:cs typeface="OVAOQA+TrebuchetMS"/>
              </a:rPr>
              <a:t>Compatibility issues with older browsers</a:t>
            </a:r>
          </a:p>
          <a:p>
            <a:pPr marL="0" marR="0">
              <a:lnSpc>
                <a:spcPts val="3018"/>
              </a:lnSpc>
              <a:spcBef>
                <a:spcPts val="2361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OVAOQA+TrebuchetMS"/>
                <a:cs typeface="OVAOQA+TrebuchetMS"/>
              </a:rPr>
              <a:t>Potential misuse leading to security and privacy issues</a:t>
            </a:r>
          </a:p>
          <a:p>
            <a:pPr marL="0" marR="0">
              <a:lnSpc>
                <a:spcPts val="3018"/>
              </a:lnSpc>
              <a:spcBef>
                <a:spcPts val="2361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OVAOQA+TrebuchetMS"/>
                <a:cs typeface="OVAOQA+TrebuchetMS"/>
              </a:rPr>
              <a:t>Accessibility challenges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6093" y="4584282"/>
            <a:ext cx="7505090" cy="110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1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OVAOQA+TrebuchetMS"/>
                <a:cs typeface="OVAOQA+TrebuchetMS"/>
              </a:rPr>
              <a:t>Inconsistencies due to lack of full standardization</a:t>
            </a:r>
          </a:p>
          <a:p>
            <a:pPr marL="0" marR="0">
              <a:lnSpc>
                <a:spcPts val="3018"/>
              </a:lnSpc>
              <a:spcBef>
                <a:spcPts val="2361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OVAOQA+TrebuchetMS"/>
                <a:cs typeface="OVAOQA+TrebuchetMS"/>
              </a:rPr>
              <a:t>Performance can be affected by rich features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31252" y="1955805"/>
            <a:ext cx="4305424" cy="392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9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950" spc="498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OVAOQA+TrebuchetMS"/>
                <a:cs typeface="OVAOQA+TrebuchetMS"/>
              </a:rPr>
              <a:t>Hypertext Markup Language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31252" y="2448565"/>
            <a:ext cx="5797790" cy="392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9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950" spc="498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OVAOQA+TrebuchetMS"/>
                <a:cs typeface="OVAOQA+TrebuchetMS"/>
              </a:rPr>
              <a:t>Set of instructions for web browsers to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74152" y="2814325"/>
            <a:ext cx="2248352" cy="392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404040"/>
                </a:solidFill>
                <a:latin typeface="OVAOQA+TrebuchetMS"/>
                <a:cs typeface="OVAOQA+TrebuchetMS"/>
              </a:rPr>
              <a:t>display content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5389" y="3151145"/>
            <a:ext cx="2671464" cy="568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80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E84C22"/>
                </a:solidFill>
                <a:latin typeface="OVAOQA+TrebuchetMS"/>
                <a:cs typeface="OVAOQA+TrebuchetMS"/>
              </a:rPr>
              <a:t>Introduction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31252" y="3307085"/>
            <a:ext cx="4756033" cy="392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9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950" spc="498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OVAOQA+TrebuchetMS"/>
                <a:cs typeface="OVAOQA+TrebuchetMS"/>
              </a:rPr>
              <a:t>Addresses advanced web needs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31252" y="3799845"/>
            <a:ext cx="6195787" cy="1377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9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950" spc="498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OVAOQA+TrebuchetMS"/>
                <a:cs typeface="OVAOQA+TrebuchetMS"/>
              </a:rPr>
              <a:t>Multimedia, functionality, compatibility</a:t>
            </a:r>
          </a:p>
          <a:p>
            <a:pPr marL="0" marR="0">
              <a:lnSpc>
                <a:spcPts val="2786"/>
              </a:lnSpc>
              <a:spcBef>
                <a:spcPts val="1093"/>
              </a:spcBef>
              <a:spcAft>
                <a:spcPts val="0"/>
              </a:spcAft>
            </a:pPr>
            <a:r>
              <a:rPr sz="19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950" spc="498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OVAOQA+TrebuchetMS"/>
                <a:cs typeface="OVAOQA+TrebuchetMS"/>
              </a:rPr>
              <a:t>Enables cross-platform, responsive design</a:t>
            </a:r>
          </a:p>
          <a:p>
            <a:pPr marL="0" marR="0">
              <a:lnSpc>
                <a:spcPts val="2786"/>
              </a:lnSpc>
              <a:spcBef>
                <a:spcPts val="1043"/>
              </a:spcBef>
              <a:spcAft>
                <a:spcPts val="0"/>
              </a:spcAft>
            </a:pPr>
            <a:r>
              <a:rPr sz="19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950" spc="498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OVAOQA+TrebuchetMS"/>
                <a:cs typeface="OVAOQA+TrebuchetMS"/>
              </a:rPr>
              <a:t>Adoption accelerated due to benefits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8774" y="669690"/>
            <a:ext cx="3888082" cy="568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80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E84C22"/>
                </a:solidFill>
                <a:latin typeface="OVAOQA+TrebuchetMS"/>
                <a:cs typeface="OVAOQA+TrebuchetMS"/>
              </a:rPr>
              <a:t>Overcoming Issues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8774" y="2215889"/>
            <a:ext cx="2955458" cy="392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9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950" spc="498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OVAOQA+TrebuchetMS"/>
                <a:cs typeface="OVAOQA+TrebuchetMS"/>
              </a:rPr>
              <a:t>Feature detection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25974" y="2707052"/>
            <a:ext cx="3331536" cy="333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22"/>
              </a:lnSpc>
              <a:spcBef>
                <a:spcPts val="0"/>
              </a:spcBef>
              <a:spcAft>
                <a:spcPts val="0"/>
              </a:spcAft>
            </a:pPr>
            <a:r>
              <a:rPr sz="16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650" spc="385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OVAOQA+TrebuchetMS"/>
                <a:cs typeface="OVAOQA+TrebuchetMS"/>
              </a:rPr>
              <a:t>Across differnet Broswers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8774" y="3140449"/>
            <a:ext cx="5759131" cy="392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9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950" spc="498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OVAOQA+TrebuchetMS"/>
                <a:cs typeface="OVAOQA+TrebuchetMS"/>
              </a:rPr>
              <a:t>Progressive enhancement for browsers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8774" y="3633209"/>
            <a:ext cx="1601164" cy="392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9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950" spc="498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OVAOQA+TrebuchetMS"/>
                <a:cs typeface="OVAOQA+TrebuchetMS"/>
              </a:rPr>
              <a:t>Security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25974" y="4124372"/>
            <a:ext cx="1713352" cy="333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22"/>
              </a:lnSpc>
              <a:spcBef>
                <a:spcPts val="0"/>
              </a:spcBef>
              <a:spcAft>
                <a:spcPts val="0"/>
              </a:spcAft>
            </a:pPr>
            <a:r>
              <a:rPr sz="16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650" spc="385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OVAOQA+TrebuchetMS"/>
                <a:cs typeface="OVAOQA+TrebuchetMS"/>
              </a:rPr>
              <a:t>Users input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68774" y="4557769"/>
            <a:ext cx="6088422" cy="392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9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950" spc="498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OVAOQA+TrebuchetMS"/>
                <a:cs typeface="OVAOQA+TrebuchetMS"/>
              </a:rPr>
              <a:t>More semantic elements for clearer view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68774" y="5050529"/>
            <a:ext cx="4379910" cy="392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9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950" spc="498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OVAOQA+TrebuchetMS"/>
                <a:cs typeface="OVAOQA+TrebuchetMS"/>
              </a:rPr>
              <a:t>Trying on different browsers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78373" y="669690"/>
            <a:ext cx="3864565" cy="568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80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E84C22"/>
                </a:solidFill>
                <a:latin typeface="OVAOQA+TrebuchetMS"/>
                <a:cs typeface="OVAOQA+TrebuchetMS"/>
              </a:rPr>
              <a:t>Evolution of HTML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13881" y="2416927"/>
            <a:ext cx="747712" cy="333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22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BFAVQT+TrebuchetMS-Bold"/>
                <a:cs typeface="BFAVQT+TrebuchetMS-Bold"/>
              </a:rPr>
              <a:t>1991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58082" y="2416927"/>
            <a:ext cx="747712" cy="333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22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BFAVQT+TrebuchetMS-Bold"/>
                <a:cs typeface="BFAVQT+TrebuchetMS-Bold"/>
              </a:rPr>
              <a:t>1997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02284" y="2416927"/>
            <a:ext cx="747712" cy="333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22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BFAVQT+TrebuchetMS-Bold"/>
                <a:cs typeface="BFAVQT+TrebuchetMS-Bold"/>
              </a:rPr>
              <a:t>2000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13881" y="2866364"/>
            <a:ext cx="945911" cy="259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1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OVAOQA+TrebuchetMS"/>
                <a:cs typeface="OVAOQA+TrebuchetMS"/>
              </a:rPr>
              <a:t>HTML 1.0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58082" y="2866364"/>
            <a:ext cx="945911" cy="259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1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OVAOQA+TrebuchetMS"/>
                <a:cs typeface="OVAOQA+TrebuchetMS"/>
              </a:rPr>
              <a:t>HTML 3.2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202284" y="2866364"/>
            <a:ext cx="1051829" cy="259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1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OVAOQA+TrebuchetMS"/>
                <a:cs typeface="OVAOQA+TrebuchetMS"/>
              </a:rPr>
              <a:t>XHTML 1.0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13881" y="3148651"/>
            <a:ext cx="1385378" cy="222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1"/>
              </a:lnSpc>
              <a:spcBef>
                <a:spcPts val="0"/>
              </a:spcBef>
              <a:spcAft>
                <a:spcPts val="0"/>
              </a:spcAft>
            </a:pPr>
            <a:r>
              <a:rPr sz="1250" dirty="0">
                <a:solidFill>
                  <a:srgbClr val="000000"/>
                </a:solidFill>
                <a:latin typeface="OVAOQA+TrebuchetMS"/>
                <a:cs typeface="OVAOQA+TrebuchetMS"/>
              </a:rPr>
              <a:t>•</a:t>
            </a:r>
            <a:r>
              <a:rPr sz="1250" spc="-132" dirty="0">
                <a:solidFill>
                  <a:srgbClr val="000000"/>
                </a:solidFill>
                <a:latin typeface="OVAOQA+TrebuchetMS"/>
                <a:cs typeface="OVAOQA+TrebuchetMS"/>
              </a:rPr>
              <a:t> </a:t>
            </a:r>
            <a:r>
              <a:rPr sz="1200" dirty="0">
                <a:solidFill>
                  <a:srgbClr val="000000"/>
                </a:solidFill>
                <a:latin typeface="OVAOQA+TrebuchetMS"/>
                <a:cs typeface="OVAOQA+TrebuchetMS"/>
              </a:rPr>
              <a:t>Tim Berners-Lee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458082" y="3148651"/>
            <a:ext cx="504285" cy="222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1"/>
              </a:lnSpc>
              <a:spcBef>
                <a:spcPts val="0"/>
              </a:spcBef>
              <a:spcAft>
                <a:spcPts val="0"/>
              </a:spcAft>
            </a:pPr>
            <a:r>
              <a:rPr sz="1250" dirty="0">
                <a:solidFill>
                  <a:srgbClr val="000000"/>
                </a:solidFill>
                <a:latin typeface="OVAOQA+TrebuchetMS"/>
                <a:cs typeface="OVAOQA+TrebuchetMS"/>
              </a:rPr>
              <a:t>•</a:t>
            </a:r>
            <a:r>
              <a:rPr sz="1250" spc="-132" dirty="0">
                <a:solidFill>
                  <a:srgbClr val="000000"/>
                </a:solidFill>
                <a:latin typeface="OVAOQA+TrebuchetMS"/>
                <a:cs typeface="OVAOQA+TrebuchetMS"/>
              </a:rPr>
              <a:t> </a:t>
            </a:r>
            <a:r>
              <a:rPr sz="1200" dirty="0">
                <a:solidFill>
                  <a:srgbClr val="000000"/>
                </a:solidFill>
                <a:latin typeface="OVAOQA+TrebuchetMS"/>
                <a:cs typeface="OVAOQA+TrebuchetMS"/>
              </a:rPr>
              <a:t>CSS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202284" y="3148651"/>
            <a:ext cx="1428289" cy="222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1"/>
              </a:lnSpc>
              <a:spcBef>
                <a:spcPts val="0"/>
              </a:spcBef>
              <a:spcAft>
                <a:spcPts val="0"/>
              </a:spcAft>
            </a:pPr>
            <a:r>
              <a:rPr sz="1250" dirty="0">
                <a:solidFill>
                  <a:srgbClr val="000000"/>
                </a:solidFill>
                <a:latin typeface="OVAOQA+TrebuchetMS"/>
                <a:cs typeface="OVAOQA+TrebuchetMS"/>
              </a:rPr>
              <a:t>•</a:t>
            </a:r>
            <a:r>
              <a:rPr sz="1250" spc="-132" dirty="0">
                <a:solidFill>
                  <a:srgbClr val="000000"/>
                </a:solidFill>
                <a:latin typeface="OVAOQA+TrebuchetMS"/>
                <a:cs typeface="OVAOQA+TrebuchetMS"/>
              </a:rPr>
              <a:t> </a:t>
            </a:r>
            <a:r>
              <a:rPr sz="1200" dirty="0">
                <a:solidFill>
                  <a:srgbClr val="000000"/>
                </a:solidFill>
                <a:latin typeface="OVAOQA+TrebuchetMS"/>
                <a:cs typeface="OVAOQA+TrebuchetMS"/>
              </a:rPr>
              <a:t>Using XML syntax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830182" y="4484271"/>
            <a:ext cx="945911" cy="259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1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OVAOQA+TrebuchetMS"/>
                <a:cs typeface="OVAOQA+TrebuchetMS"/>
              </a:rPr>
              <a:t>HTML 4.0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085981" y="4648863"/>
            <a:ext cx="945911" cy="259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1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OVAOQA+TrebuchetMS"/>
                <a:cs typeface="OVAOQA+TrebuchetMS"/>
              </a:rPr>
              <a:t>HTML 2.0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830182" y="4766558"/>
            <a:ext cx="1859034" cy="385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1"/>
              </a:lnSpc>
              <a:spcBef>
                <a:spcPts val="0"/>
              </a:spcBef>
              <a:spcAft>
                <a:spcPts val="0"/>
              </a:spcAft>
            </a:pPr>
            <a:r>
              <a:rPr sz="1250" dirty="0">
                <a:solidFill>
                  <a:srgbClr val="000000"/>
                </a:solidFill>
                <a:latin typeface="OVAOQA+TrebuchetMS"/>
                <a:cs typeface="OVAOQA+TrebuchetMS"/>
              </a:rPr>
              <a:t>•</a:t>
            </a:r>
            <a:r>
              <a:rPr sz="1250" spc="-132" dirty="0">
                <a:solidFill>
                  <a:srgbClr val="000000"/>
                </a:solidFill>
                <a:latin typeface="OVAOQA+TrebuchetMS"/>
                <a:cs typeface="OVAOQA+TrebuchetMS"/>
              </a:rPr>
              <a:t> </a:t>
            </a:r>
            <a:r>
              <a:rPr sz="1200" dirty="0">
                <a:solidFill>
                  <a:srgbClr val="000000"/>
                </a:solidFill>
                <a:latin typeface="OVAOQA+TrebuchetMS"/>
                <a:cs typeface="OVAOQA+TrebuchetMS"/>
              </a:rPr>
              <a:t>Support for multimedia</a:t>
            </a:r>
          </a:p>
          <a:p>
            <a:pPr marL="114300" marR="0">
              <a:lnSpc>
                <a:spcPts val="129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VAOQA+TrebuchetMS"/>
                <a:cs typeface="OVAOQA+TrebuchetMS"/>
              </a:rPr>
              <a:t>elements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574385" y="4893465"/>
            <a:ext cx="776175" cy="259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1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OVAOQA+TrebuchetMS"/>
                <a:cs typeface="OVAOQA+TrebuchetMS"/>
              </a:rPr>
              <a:t>HTML 5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085981" y="4931150"/>
            <a:ext cx="1434508" cy="222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1"/>
              </a:lnSpc>
              <a:spcBef>
                <a:spcPts val="0"/>
              </a:spcBef>
              <a:spcAft>
                <a:spcPts val="0"/>
              </a:spcAft>
            </a:pPr>
            <a:r>
              <a:rPr sz="1250" dirty="0">
                <a:solidFill>
                  <a:srgbClr val="000000"/>
                </a:solidFill>
                <a:latin typeface="OVAOQA+TrebuchetMS"/>
                <a:cs typeface="OVAOQA+TrebuchetMS"/>
              </a:rPr>
              <a:t>•</a:t>
            </a:r>
            <a:r>
              <a:rPr sz="1250" spc="-132" dirty="0">
                <a:solidFill>
                  <a:srgbClr val="000000"/>
                </a:solidFill>
                <a:latin typeface="OVAOQA+TrebuchetMS"/>
                <a:cs typeface="OVAOQA+TrebuchetMS"/>
              </a:rPr>
              <a:t> </a:t>
            </a:r>
            <a:r>
              <a:rPr sz="1200" dirty="0">
                <a:solidFill>
                  <a:srgbClr val="000000"/>
                </a:solidFill>
                <a:latin typeface="OVAOQA+TrebuchetMS"/>
                <a:cs typeface="OVAOQA+TrebuchetMS"/>
              </a:rPr>
              <a:t>Tables and forms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085981" y="5265990"/>
            <a:ext cx="747712" cy="333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22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BFAVQT+TrebuchetMS-Bold"/>
                <a:cs typeface="BFAVQT+TrebuchetMS-Bold"/>
              </a:rPr>
              <a:t>1995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830182" y="5265990"/>
            <a:ext cx="747712" cy="333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22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BFAVQT+TrebuchetMS-Bold"/>
                <a:cs typeface="BFAVQT+TrebuchetMS-Bold"/>
              </a:rPr>
              <a:t>1997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574385" y="5265990"/>
            <a:ext cx="747712" cy="333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22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BFAVQT+TrebuchetMS-Bold"/>
                <a:cs typeface="BFAVQT+TrebuchetMS-Bold"/>
              </a:rPr>
              <a:t>2014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8774" y="669690"/>
            <a:ext cx="3229993" cy="568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80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E84C22"/>
                </a:solidFill>
                <a:latin typeface="OVAOQA+TrebuchetMS"/>
                <a:cs typeface="OVAOQA+TrebuchetMS"/>
              </a:rPr>
              <a:t>Future Outlook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8774" y="2215889"/>
            <a:ext cx="6920936" cy="392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9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950" spc="498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OVAOQA+TrebuchetMS"/>
                <a:cs typeface="OVAOQA+TrebuchetMS"/>
              </a:rPr>
              <a:t>Widely adopted stadnard for web development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8774" y="2708649"/>
            <a:ext cx="6374407" cy="824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9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950" spc="498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OVAOQA+TrebuchetMS"/>
                <a:cs typeface="OVAOQA+TrebuchetMS"/>
              </a:rPr>
              <a:t>Relevance of multimedia will only increase</a:t>
            </a:r>
          </a:p>
          <a:p>
            <a:pPr marL="457200" marR="0">
              <a:lnSpc>
                <a:spcPts val="2322"/>
              </a:lnSpc>
              <a:spcBef>
                <a:spcPts val="1080"/>
              </a:spcBef>
              <a:spcAft>
                <a:spcPts val="0"/>
              </a:spcAft>
            </a:pPr>
            <a:r>
              <a:rPr sz="16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650" spc="385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BFAVQT+TrebuchetMS-Bold"/>
                <a:cs typeface="BFAVQT+TrebuchetMS-Bold"/>
              </a:rPr>
              <a:t>More content consumption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8774" y="3633209"/>
            <a:ext cx="5121898" cy="392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9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950" spc="498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OVAOQA+TrebuchetMS"/>
                <a:cs typeface="OVAOQA+TrebuchetMS"/>
              </a:rPr>
              <a:t>HTML5 will remain a key standard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41001" y="669690"/>
            <a:ext cx="4808046" cy="568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80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E84C22"/>
                </a:solidFill>
                <a:latin typeface="OVAOQA+TrebuchetMS"/>
                <a:cs typeface="OVAOQA+TrebuchetMS"/>
              </a:rPr>
              <a:t>Resources for Learning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41001" y="2213493"/>
            <a:ext cx="6106887" cy="303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r>
              <a:rPr sz="150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500" spc="1006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OVAOQA+TrebuchetMS"/>
                <a:cs typeface="OVAOQA+TrebuchetMS"/>
              </a:rPr>
              <a:t>relatively easy language to learn, with a wide range of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83901" y="2487814"/>
            <a:ext cx="3536545" cy="303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OVAOQA+TrebuchetMS"/>
                <a:cs typeface="OVAOQA+TrebuchetMS"/>
              </a:rPr>
              <a:t>resources available for beginners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41001" y="2889134"/>
            <a:ext cx="946589" cy="303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r>
              <a:rPr sz="150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500" spc="1006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OVAOQA+TrebuchetMS"/>
                <a:cs typeface="OVAOQA+TrebuchetMS"/>
              </a:rPr>
              <a:t>W3C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41001" y="3289655"/>
            <a:ext cx="4255048" cy="1076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marR="0">
              <a:lnSpc>
                <a:spcPts val="1857"/>
              </a:lnSpc>
              <a:spcBef>
                <a:spcPts val="0"/>
              </a:spcBef>
              <a:spcAft>
                <a:spcPts val="0"/>
              </a:spcAft>
            </a:pPr>
            <a:r>
              <a:rPr sz="13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350" spc="725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OVAOQA+TrebuchetMS"/>
                <a:cs typeface="OVAOQA+TrebuchetMS"/>
              </a:rPr>
              <a:t>Provides many resources for learning</a:t>
            </a:r>
          </a:p>
          <a:p>
            <a:pPr marL="0" marR="0">
              <a:lnSpc>
                <a:spcPts val="2090"/>
              </a:lnSpc>
              <a:spcBef>
                <a:spcPts val="1018"/>
              </a:spcBef>
              <a:spcAft>
                <a:spcPts val="0"/>
              </a:spcAft>
            </a:pPr>
            <a:r>
              <a:rPr sz="150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500" spc="1006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OVAOQA+TrebuchetMS"/>
                <a:cs typeface="OVAOQA+TrebuchetMS"/>
              </a:rPr>
              <a:t>Online Tutorials (also on YouTube)</a:t>
            </a:r>
          </a:p>
          <a:p>
            <a:pPr marL="0" marR="0">
              <a:lnSpc>
                <a:spcPts val="2090"/>
              </a:lnSpc>
              <a:spcBef>
                <a:spcPts val="1069"/>
              </a:spcBef>
              <a:spcAft>
                <a:spcPts val="0"/>
              </a:spcAft>
            </a:pPr>
            <a:r>
              <a:rPr sz="150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500" spc="1006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OVAOQA+TrebuchetMS"/>
                <a:cs typeface="OVAOQA+TrebuchetMS"/>
              </a:rPr>
              <a:t>Books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41001" y="4463934"/>
            <a:ext cx="5954996" cy="303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r>
              <a:rPr sz="150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500" spc="1006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OVAOQA+TrebuchetMS"/>
                <a:cs typeface="OVAOQA+TrebuchetMS"/>
              </a:rPr>
              <a:t>Online Educational plattforms (Udemy, Codecademy)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91363" y="2380750"/>
            <a:ext cx="5942074" cy="165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270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E84C22"/>
                </a:solidFill>
                <a:latin typeface="OVAOQA+TrebuchetMS"/>
                <a:cs typeface="OVAOQA+TrebuchetMS"/>
              </a:rPr>
              <a:t>Thank you for your</a:t>
            </a:r>
          </a:p>
          <a:p>
            <a:pPr marL="2928937" marR="0">
              <a:lnSpc>
                <a:spcPts val="6270"/>
              </a:lnSpc>
              <a:spcBef>
                <a:spcPts val="209"/>
              </a:spcBef>
              <a:spcAft>
                <a:spcPts val="0"/>
              </a:spcAft>
            </a:pPr>
            <a:r>
              <a:rPr sz="5400" dirty="0">
                <a:solidFill>
                  <a:srgbClr val="E84C22"/>
                </a:solidFill>
                <a:latin typeface="OVAOQA+TrebuchetMS"/>
                <a:cs typeface="OVAOQA+TrebuchetMS"/>
              </a:rPr>
              <a:t>attention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8774" y="669690"/>
            <a:ext cx="4215268" cy="568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80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E84C22"/>
                </a:solidFill>
                <a:latin typeface="OVAOQA+TrebuchetMS"/>
                <a:cs typeface="OVAOQA+TrebuchetMS"/>
              </a:rPr>
              <a:t>Definition of HTML5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8774" y="2226762"/>
            <a:ext cx="7015626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19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950" spc="498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BEMMUI+ArialMT"/>
                <a:cs typeface="BEMMUI+ArialMT"/>
              </a:rPr>
              <a:t>Markup language used to create web pages and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11674" y="2592522"/>
            <a:ext cx="1762125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404040"/>
                </a:solidFill>
                <a:latin typeface="BEMMUI+ArialMT"/>
                <a:cs typeface="BEMMUI+ArialMT"/>
              </a:rPr>
              <a:t>applications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8774" y="3074409"/>
            <a:ext cx="3611071" cy="392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9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950" spc="498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OVAOQA+TrebuchetMS"/>
                <a:cs typeface="OVAOQA+TrebuchetMS"/>
              </a:rPr>
              <a:t>Latest version of HTML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25974" y="3565572"/>
            <a:ext cx="2821976" cy="333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22"/>
              </a:lnSpc>
              <a:spcBef>
                <a:spcPts val="0"/>
              </a:spcBef>
              <a:spcAft>
                <a:spcPts val="0"/>
              </a:spcAft>
            </a:pPr>
            <a:r>
              <a:rPr sz="16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650" spc="385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OVAOQA+TrebuchetMS"/>
                <a:cs typeface="OVAOQA+TrebuchetMS"/>
              </a:rPr>
              <a:t>standardized by W3C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68774" y="3998969"/>
            <a:ext cx="6562582" cy="392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9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950" spc="498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OVAOQA+TrebuchetMS"/>
                <a:cs typeface="OVAOQA+TrebuchetMS"/>
              </a:rPr>
              <a:t>Enhances web technology with new features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68774" y="4491728"/>
            <a:ext cx="8108924" cy="392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9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950" spc="498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OVAOQA+TrebuchetMS"/>
                <a:cs typeface="OVAOQA+TrebuchetMS"/>
              </a:rPr>
              <a:t>Better multimedia support, semantic markup, and form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11674" y="4857489"/>
            <a:ext cx="1249560" cy="392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404040"/>
                </a:solidFill>
                <a:latin typeface="OVAOQA+TrebuchetMS"/>
                <a:cs typeface="OVAOQA+TrebuchetMS"/>
              </a:rPr>
              <a:t>controls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68774" y="5350249"/>
            <a:ext cx="6169202" cy="392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9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950" spc="498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OVAOQA+TrebuchetMS"/>
                <a:cs typeface="OVAOQA+TrebuchetMS"/>
              </a:rPr>
              <a:t>Designed for cross-platform compatibility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8774" y="669690"/>
            <a:ext cx="4464785" cy="568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80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E84C22"/>
                </a:solidFill>
                <a:latin typeface="OVAOQA+TrebuchetMS"/>
                <a:cs typeface="OVAOQA+TrebuchetMS"/>
              </a:rPr>
              <a:t>Founders and History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8774" y="2215889"/>
            <a:ext cx="7785563" cy="8847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9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950" spc="498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OVAOQA+TrebuchetMS"/>
                <a:cs typeface="OVAOQA+TrebuchetMS"/>
              </a:rPr>
              <a:t>Developed by the World Wide Web Consortium (W3C)</a:t>
            </a:r>
          </a:p>
          <a:p>
            <a:pPr marL="0" marR="0">
              <a:lnSpc>
                <a:spcPts val="2786"/>
              </a:lnSpc>
              <a:spcBef>
                <a:spcPts val="1093"/>
              </a:spcBef>
              <a:spcAft>
                <a:spcPts val="0"/>
              </a:spcAft>
            </a:pPr>
            <a:r>
              <a:rPr sz="19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950" spc="498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OVAOQA+TrebuchetMS"/>
                <a:cs typeface="OVAOQA+TrebuchetMS"/>
              </a:rPr>
              <a:t>HTML5 Finalized in 2014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8774" y="3201409"/>
            <a:ext cx="2041973" cy="392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9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950" spc="498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OVAOQA+TrebuchetMS"/>
                <a:cs typeface="OVAOQA+TrebuchetMS"/>
              </a:rPr>
              <a:t>Ian Hickson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8774" y="3694169"/>
            <a:ext cx="6748207" cy="8847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9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950" spc="498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OVAOQA+TrebuchetMS"/>
                <a:cs typeface="OVAOQA+TrebuchetMS"/>
              </a:rPr>
              <a:t>Over 100 members from various organizations</a:t>
            </a:r>
          </a:p>
          <a:p>
            <a:pPr marL="0" marR="0">
              <a:lnSpc>
                <a:spcPts val="2786"/>
              </a:lnSpc>
              <a:spcBef>
                <a:spcPts val="1093"/>
              </a:spcBef>
              <a:spcAft>
                <a:spcPts val="0"/>
              </a:spcAft>
            </a:pPr>
            <a:r>
              <a:rPr sz="19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950" spc="498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OVAOQA+TrebuchetMS"/>
                <a:cs typeface="OVAOQA+TrebuchetMS"/>
              </a:rPr>
              <a:t>Collaboration todevelop HTML5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45735" y="2697045"/>
            <a:ext cx="4433192" cy="1106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r>
              <a:rPr sz="150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500" spc="1006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OVAOQA+TrebuchetMS"/>
                <a:cs typeface="OVAOQA+TrebuchetMS"/>
              </a:rPr>
              <a:t>Makes rules and standards for the web</a:t>
            </a:r>
          </a:p>
          <a:p>
            <a:pPr marL="0" marR="0">
              <a:lnSpc>
                <a:spcPts val="2090"/>
              </a:lnSpc>
              <a:spcBef>
                <a:spcPts val="1069"/>
              </a:spcBef>
              <a:spcAft>
                <a:spcPts val="0"/>
              </a:spcAft>
            </a:pPr>
            <a:r>
              <a:rPr sz="150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500" spc="1006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OVAOQA+TrebuchetMS"/>
                <a:cs typeface="OVAOQA+TrebuchetMS"/>
              </a:rPr>
              <a:t>Protocols and guidelines</a:t>
            </a:r>
          </a:p>
          <a:p>
            <a:pPr marL="0" marR="0">
              <a:lnSpc>
                <a:spcPts val="2090"/>
              </a:lnSpc>
              <a:spcBef>
                <a:spcPts val="1019"/>
              </a:spcBef>
              <a:spcAft>
                <a:spcPts val="0"/>
              </a:spcAft>
            </a:pPr>
            <a:r>
              <a:rPr sz="150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500" spc="1006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OVAOQA+TrebuchetMS"/>
                <a:cs typeface="OVAOQA+TrebuchetMS"/>
              </a:rPr>
              <a:t>Shaping HTML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4907" y="3169049"/>
            <a:ext cx="1055191" cy="568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80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E84C22"/>
                </a:solidFill>
                <a:latin typeface="OVAOQA+TrebuchetMS"/>
                <a:cs typeface="OVAOQA+TrebuchetMS"/>
              </a:rPr>
              <a:t>W3C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45735" y="3901005"/>
            <a:ext cx="3517650" cy="303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r>
              <a:rPr sz="150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500" spc="1006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OVAOQA+TrebuchetMS"/>
                <a:cs typeface="OVAOQA+TrebuchetMS"/>
              </a:rPr>
              <a:t>Created HTML Working Group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8774" y="669690"/>
            <a:ext cx="5236651" cy="568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80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E84C22"/>
                </a:solidFill>
                <a:latin typeface="OVAOQA+TrebuchetMS"/>
                <a:cs typeface="OVAOQA+TrebuchetMS"/>
              </a:rPr>
              <a:t>Purpose and Significance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8774" y="2215889"/>
            <a:ext cx="3854930" cy="392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9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950" spc="498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OVAOQA+TrebuchetMS"/>
                <a:cs typeface="OVAOQA+TrebuchetMS"/>
              </a:rPr>
              <a:t>Improve web experience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8774" y="2708649"/>
            <a:ext cx="1993936" cy="392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9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950" spc="498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OVAOQA+TrebuchetMS"/>
                <a:cs typeface="OVAOQA+TrebuchetMS"/>
              </a:rPr>
              <a:t>Developers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8774" y="3201409"/>
            <a:ext cx="1223706" cy="392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9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950" spc="498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OVAOQA+TrebuchetMS"/>
                <a:cs typeface="OVAOQA+TrebuchetMS"/>
              </a:rPr>
              <a:t>Users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8774" y="3694169"/>
            <a:ext cx="7666265" cy="1377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9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950" spc="498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OVAOQA+TrebuchetMS"/>
                <a:cs typeface="OVAOQA+TrebuchetMS"/>
              </a:rPr>
              <a:t>New features to make creation easier</a:t>
            </a:r>
          </a:p>
          <a:p>
            <a:pPr marL="0" marR="0">
              <a:lnSpc>
                <a:spcPts val="2786"/>
              </a:lnSpc>
              <a:spcBef>
                <a:spcPts val="1093"/>
              </a:spcBef>
              <a:spcAft>
                <a:spcPts val="0"/>
              </a:spcAft>
            </a:pPr>
            <a:r>
              <a:rPr sz="19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950" spc="498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OVAOQA+TrebuchetMS"/>
                <a:cs typeface="OVAOQA+TrebuchetMS"/>
              </a:rPr>
              <a:t>Responsive, interactive, accessible web applications</a:t>
            </a:r>
          </a:p>
          <a:p>
            <a:pPr marL="0" marR="0">
              <a:lnSpc>
                <a:spcPts val="2786"/>
              </a:lnSpc>
              <a:spcBef>
                <a:spcPts val="1043"/>
              </a:spcBef>
              <a:spcAft>
                <a:spcPts val="0"/>
              </a:spcAft>
            </a:pPr>
            <a:r>
              <a:rPr sz="19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950" spc="498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OVAOQA+TrebuchetMS"/>
                <a:cs typeface="OVAOQA+TrebuchetMS"/>
              </a:rPr>
              <a:t>Catalyst for groewth of web-based technologies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8774" y="669690"/>
            <a:ext cx="2874013" cy="568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80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E84C22"/>
                </a:solidFill>
                <a:latin typeface="OVAOQA+TrebuchetMS"/>
                <a:cs typeface="OVAOQA+TrebuchetMS"/>
              </a:rPr>
              <a:t>HTML5 Basics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07478" y="2212296"/>
            <a:ext cx="2782330" cy="259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1"/>
              </a:lnSpc>
              <a:spcBef>
                <a:spcPts val="0"/>
              </a:spcBef>
              <a:spcAft>
                <a:spcPts val="0"/>
              </a:spcAft>
            </a:pPr>
            <a:r>
              <a:rPr sz="12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250" spc="1288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OVAOQA+TrebuchetMS"/>
                <a:cs typeface="OVAOQA+TrebuchetMS"/>
              </a:rPr>
              <a:t>Hierarchical tree structure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64678" y="2567896"/>
            <a:ext cx="1931761" cy="259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1"/>
              </a:lnSpc>
              <a:spcBef>
                <a:spcPts val="0"/>
              </a:spcBef>
              <a:spcAft>
                <a:spcPts val="0"/>
              </a:spcAft>
            </a:pPr>
            <a:r>
              <a:rPr sz="12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250" spc="838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OVAOQA+TrebuchetMS"/>
                <a:cs typeface="OVAOQA+TrebuchetMS"/>
              </a:rPr>
              <a:t>Document Object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50428" y="2796496"/>
            <a:ext cx="1232761" cy="259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1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404040"/>
                </a:solidFill>
                <a:latin typeface="OVAOQA+TrebuchetMS"/>
                <a:cs typeface="OVAOQA+TrebuchetMS"/>
              </a:rPr>
              <a:t>Model (DOM)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07478" y="3152096"/>
            <a:ext cx="2013954" cy="97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1"/>
              </a:lnSpc>
              <a:spcBef>
                <a:spcPts val="0"/>
              </a:spcBef>
              <a:spcAft>
                <a:spcPts val="0"/>
              </a:spcAft>
            </a:pPr>
            <a:r>
              <a:rPr sz="12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250" spc="1288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404040"/>
                </a:solidFill>
                <a:latin typeface="BFAVQT+TrebuchetMS-Bold"/>
                <a:cs typeface="BFAVQT+TrebuchetMS-Bold"/>
              </a:rPr>
              <a:t>Basic structure:</a:t>
            </a:r>
          </a:p>
          <a:p>
            <a:pPr marL="457200" marR="0">
              <a:lnSpc>
                <a:spcPts val="1741"/>
              </a:lnSpc>
              <a:spcBef>
                <a:spcPts val="1058"/>
              </a:spcBef>
              <a:spcAft>
                <a:spcPts val="0"/>
              </a:spcAft>
            </a:pPr>
            <a:r>
              <a:rPr sz="12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250" spc="838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404040"/>
                </a:solidFill>
                <a:latin typeface="BFAVQT+TrebuchetMS-Bold"/>
                <a:cs typeface="BFAVQT+TrebuchetMS-Bold"/>
              </a:rPr>
              <a:t>&lt;!DOCTYPE&gt;</a:t>
            </a:r>
          </a:p>
          <a:p>
            <a:pPr marL="457200" marR="0">
              <a:lnSpc>
                <a:spcPts val="1741"/>
              </a:lnSpc>
              <a:spcBef>
                <a:spcPts val="1058"/>
              </a:spcBef>
              <a:spcAft>
                <a:spcPts val="0"/>
              </a:spcAft>
            </a:pPr>
            <a:r>
              <a:rPr sz="12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250" spc="838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404040"/>
                </a:solidFill>
                <a:latin typeface="BFAVQT+TrebuchetMS-Bold"/>
                <a:cs typeface="BFAVQT+TrebuchetMS-Bold"/>
              </a:rPr>
              <a:t>&lt;html&gt;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964678" y="4218896"/>
            <a:ext cx="1095172" cy="259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1"/>
              </a:lnSpc>
              <a:spcBef>
                <a:spcPts val="0"/>
              </a:spcBef>
              <a:spcAft>
                <a:spcPts val="0"/>
              </a:spcAft>
            </a:pPr>
            <a:r>
              <a:rPr sz="12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250" spc="838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404040"/>
                </a:solidFill>
                <a:latin typeface="BFAVQT+TrebuchetMS-Bold"/>
                <a:cs typeface="BFAVQT+TrebuchetMS-Bold"/>
              </a:rPr>
              <a:t>&lt;head&gt;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964678" y="4574496"/>
            <a:ext cx="1091552" cy="259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1"/>
              </a:lnSpc>
              <a:spcBef>
                <a:spcPts val="0"/>
              </a:spcBef>
              <a:spcAft>
                <a:spcPts val="0"/>
              </a:spcAft>
            </a:pPr>
            <a:r>
              <a:rPr sz="12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250" spc="838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404040"/>
                </a:solidFill>
                <a:latin typeface="BFAVQT+TrebuchetMS-Bold"/>
                <a:cs typeface="BFAVQT+TrebuchetMS-Bold"/>
              </a:rPr>
              <a:t>&lt;body&gt;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507478" y="4930096"/>
            <a:ext cx="2754102" cy="259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1"/>
              </a:lnSpc>
              <a:spcBef>
                <a:spcPts val="0"/>
              </a:spcBef>
              <a:spcAft>
                <a:spcPts val="0"/>
              </a:spcAft>
            </a:pPr>
            <a:r>
              <a:rPr sz="125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250" spc="1288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404040"/>
                </a:solidFill>
                <a:latin typeface="BFAVQT+TrebuchetMS-Bold"/>
                <a:cs typeface="BFAVQT+TrebuchetMS-Bold"/>
              </a:rPr>
              <a:t>Interplay with CSS and JS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8774" y="669690"/>
            <a:ext cx="3435542" cy="568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80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E84C22"/>
                </a:solidFill>
                <a:latin typeface="OVAOQA+TrebuchetMS"/>
                <a:cs typeface="OVAOQA+TrebuchetMS"/>
              </a:rPr>
              <a:t>Tags and Syntax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07478" y="2191310"/>
            <a:ext cx="3026310" cy="677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r>
              <a:rPr sz="150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500" spc="1006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OVAOQA+TrebuchetMS"/>
                <a:cs typeface="OVAOQA+TrebuchetMS"/>
              </a:rPr>
              <a:t>Opening and closing tags</a:t>
            </a:r>
          </a:p>
          <a:p>
            <a:pPr marL="0" marR="0">
              <a:lnSpc>
                <a:spcPts val="2090"/>
              </a:lnSpc>
              <a:spcBef>
                <a:spcPts val="803"/>
              </a:spcBef>
              <a:spcAft>
                <a:spcPts val="0"/>
              </a:spcAft>
            </a:pPr>
            <a:r>
              <a:rPr sz="150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500" spc="1006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OVAOQA+TrebuchetMS"/>
                <a:cs typeface="OVAOQA+TrebuchetMS"/>
              </a:rPr>
              <a:t>Associated attributes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07478" y="2947196"/>
            <a:ext cx="3353218" cy="787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50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500" spc="1006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BEMMUI+ArialMT"/>
                <a:cs typeface="BEMMUI+ArialMT"/>
              </a:rPr>
              <a:t>Define elements like</a:t>
            </a:r>
          </a:p>
          <a:p>
            <a:pPr marL="342900" marR="0">
              <a:lnSpc>
                <a:spcPts val="1944"/>
              </a:lnSpc>
              <a:spcBef>
                <a:spcPts val="50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BEMMUI+ArialMT"/>
                <a:cs typeface="BEMMUI+ArialMT"/>
              </a:rPr>
              <a:t>headings, paragraphs, links,</a:t>
            </a:r>
          </a:p>
          <a:p>
            <a:pPr marL="342900" marR="0">
              <a:lnSpc>
                <a:spcPts val="1944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BEMMUI+ArialMT"/>
                <a:cs typeface="BEMMUI+ArialMT"/>
              </a:rPr>
              <a:t>images, forms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07478" y="3814860"/>
            <a:ext cx="2716834" cy="1043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50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500" spc="1006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BEMMUI+ArialMT"/>
                <a:cs typeface="BEMMUI+ArialMT"/>
              </a:rPr>
              <a:t>Different types of tags</a:t>
            </a:r>
          </a:p>
          <a:p>
            <a:pPr marL="0" marR="0">
              <a:lnSpc>
                <a:spcPts val="2010"/>
              </a:lnSpc>
              <a:spcBef>
                <a:spcPts val="983"/>
              </a:spcBef>
              <a:spcAft>
                <a:spcPts val="0"/>
              </a:spcAft>
            </a:pPr>
            <a:r>
              <a:rPr sz="150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500" spc="1006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BEMMUI+ArialMT"/>
                <a:cs typeface="BEMMUI+ArialMT"/>
              </a:rPr>
              <a:t>Comments &lt;!-- -- &gt;</a:t>
            </a:r>
          </a:p>
          <a:p>
            <a:pPr marL="0" marR="0">
              <a:lnSpc>
                <a:spcPts val="2090"/>
              </a:lnSpc>
              <a:spcBef>
                <a:spcPts val="819"/>
              </a:spcBef>
              <a:spcAft>
                <a:spcPts val="0"/>
              </a:spcAft>
            </a:pPr>
            <a:r>
              <a:rPr sz="1500">
                <a:solidFill>
                  <a:srgbClr val="E84C22"/>
                </a:solidFill>
                <a:latin typeface="SQCCLU+Wingdings3"/>
                <a:cs typeface="SQCCLU+Wingdings3"/>
              </a:rPr>
              <a:t></a:t>
            </a:r>
            <a:r>
              <a:rPr sz="1500" spc="1006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OVAOQA+TrebuchetMS"/>
                <a:cs typeface="OVAOQA+TrebuchetMS"/>
              </a:rPr>
              <a:t>Not case sensitive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524</Words>
  <Application>Microsoft Macintosh PowerPoint</Application>
  <PresentationFormat>Widescreen</PresentationFormat>
  <Paragraphs>131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OVAOQA+TrebuchetMS</vt:lpstr>
      <vt:lpstr>Times New Roman</vt:lpstr>
      <vt:lpstr>SQCCLU+Wingdings3</vt:lpstr>
      <vt:lpstr>Calibri</vt:lpstr>
      <vt:lpstr>BEMMUI+ArialMT</vt:lpstr>
      <vt:lpstr>BFAVQT+TrebuchetMS-Bold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lastModifiedBy>Anna-Maria Dimitrova</cp:lastModifiedBy>
  <cp:revision>6</cp:revision>
  <dcterms:modified xsi:type="dcterms:W3CDTF">2023-06-14T19:34:59Z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1119605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S10.0.0</vt:lpwstr>
  </property>
</Properties>
</file>