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543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6792DA-9D17-41C5-872C-D00A42125A4B}" type="datetimeFigureOut">
              <a:rPr lang="de-AT" smtClean="0"/>
              <a:t>26.04.2023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2D81F-F724-4DCC-A515-BE2AB4D1FF3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72790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02D81F-F724-4DCC-A515-BE2AB4D1FF39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4019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B684C6-7611-6202-5A58-40E0DDA143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C7B1D9C-439D-81D3-8110-833BAC588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E9898-1F4F-E730-C192-85B532740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B6F5-07B7-4F6E-80CC-CEB009266C71}" type="datetimeFigureOut">
              <a:rPr lang="de-AT" smtClean="0"/>
              <a:t>26.04.2023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75A90DB-A56D-F3B6-26F1-81CB84AFC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5EDC413-0A00-8596-AF31-6C7784287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439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0C1774-F714-C557-AE24-21B69A425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2762C53-7AA6-A8A4-6021-43B98DACA6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F2C1BF2-CD53-1338-73C5-44B1CD827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B6F5-07B7-4F6E-80CC-CEB009266C71}" type="datetimeFigureOut">
              <a:rPr lang="de-AT" smtClean="0"/>
              <a:t>26.04.2023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9DFA2D9-0C1E-446F-16CF-FCF8997E2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DB6038A-2BDE-AE41-FE45-ADAA4F296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94077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75DE42D-AA5E-67A2-94B3-A94073D3FD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296CFB5-35AD-21F2-0A00-DCD318E7DA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48180B-49FC-4809-CD08-9F6923D1D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B6F5-07B7-4F6E-80CC-CEB009266C71}" type="datetimeFigureOut">
              <a:rPr lang="de-AT" smtClean="0"/>
              <a:t>26.04.2023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B710218-D651-876B-B5A1-8BABFC168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A2D9299-335C-388A-42B6-759218B7B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26676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3D9915-5A9A-343D-7057-0780487D5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97E2DD-D997-A20B-AB01-6A86B1F68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2CCCD55-4DD4-5737-7AE2-220488F5B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B6F5-07B7-4F6E-80CC-CEB009266C71}" type="datetimeFigureOut">
              <a:rPr lang="de-AT" smtClean="0"/>
              <a:t>26.04.2023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58B0B91-4A2F-E459-62A2-F930EECCF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A3C5D7-2A6E-FE19-15CE-2BFBAB5D6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0457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1F97FF-8FE5-D0FD-AE99-5C161A934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3C3FD03-AA07-6847-15CD-373173717B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CE540D2-BBAF-9DE2-045C-3132D67A4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B6F5-07B7-4F6E-80CC-CEB009266C71}" type="datetimeFigureOut">
              <a:rPr lang="de-AT" smtClean="0"/>
              <a:t>26.04.2023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871858-D007-8D7F-1619-53FB59C05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03F5EE-1415-986C-099F-B20ED5609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18196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DD0DB5-8DB9-056E-00F4-E43FDBC24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A4BE1F-0ADA-1929-B28D-1E5A35E5FF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B6B07CF-D4F5-3194-E3FF-FD4440996A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B8D1B41-06CF-D9B8-F180-39A3F7F33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B6F5-07B7-4F6E-80CC-CEB009266C71}" type="datetimeFigureOut">
              <a:rPr lang="de-AT" smtClean="0"/>
              <a:t>26.04.2023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8FFA4B1-1414-EAC5-E1BC-5CAF48FA3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A520220-AFD8-84E0-D8FA-6BA20B3E8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08082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D7C8E2-D312-E348-46AA-B01917834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64BF06B-AD67-B9AE-A4E8-314EFB4C2D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B0B68BB-3FB0-9B2E-C0B9-45EA82C0E8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5300F14-936F-FA36-D78D-B14EC7A478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477D401-B6C2-BC06-E05A-9D875F2220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CCCCB53-780D-7A26-3D50-12E804CE3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B6F5-07B7-4F6E-80CC-CEB009266C71}" type="datetimeFigureOut">
              <a:rPr lang="de-AT" smtClean="0"/>
              <a:t>26.04.2023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C4F2640-19DA-C05F-054D-F64DE0A7D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935FD4E-4413-2B61-E990-C615BA6D5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7249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01AF13-18EA-22A6-D0AE-1A6F31901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B197C7B-2DDB-99A9-C51D-C9F8308A8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B6F5-07B7-4F6E-80CC-CEB009266C71}" type="datetimeFigureOut">
              <a:rPr lang="de-AT" smtClean="0"/>
              <a:t>26.04.2023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7314E8E-9EF6-29DB-6872-35AD0BA5C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757ACB4-589A-7793-57DC-3D404B6AF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88032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1065921-D145-37CC-523A-391A5E818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B6F5-07B7-4F6E-80CC-CEB009266C71}" type="datetimeFigureOut">
              <a:rPr lang="de-AT" smtClean="0"/>
              <a:t>26.04.2023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66563C5-A331-D367-F7FA-93A7F9B44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C75465A-B37F-64DA-7915-A790AB0B3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96490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FFD119-63DA-2C3C-98EF-28A38C305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8BE3A0D-3D76-7D37-2E94-D3563CEB4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5605817-D978-632F-71F8-46EF0CA14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1C2473B-D193-10DB-199B-50637C633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B6F5-07B7-4F6E-80CC-CEB009266C71}" type="datetimeFigureOut">
              <a:rPr lang="de-AT" smtClean="0"/>
              <a:t>26.04.2023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B151B90-4A97-BC1B-2449-3589234D1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5F72199-29FA-09B8-C7C5-4B4C43D22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7591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6D9087-7E73-19FD-91C3-A47260650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0C81376-55D1-5B85-6ACF-9C7A7BDF40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5636476-959A-5E5B-C9D9-059039DB7E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C1D590D-8A2D-6FA4-5C09-41FCD4E1F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B6F5-07B7-4F6E-80CC-CEB009266C71}" type="datetimeFigureOut">
              <a:rPr lang="de-AT" smtClean="0"/>
              <a:t>26.04.2023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6274D20-261F-DFA8-6291-4E2BECFCF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1EE7468-D6C6-288A-98B3-AA2E08C15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63282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186F95D-49A4-8C34-4880-F0D43D536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78791FD-67ED-4E20-D197-8DFA897FEE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228CB4E-A53E-9C27-D77D-8F78A21F8D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9B6F5-07B7-4F6E-80CC-CEB009266C71}" type="datetimeFigureOut">
              <a:rPr lang="de-AT" smtClean="0"/>
              <a:t>26.04.2023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6C0BAF-5D64-B612-435E-B5A4A92D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8AC130-9424-FE7E-F21D-6694082A3D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53777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8F890DDF-D68A-1DDD-217D-79A52118892C}"/>
              </a:ext>
            </a:extLst>
          </p:cNvPr>
          <p:cNvSpPr/>
          <p:nvPr/>
        </p:nvSpPr>
        <p:spPr>
          <a:xfrm>
            <a:off x="0" y="5210212"/>
            <a:ext cx="12192000" cy="16711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E06F00DC-056F-8C9C-E747-A1CFDD3AB670}"/>
              </a:ext>
            </a:extLst>
          </p:cNvPr>
          <p:cNvSpPr txBox="1"/>
          <p:nvPr/>
        </p:nvSpPr>
        <p:spPr>
          <a:xfrm>
            <a:off x="1498690" y="-2411844"/>
            <a:ext cx="7297947" cy="10864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70000" b="1" dirty="0">
                <a:latin typeface="Segoe UI Symbol" panose="020B0502040204020203" pitchFamily="34" charset="0"/>
                <a:ea typeface="Segoe UI Symbol" panose="020B0502040204020203" pitchFamily="34" charset="0"/>
              </a:rPr>
              <a:t></a:t>
            </a:r>
            <a:endParaRPr lang="de-AT" sz="70000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8CFF2E6-2DA2-84D2-4E72-5187C4D37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7663" y="1826612"/>
            <a:ext cx="4048478" cy="2387600"/>
          </a:xfrm>
        </p:spPr>
        <p:txBody>
          <a:bodyPr>
            <a:normAutofit/>
          </a:bodyPr>
          <a:lstStyle/>
          <a:p>
            <a:r>
              <a:rPr lang="de-AT" sz="3000" b="1" dirty="0">
                <a:latin typeface="Carlito" panose="020F0502020204030204" pitchFamily="34" charset="0"/>
                <a:cs typeface="Carlito" panose="020F0502020204030204" pitchFamily="34" charset="0"/>
              </a:rPr>
              <a:t>An </a:t>
            </a:r>
            <a:r>
              <a:rPr lang="de-AT" sz="3000" b="1" dirty="0" err="1">
                <a:latin typeface="Carlito" panose="020F0502020204030204" pitchFamily="34" charset="0"/>
                <a:cs typeface="Carlito" panose="020F0502020204030204" pitchFamily="34" charset="0"/>
              </a:rPr>
              <a:t>Introduction</a:t>
            </a:r>
            <a:r>
              <a:rPr lang="de-AT" sz="3000" b="1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sz="3000" b="1" dirty="0" err="1">
                <a:latin typeface="Carlito" panose="020F0502020204030204" pitchFamily="34" charset="0"/>
                <a:cs typeface="Carlito" panose="020F0502020204030204" pitchFamily="34" charset="0"/>
              </a:rPr>
              <a:t>to</a:t>
            </a:r>
            <a:r>
              <a:rPr lang="de-AT" sz="3000" b="1" dirty="0">
                <a:latin typeface="Carlito" panose="020F0502020204030204" pitchFamily="34" charset="0"/>
                <a:cs typeface="Carlito" panose="020F0502020204030204" pitchFamily="34" charset="0"/>
              </a:rPr>
              <a:t> WEKA: The All in </a:t>
            </a:r>
            <a:r>
              <a:rPr lang="de-AT" sz="3000" b="1" dirty="0" err="1">
                <a:latin typeface="Carlito" panose="020F0502020204030204" pitchFamily="34" charset="0"/>
                <a:cs typeface="Carlito" panose="020F0502020204030204" pitchFamily="34" charset="0"/>
              </a:rPr>
              <a:t>One</a:t>
            </a:r>
            <a:r>
              <a:rPr lang="de-AT" sz="3000" b="1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sz="3000" b="1" dirty="0" err="1">
                <a:latin typeface="Carlito" panose="020F0502020204030204" pitchFamily="34" charset="0"/>
                <a:cs typeface="Carlito" panose="020F0502020204030204" pitchFamily="34" charset="0"/>
              </a:rPr>
              <a:t>Machine</a:t>
            </a:r>
            <a:r>
              <a:rPr lang="de-AT" sz="3000" b="1" dirty="0">
                <a:latin typeface="Carlito" panose="020F0502020204030204" pitchFamily="34" charset="0"/>
                <a:cs typeface="Carlito" panose="020F0502020204030204" pitchFamily="34" charset="0"/>
              </a:rPr>
              <a:t> Learning Software in Java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AD19E3C-AD6F-A2F2-B26D-601A44B15F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99902" y="4093080"/>
            <a:ext cx="9144000" cy="66822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AT" sz="1600" dirty="0">
                <a:latin typeface="Carlito" panose="020F0502020204030204" pitchFamily="34" charset="0"/>
                <a:cs typeface="Carlito" panose="020F0502020204030204" pitchFamily="34" charset="0"/>
              </a:rPr>
              <a:t>By Jakov Pavic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AT" sz="1600" dirty="0">
                <a:latin typeface="Carlito" panose="020F0502020204030204" pitchFamily="34" charset="0"/>
                <a:cs typeface="Carlito" panose="020F0502020204030204" pitchFamily="34" charset="0"/>
              </a:rPr>
              <a:t>h11719023</a:t>
            </a:r>
          </a:p>
        </p:txBody>
      </p:sp>
      <p:sp>
        <p:nvSpPr>
          <p:cNvPr id="5" name="Flussdiagramm: Prozess 4">
            <a:extLst>
              <a:ext uri="{FF2B5EF4-FFF2-40B4-BE49-F238E27FC236}">
                <a16:creationId xmlns:a16="http://schemas.microsoft.com/office/drawing/2014/main" id="{50A266E0-AD62-29D1-5275-FA1C83D5F80C}"/>
              </a:ext>
            </a:extLst>
          </p:cNvPr>
          <p:cNvSpPr/>
          <p:nvPr/>
        </p:nvSpPr>
        <p:spPr>
          <a:xfrm>
            <a:off x="0" y="282006"/>
            <a:ext cx="1733550" cy="676275"/>
          </a:xfrm>
          <a:prstGeom prst="flowChart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Flussdiagramm: Prozess 5">
            <a:extLst>
              <a:ext uri="{FF2B5EF4-FFF2-40B4-BE49-F238E27FC236}">
                <a16:creationId xmlns:a16="http://schemas.microsoft.com/office/drawing/2014/main" id="{F7D3558E-A383-4AFB-835D-FC0D252793DA}"/>
              </a:ext>
            </a:extLst>
          </p:cNvPr>
          <p:cNvSpPr/>
          <p:nvPr/>
        </p:nvSpPr>
        <p:spPr>
          <a:xfrm>
            <a:off x="9539106" y="-1"/>
            <a:ext cx="2652894" cy="6881411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4274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4274 w 10000"/>
              <a:gd name="connsiteY4" fmla="*/ 0 h 10000"/>
              <a:gd name="connsiteX0" fmla="*/ 0 w 14695"/>
              <a:gd name="connsiteY0" fmla="*/ 0 h 10000"/>
              <a:gd name="connsiteX1" fmla="*/ 14695 w 14695"/>
              <a:gd name="connsiteY1" fmla="*/ 0 h 10000"/>
              <a:gd name="connsiteX2" fmla="*/ 14695 w 14695"/>
              <a:gd name="connsiteY2" fmla="*/ 10000 h 10000"/>
              <a:gd name="connsiteX3" fmla="*/ 4695 w 14695"/>
              <a:gd name="connsiteY3" fmla="*/ 10000 h 10000"/>
              <a:gd name="connsiteX4" fmla="*/ 0 w 14695"/>
              <a:gd name="connsiteY4" fmla="*/ 0 h 10000"/>
              <a:gd name="connsiteX0" fmla="*/ 0 w 14695"/>
              <a:gd name="connsiteY0" fmla="*/ 0 h 10000"/>
              <a:gd name="connsiteX1" fmla="*/ 14695 w 14695"/>
              <a:gd name="connsiteY1" fmla="*/ 0 h 10000"/>
              <a:gd name="connsiteX2" fmla="*/ 14695 w 14695"/>
              <a:gd name="connsiteY2" fmla="*/ 10000 h 10000"/>
              <a:gd name="connsiteX3" fmla="*/ 6120 w 14695"/>
              <a:gd name="connsiteY3" fmla="*/ 10000 h 10000"/>
              <a:gd name="connsiteX4" fmla="*/ 0 w 14695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95" h="10000">
                <a:moveTo>
                  <a:pt x="0" y="0"/>
                </a:moveTo>
                <a:lnTo>
                  <a:pt x="14695" y="0"/>
                </a:lnTo>
                <a:lnTo>
                  <a:pt x="14695" y="10000"/>
                </a:lnTo>
                <a:lnTo>
                  <a:pt x="6120" y="10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21726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D2822D7C-3C73-5758-766C-6212338C3CF0}"/>
              </a:ext>
            </a:extLst>
          </p:cNvPr>
          <p:cNvSpPr/>
          <p:nvPr/>
        </p:nvSpPr>
        <p:spPr>
          <a:xfrm>
            <a:off x="0" y="6667436"/>
            <a:ext cx="12192000" cy="2139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580FAEA-6021-695B-E5EA-5607F0BD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672" y="-79546"/>
            <a:ext cx="9448800" cy="1325563"/>
          </a:xfrm>
        </p:spPr>
        <p:txBody>
          <a:bodyPr>
            <a:normAutofit/>
          </a:bodyPr>
          <a:lstStyle/>
          <a:p>
            <a:r>
              <a:rPr lang="de-AT" sz="4000" dirty="0">
                <a:latin typeface="Carlito" panose="020F0502020204030204" pitchFamily="34" charset="0"/>
                <a:cs typeface="Carlito" panose="020F0502020204030204" pitchFamily="34" charset="0"/>
              </a:rPr>
              <a:t>Table </a:t>
            </a:r>
            <a:r>
              <a:rPr lang="de-AT" sz="4000" dirty="0" err="1">
                <a:latin typeface="Carlito" panose="020F0502020204030204" pitchFamily="34" charset="0"/>
                <a:cs typeface="Carlito" panose="020F0502020204030204" pitchFamily="34" charset="0"/>
              </a:rPr>
              <a:t>of</a:t>
            </a:r>
            <a:r>
              <a:rPr lang="de-AT" sz="4000" dirty="0">
                <a:latin typeface="Carlito" panose="020F0502020204030204" pitchFamily="34" charset="0"/>
                <a:cs typeface="Carlito" panose="020F0502020204030204" pitchFamily="34" charset="0"/>
              </a:rPr>
              <a:t> Contents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DFC5F74-AD79-D2CB-5176-D496C4748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449" y="921374"/>
            <a:ext cx="9569451" cy="5746063"/>
          </a:xfrm>
        </p:spPr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1.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Introduction</a:t>
            </a:r>
            <a:endParaRPr lang="de-AT" dirty="0">
              <a:latin typeface="Carlito" panose="020F0502020204030204" pitchFamily="34" charset="0"/>
              <a:cs typeface="Carlito" panose="020F0502020204030204" pitchFamily="34" charset="0"/>
            </a:endParaRPr>
          </a:p>
          <a:p>
            <a:pPr marL="0" indent="0">
              <a:buNone/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2.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Overview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: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Machine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Learning</a:t>
            </a:r>
          </a:p>
          <a:p>
            <a:pPr marL="0" indent="0">
              <a:buNone/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3.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Overview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: WEKA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3.1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Graphical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User Interface (GUI)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3.2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Application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Programming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Interface (API)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3.3 Packages</a:t>
            </a:r>
          </a:p>
          <a:p>
            <a:pPr marL="0" indent="0">
              <a:buNone/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4. Data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Preparation</a:t>
            </a:r>
            <a:endParaRPr lang="de-AT" dirty="0">
              <a:latin typeface="Carlito" panose="020F0502020204030204" pitchFamily="34" charset="0"/>
              <a:cs typeface="Carlito" panose="020F0502020204030204" pitchFamily="34" charset="0"/>
            </a:endParaRP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4.1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Importing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Data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	4.1.1 ARFF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	4.1.2 CSV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	4.1.3 JSON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>
                <a:latin typeface="Carlito" panose="020F0502020204030204" pitchFamily="34" charset="0"/>
                <a:cs typeface="Carlito" panose="020F0502020204030204" pitchFamily="34" charset="0"/>
              </a:rPr>
              <a:t>		4.1.4 XML</a:t>
            </a:r>
            <a:endParaRPr lang="de-AT" dirty="0">
              <a:latin typeface="Carlito" panose="020F0502020204030204" pitchFamily="34" charset="0"/>
              <a:cs typeface="Carlito" panose="020F0502020204030204" pitchFamily="34" charset="0"/>
            </a:endParaRP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4.2 Understanding Data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4.3 Data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Cleaning</a:t>
            </a:r>
            <a:endParaRPr lang="de-AT" dirty="0">
              <a:latin typeface="Carlito" panose="020F0502020204030204" pitchFamily="34" charset="0"/>
              <a:cs typeface="Carlito" panose="020F0502020204030204" pitchFamily="34" charset="0"/>
            </a:endParaRP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4.3 Data Integration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4.4 Data Transformation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5.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Machine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Learning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5.1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Supervised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Learning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	5.1.1 Linear Regression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	5.1.2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Logistic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Regression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	5.1.3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Decision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Tree</a:t>
            </a:r>
            <a:endParaRPr lang="de-AT" dirty="0">
              <a:latin typeface="Carlito" panose="020F0502020204030204" pitchFamily="34" charset="0"/>
              <a:cs typeface="Carlito" panose="020F0502020204030204" pitchFamily="34" charset="0"/>
            </a:endParaRP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	5.1.4 Random Forest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	5.1.5 Support Vector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Machine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(SVM)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	5.1.6 Naive Bayes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Algorithm</a:t>
            </a:r>
            <a:endParaRPr lang="de-AT" dirty="0">
              <a:latin typeface="Carlito" panose="020F0502020204030204" pitchFamily="34" charset="0"/>
              <a:cs typeface="Carlito" panose="020F0502020204030204" pitchFamily="34" charset="0"/>
            </a:endParaRP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	5.1.7 K-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Nearest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Neighbor</a:t>
            </a:r>
            <a:endParaRPr lang="de-AT" dirty="0">
              <a:latin typeface="Carlito" panose="020F0502020204030204" pitchFamily="34" charset="0"/>
              <a:cs typeface="Carlito" panose="020F0502020204030204" pitchFamily="34" charset="0"/>
            </a:endParaRP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	(5.1.8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Neural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Networks)</a:t>
            </a:r>
          </a:p>
          <a:p>
            <a:pPr marL="0" indent="0">
              <a:buNone/>
              <a:tabLst>
                <a:tab pos="536575" algn="l"/>
                <a:tab pos="1168400" algn="l"/>
                <a:tab pos="1257300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5.2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Unsupervised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Learning</a:t>
            </a:r>
          </a:p>
          <a:p>
            <a:pPr marL="0" indent="0">
              <a:buNone/>
              <a:tabLst>
                <a:tab pos="536575" algn="l"/>
                <a:tab pos="895350" algn="l"/>
                <a:tab pos="1168400" algn="l"/>
                <a:tab pos="1257300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	5.2.1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Principal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Component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Analysis</a:t>
            </a:r>
          </a:p>
          <a:p>
            <a:pPr marL="0" indent="0">
              <a:buNone/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5.2.2 K-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Means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Clustering</a:t>
            </a:r>
          </a:p>
          <a:p>
            <a:pPr marL="0" indent="0">
              <a:buNone/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5.2.3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Hierarchical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Clustering</a:t>
            </a:r>
          </a:p>
          <a:p>
            <a:pPr marL="0" indent="0">
              <a:buNone/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5.2.4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Local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Outlier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Factor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(LOF)</a:t>
            </a:r>
            <a:endParaRPr lang="de-AT" b="1" dirty="0">
              <a:latin typeface="Carlito" panose="020F0502020204030204" pitchFamily="34" charset="0"/>
              <a:cs typeface="Carlito" panose="020F0502020204030204" pitchFamily="34" charset="0"/>
            </a:endParaRPr>
          </a:p>
          <a:p>
            <a:pPr marL="0" indent="0">
              <a:buNone/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5.2.5 Apriori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Algorithm</a:t>
            </a:r>
            <a:endParaRPr lang="de-AT" dirty="0">
              <a:latin typeface="Carlito" panose="020F0502020204030204" pitchFamily="34" charset="0"/>
              <a:cs typeface="Carlito" panose="020F0502020204030204" pitchFamily="34" charset="0"/>
            </a:endParaRP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6. Data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Visualization</a:t>
            </a:r>
            <a:endParaRPr lang="de-AT" dirty="0">
              <a:latin typeface="Carlito" panose="020F0502020204030204" pitchFamily="34" charset="0"/>
              <a:cs typeface="Carlito" panose="020F0502020204030204" pitchFamily="34" charset="0"/>
            </a:endParaRP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6.1 Bar Chart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6.2 Line Graph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6.3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Pie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Chart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6.4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Scatter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Plot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6.5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Histogram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</a:t>
            </a:r>
          </a:p>
          <a:p>
            <a:pPr marL="0" indent="0">
              <a:buNone/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7. Summary</a:t>
            </a:r>
          </a:p>
          <a:p>
            <a:pPr marL="0" indent="0">
              <a:buNone/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8. References </a:t>
            </a:r>
          </a:p>
          <a:p>
            <a:pPr marL="457200" lvl="1" indent="0">
              <a:buNone/>
            </a:pPr>
            <a:endParaRPr lang="de-AT" dirty="0">
              <a:latin typeface="Carlito" panose="020F0502020204030204" pitchFamily="34" charset="0"/>
              <a:cs typeface="Carlito" panose="020F0502020204030204" pitchFamily="34" charset="0"/>
            </a:endParaRPr>
          </a:p>
        </p:txBody>
      </p:sp>
      <p:sp>
        <p:nvSpPr>
          <p:cNvPr id="4" name="Flussdiagramm: Prozess 3">
            <a:extLst>
              <a:ext uri="{FF2B5EF4-FFF2-40B4-BE49-F238E27FC236}">
                <a16:creationId xmlns:a16="http://schemas.microsoft.com/office/drawing/2014/main" id="{645EBEAD-5A76-405F-206E-095059973DBB}"/>
              </a:ext>
            </a:extLst>
          </p:cNvPr>
          <p:cNvSpPr/>
          <p:nvPr/>
        </p:nvSpPr>
        <p:spPr>
          <a:xfrm>
            <a:off x="0" y="200649"/>
            <a:ext cx="253672" cy="676275"/>
          </a:xfrm>
          <a:prstGeom prst="flowChart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Flussdiagramm: Prozess 5">
            <a:extLst>
              <a:ext uri="{FF2B5EF4-FFF2-40B4-BE49-F238E27FC236}">
                <a16:creationId xmlns:a16="http://schemas.microsoft.com/office/drawing/2014/main" id="{8A16B472-6FA5-88CF-8610-768BEB53340E}"/>
              </a:ext>
            </a:extLst>
          </p:cNvPr>
          <p:cNvSpPr/>
          <p:nvPr/>
        </p:nvSpPr>
        <p:spPr>
          <a:xfrm>
            <a:off x="9702472" y="0"/>
            <a:ext cx="2489528" cy="6878128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4274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4274 w 10000"/>
              <a:gd name="connsiteY4" fmla="*/ 0 h 10000"/>
              <a:gd name="connsiteX0" fmla="*/ 0 w 14695"/>
              <a:gd name="connsiteY0" fmla="*/ 0 h 10000"/>
              <a:gd name="connsiteX1" fmla="*/ 14695 w 14695"/>
              <a:gd name="connsiteY1" fmla="*/ 0 h 10000"/>
              <a:gd name="connsiteX2" fmla="*/ 14695 w 14695"/>
              <a:gd name="connsiteY2" fmla="*/ 10000 h 10000"/>
              <a:gd name="connsiteX3" fmla="*/ 4695 w 14695"/>
              <a:gd name="connsiteY3" fmla="*/ 10000 h 10000"/>
              <a:gd name="connsiteX4" fmla="*/ 0 w 14695"/>
              <a:gd name="connsiteY4" fmla="*/ 0 h 10000"/>
              <a:gd name="connsiteX0" fmla="*/ 0 w 14695"/>
              <a:gd name="connsiteY0" fmla="*/ 0 h 10000"/>
              <a:gd name="connsiteX1" fmla="*/ 14695 w 14695"/>
              <a:gd name="connsiteY1" fmla="*/ 0 h 10000"/>
              <a:gd name="connsiteX2" fmla="*/ 14695 w 14695"/>
              <a:gd name="connsiteY2" fmla="*/ 10000 h 10000"/>
              <a:gd name="connsiteX3" fmla="*/ 6120 w 14695"/>
              <a:gd name="connsiteY3" fmla="*/ 10000 h 10000"/>
              <a:gd name="connsiteX4" fmla="*/ 0 w 14695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95" h="10000">
                <a:moveTo>
                  <a:pt x="0" y="0"/>
                </a:moveTo>
                <a:lnTo>
                  <a:pt x="14695" y="0"/>
                </a:lnTo>
                <a:lnTo>
                  <a:pt x="14695" y="10000"/>
                </a:lnTo>
                <a:lnTo>
                  <a:pt x="6120" y="10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465658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>
            <a:extLst>
              <a:ext uri="{FF2B5EF4-FFF2-40B4-BE49-F238E27FC236}">
                <a16:creationId xmlns:a16="http://schemas.microsoft.com/office/drawing/2014/main" id="{5F1E6ECF-60DE-507B-41E3-75C5D95848BA}"/>
              </a:ext>
            </a:extLst>
          </p:cNvPr>
          <p:cNvSpPr/>
          <p:nvPr/>
        </p:nvSpPr>
        <p:spPr>
          <a:xfrm>
            <a:off x="0" y="6325900"/>
            <a:ext cx="12192000" cy="55551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Flussdiagramm: Prozess 5">
            <a:extLst>
              <a:ext uri="{FF2B5EF4-FFF2-40B4-BE49-F238E27FC236}">
                <a16:creationId xmlns:a16="http://schemas.microsoft.com/office/drawing/2014/main" id="{8E4087E8-D27F-733F-608D-813804892DDC}"/>
              </a:ext>
            </a:extLst>
          </p:cNvPr>
          <p:cNvSpPr/>
          <p:nvPr/>
        </p:nvSpPr>
        <p:spPr>
          <a:xfrm>
            <a:off x="11503742" y="0"/>
            <a:ext cx="688258" cy="6878128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4274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4274 w 10000"/>
              <a:gd name="connsiteY4" fmla="*/ 0 h 10000"/>
              <a:gd name="connsiteX0" fmla="*/ 0 w 14695"/>
              <a:gd name="connsiteY0" fmla="*/ 0 h 10000"/>
              <a:gd name="connsiteX1" fmla="*/ 14695 w 14695"/>
              <a:gd name="connsiteY1" fmla="*/ 0 h 10000"/>
              <a:gd name="connsiteX2" fmla="*/ 14695 w 14695"/>
              <a:gd name="connsiteY2" fmla="*/ 10000 h 10000"/>
              <a:gd name="connsiteX3" fmla="*/ 4695 w 14695"/>
              <a:gd name="connsiteY3" fmla="*/ 10000 h 10000"/>
              <a:gd name="connsiteX4" fmla="*/ 0 w 14695"/>
              <a:gd name="connsiteY4" fmla="*/ 0 h 10000"/>
              <a:gd name="connsiteX0" fmla="*/ 0 w 14695"/>
              <a:gd name="connsiteY0" fmla="*/ 0 h 10000"/>
              <a:gd name="connsiteX1" fmla="*/ 14695 w 14695"/>
              <a:gd name="connsiteY1" fmla="*/ 0 h 10000"/>
              <a:gd name="connsiteX2" fmla="*/ 14695 w 14695"/>
              <a:gd name="connsiteY2" fmla="*/ 10000 h 10000"/>
              <a:gd name="connsiteX3" fmla="*/ 6120 w 14695"/>
              <a:gd name="connsiteY3" fmla="*/ 10000 h 10000"/>
              <a:gd name="connsiteX4" fmla="*/ 0 w 14695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95" h="10000">
                <a:moveTo>
                  <a:pt x="0" y="0"/>
                </a:moveTo>
                <a:lnTo>
                  <a:pt x="14695" y="0"/>
                </a:lnTo>
                <a:lnTo>
                  <a:pt x="14695" y="10000"/>
                </a:lnTo>
                <a:lnTo>
                  <a:pt x="6120" y="10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AC07F808-AEF5-14CF-C0BF-C53E3E5E5521}"/>
              </a:ext>
            </a:extLst>
          </p:cNvPr>
          <p:cNvSpPr txBox="1">
            <a:spLocks/>
          </p:cNvSpPr>
          <p:nvPr/>
        </p:nvSpPr>
        <p:spPr>
          <a:xfrm>
            <a:off x="1733550" y="206822"/>
            <a:ext cx="9448800" cy="7991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4000" dirty="0">
                <a:latin typeface="Carlito" panose="020F0502020204030204" pitchFamily="34" charset="0"/>
                <a:cs typeface="Carlito" panose="020F0502020204030204" pitchFamily="34" charset="0"/>
              </a:rPr>
              <a:t>GANTT - Chart</a:t>
            </a:r>
          </a:p>
        </p:txBody>
      </p:sp>
      <p:sp>
        <p:nvSpPr>
          <p:cNvPr id="4" name="Flussdiagramm: Prozess 3">
            <a:extLst>
              <a:ext uri="{FF2B5EF4-FFF2-40B4-BE49-F238E27FC236}">
                <a16:creationId xmlns:a16="http://schemas.microsoft.com/office/drawing/2014/main" id="{079C4128-0148-AFDD-71ED-2A38C768829F}"/>
              </a:ext>
            </a:extLst>
          </p:cNvPr>
          <p:cNvSpPr/>
          <p:nvPr/>
        </p:nvSpPr>
        <p:spPr>
          <a:xfrm>
            <a:off x="0" y="206822"/>
            <a:ext cx="1733550" cy="676275"/>
          </a:xfrm>
          <a:prstGeom prst="flowChart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11" name="Grafik 10" descr="Ein Bild, das Diagramm enthält.&#10;&#10;Automatisch generierte Beschreibung">
            <a:extLst>
              <a:ext uri="{FF2B5EF4-FFF2-40B4-BE49-F238E27FC236}">
                <a16:creationId xmlns:a16="http://schemas.microsoft.com/office/drawing/2014/main" id="{53018477-9341-2034-AD0B-CF5C4B12E4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75" y="1023704"/>
            <a:ext cx="11892249" cy="5202859"/>
          </a:xfrm>
          <a:prstGeom prst="rect">
            <a:avLst/>
          </a:prstGeom>
        </p:spPr>
      </p:pic>
      <p:pic>
        <p:nvPicPr>
          <p:cNvPr id="13" name="Grafik 12" descr="Ein Bild, das Diagramm enthält.&#10;&#10;Automatisch generierte Beschreibung">
            <a:extLst>
              <a:ext uri="{FF2B5EF4-FFF2-40B4-BE49-F238E27FC236}">
                <a16:creationId xmlns:a16="http://schemas.microsoft.com/office/drawing/2014/main" id="{680EDE63-6A11-3B5D-4D96-D4E7B779B7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75" y="1026987"/>
            <a:ext cx="11880894" cy="5206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9730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A94EEA-7F3D-65A8-ECA4-94EDB8A965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6865" y="1858921"/>
            <a:ext cx="9144000" cy="2387600"/>
          </a:xfrm>
        </p:spPr>
        <p:txBody>
          <a:bodyPr>
            <a:normAutofit/>
          </a:bodyPr>
          <a:lstStyle/>
          <a:p>
            <a:r>
              <a:rPr lang="de-AT" sz="7200" b="1" dirty="0" err="1">
                <a:latin typeface="Carlito" panose="020F0502020204030204" pitchFamily="34" charset="0"/>
                <a:cs typeface="Carlito" panose="020F0502020204030204" pitchFamily="34" charset="0"/>
              </a:rPr>
              <a:t>Thank</a:t>
            </a:r>
            <a:r>
              <a:rPr lang="de-AT" sz="7200" b="1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sz="7200" b="1" dirty="0" err="1">
                <a:latin typeface="Carlito" panose="020F0502020204030204" pitchFamily="34" charset="0"/>
                <a:cs typeface="Carlito" panose="020F0502020204030204" pitchFamily="34" charset="0"/>
              </a:rPr>
              <a:t>you</a:t>
            </a:r>
            <a:r>
              <a:rPr lang="de-AT" sz="7200" b="1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sz="7200" b="1" dirty="0" err="1">
                <a:latin typeface="Carlito" panose="020F0502020204030204" pitchFamily="34" charset="0"/>
                <a:cs typeface="Carlito" panose="020F0502020204030204" pitchFamily="34" charset="0"/>
              </a:rPr>
              <a:t>for</a:t>
            </a:r>
            <a:r>
              <a:rPr lang="de-AT" sz="7200" b="1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sz="7200" b="1" dirty="0" err="1">
                <a:latin typeface="Carlito" panose="020F0502020204030204" pitchFamily="34" charset="0"/>
                <a:cs typeface="Carlito" panose="020F0502020204030204" pitchFamily="34" charset="0"/>
              </a:rPr>
              <a:t>your</a:t>
            </a:r>
            <a:r>
              <a:rPr lang="de-AT" sz="7200" b="1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sz="7200" b="1" dirty="0" err="1">
                <a:latin typeface="Carlito" panose="020F0502020204030204" pitchFamily="34" charset="0"/>
                <a:cs typeface="Carlito" panose="020F0502020204030204" pitchFamily="34" charset="0"/>
              </a:rPr>
              <a:t>attention</a:t>
            </a:r>
            <a:r>
              <a:rPr lang="de-AT" sz="7200" b="1" dirty="0">
                <a:latin typeface="Carlito" panose="020F0502020204030204" pitchFamily="34" charset="0"/>
                <a:cs typeface="Carlito" panose="020F0502020204030204" pitchFamily="34" charset="0"/>
              </a:rPr>
              <a:t>!</a:t>
            </a:r>
          </a:p>
        </p:txBody>
      </p:sp>
      <p:sp>
        <p:nvSpPr>
          <p:cNvPr id="5" name="Flussdiagramm: Prozess 4">
            <a:extLst>
              <a:ext uri="{FF2B5EF4-FFF2-40B4-BE49-F238E27FC236}">
                <a16:creationId xmlns:a16="http://schemas.microsoft.com/office/drawing/2014/main" id="{14365150-37EC-B012-42E1-834F393E0145}"/>
              </a:ext>
            </a:extLst>
          </p:cNvPr>
          <p:cNvSpPr/>
          <p:nvPr/>
        </p:nvSpPr>
        <p:spPr>
          <a:xfrm>
            <a:off x="0" y="515209"/>
            <a:ext cx="1733550" cy="676275"/>
          </a:xfrm>
          <a:prstGeom prst="flowChart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DC40C91A-CDF4-49F1-6946-7C941BAB45F7}"/>
              </a:ext>
            </a:extLst>
          </p:cNvPr>
          <p:cNvSpPr/>
          <p:nvPr/>
        </p:nvSpPr>
        <p:spPr>
          <a:xfrm>
            <a:off x="0" y="4493811"/>
            <a:ext cx="12192000" cy="2387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" name="Flussdiagramm: Prozess 5">
            <a:extLst>
              <a:ext uri="{FF2B5EF4-FFF2-40B4-BE49-F238E27FC236}">
                <a16:creationId xmlns:a16="http://schemas.microsoft.com/office/drawing/2014/main" id="{0837591C-65CD-5D26-0B20-5094F91CA090}"/>
              </a:ext>
            </a:extLst>
          </p:cNvPr>
          <p:cNvSpPr/>
          <p:nvPr/>
        </p:nvSpPr>
        <p:spPr>
          <a:xfrm>
            <a:off x="9539106" y="0"/>
            <a:ext cx="2652894" cy="6912634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4274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4274 w 10000"/>
              <a:gd name="connsiteY4" fmla="*/ 0 h 10000"/>
              <a:gd name="connsiteX0" fmla="*/ 0 w 14695"/>
              <a:gd name="connsiteY0" fmla="*/ 0 h 10000"/>
              <a:gd name="connsiteX1" fmla="*/ 14695 w 14695"/>
              <a:gd name="connsiteY1" fmla="*/ 0 h 10000"/>
              <a:gd name="connsiteX2" fmla="*/ 14695 w 14695"/>
              <a:gd name="connsiteY2" fmla="*/ 10000 h 10000"/>
              <a:gd name="connsiteX3" fmla="*/ 4695 w 14695"/>
              <a:gd name="connsiteY3" fmla="*/ 10000 h 10000"/>
              <a:gd name="connsiteX4" fmla="*/ 0 w 14695"/>
              <a:gd name="connsiteY4" fmla="*/ 0 h 10000"/>
              <a:gd name="connsiteX0" fmla="*/ 0 w 14695"/>
              <a:gd name="connsiteY0" fmla="*/ 0 h 10000"/>
              <a:gd name="connsiteX1" fmla="*/ 14695 w 14695"/>
              <a:gd name="connsiteY1" fmla="*/ 0 h 10000"/>
              <a:gd name="connsiteX2" fmla="*/ 14695 w 14695"/>
              <a:gd name="connsiteY2" fmla="*/ 10000 h 10000"/>
              <a:gd name="connsiteX3" fmla="*/ 6120 w 14695"/>
              <a:gd name="connsiteY3" fmla="*/ 10000 h 10000"/>
              <a:gd name="connsiteX4" fmla="*/ 0 w 14695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95" h="10000">
                <a:moveTo>
                  <a:pt x="0" y="0"/>
                </a:moveTo>
                <a:lnTo>
                  <a:pt x="14695" y="0"/>
                </a:lnTo>
                <a:lnTo>
                  <a:pt x="14695" y="10000"/>
                </a:lnTo>
                <a:lnTo>
                  <a:pt x="6120" y="10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226293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220</Words>
  <Application>Microsoft Office PowerPoint</Application>
  <PresentationFormat>Breitbild</PresentationFormat>
  <Paragraphs>48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Carlito</vt:lpstr>
      <vt:lpstr>Segoe UI Symbol</vt:lpstr>
      <vt:lpstr>Office</vt:lpstr>
      <vt:lpstr>An Introduction to WEKA: The All in One Machine Learning Software in Java</vt:lpstr>
      <vt:lpstr>Table of Contents</vt:lpstr>
      <vt:lpstr>PowerPoint-Präsentation</vt:lpstr>
      <vt:lpstr>Thank you for your attention!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Learning with JAVA - WEKA</dc:title>
  <dc:creator>Pavic, Jakov</dc:creator>
  <cp:lastModifiedBy>Pavic, Jakov</cp:lastModifiedBy>
  <cp:revision>50</cp:revision>
  <dcterms:created xsi:type="dcterms:W3CDTF">2023-03-21T10:15:16Z</dcterms:created>
  <dcterms:modified xsi:type="dcterms:W3CDTF">2023-04-27T08:15:43Z</dcterms:modified>
</cp:coreProperties>
</file>