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7DD9B3-890D-4ED8-AECE-CF99B58A62CD}" name="Bacaj, Ardit" initials="BA" userId="S::h11702367@s.wu.ac.at::480326bb-e568-40fc-bff0-563e99d0062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582"/>
  </p:normalViewPr>
  <p:slideViewPr>
    <p:cSldViewPr snapToGrid="0">
      <p:cViewPr>
        <p:scale>
          <a:sx n="102" d="100"/>
          <a:sy n="102" d="100"/>
        </p:scale>
        <p:origin x="71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53123-6CA2-F64E-B75C-05A44F7F3D9D}" type="datetimeFigureOut">
              <a:rPr lang="de-DE" smtClean="0"/>
              <a:t>14.06.23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74950-6AE5-7545-A8FB-50D7D6D7D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2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74950-6AE5-7545-A8FB-50D7D6D7D18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790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A74950-6AE5-7545-A8FB-50D7D6D7D18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44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8388F-5CB6-AC65-5DDF-FC1A56553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B38173-9DFD-EF66-EC17-73D973697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E9092A-B3F7-A41A-ACA3-4FC78067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8C97-486C-6B44-BED9-A17A6CE94BF0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967751-6FB8-30A3-E164-64366370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9BBB00-78C4-1CF0-D9DA-6D2827EA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88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48D5-D407-0A0E-994F-55BE8B0F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583CCC-30DC-F08D-B0BA-7332E0611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2B3619-454D-14F8-FC0C-5B5B5BD6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6B2A-527B-284C-8409-D4378466DA24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71B12D-DEFE-D6FE-EC6D-32463F72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4449F-7CD1-7049-DE2D-7A4DFA2E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8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32AB88-10E6-BCF6-44EE-1C6209EC0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52E3EC-09DA-A698-8EA2-FB77367F6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AACEDA-7057-98D2-DF89-73552293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819E-2D30-5541-B2B8-16703EADF341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0E56F6-A34A-E843-3D59-9B1CC75E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E764DC-84FB-0E3C-8247-C18C9FD57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19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B4EB1-77C6-2060-FDFC-637B04555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96E2FF-AA4C-3FF3-6027-A426F1F2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9D0BDC-A8E3-D998-C97C-1F0D2D980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F71C-C218-184C-82F4-9DCC4341BC9F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637721-1E27-BF86-1134-1278C3E9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E2F86B-B2A9-4097-C533-41BA28E1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24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B9F35-A364-ED4F-D84C-432A57AD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BDAD49-2561-9B52-4425-851A2EA9C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80E125-370B-1BD9-F379-8C4AC169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3F84-A6CC-1342-8BA6-C6C4CB516D3B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AE6D9F-4C66-06F4-551C-C5F4A08A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F9D76B-0093-46F7-BFA9-29A039A4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08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6CCED-5BF2-60A3-6EB6-165B956D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5DB9E5-2D42-995D-06C0-1F2944EE5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84E5E07-CD2F-712E-BB69-05D0EDF97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56BA75-CDDB-08A3-234C-F8A1DA95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2629-F162-164D-BFF3-6F6CD72B36F6}" type="datetime1">
              <a:rPr lang="de-AT" smtClean="0"/>
              <a:t>14.06.23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A5525E-BC63-D21B-B3D7-9ED66957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D497A6-9654-0583-A42F-383C786F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85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1155F-08B1-46A4-F421-90A7AA17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524CD5-D9F2-A379-07A9-6128F456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777090-06EC-0C13-AFCE-1C07DAB2B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570AA3-A66D-A860-5B67-A5C8EAE2CC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79A25F-6CD7-E201-F74C-4BC9FA5F5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F23AC3-9705-9586-AE0C-2F6DC7CC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18A1-5F01-8947-BBCD-F3AA0B9BDD21}" type="datetime1">
              <a:rPr lang="de-AT" smtClean="0"/>
              <a:t>14.06.23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30CCD0-7D7E-1239-79AE-7A409BB8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3C49DB-52AA-810F-4A9C-D167EE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1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EF313-29C8-6AC6-91C9-0755CC2A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F6B913-7DA3-A432-7504-149D9BAF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087B-2310-9A4B-A369-122C93DD6E70}" type="datetime1">
              <a:rPr lang="de-AT" smtClean="0"/>
              <a:t>14.06.23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8D6FB7-C45B-BAAA-E103-CBC4D349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0A581D-92A8-1D0E-B2B1-E8825B64E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29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DCA152-82D4-997A-9B95-1B3941D4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93E5-2284-A547-BC60-0A06BF2197AD}" type="datetime1">
              <a:rPr lang="de-AT" smtClean="0"/>
              <a:t>14.06.23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E2C5CB-4507-57F0-0F32-F149E87D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F17555-EBE0-E9E8-2C59-08CF1302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71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0F86F-BA4D-F5A7-2F7B-A4AC7315E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3F5D1F-60BF-8B5E-7D0E-1F312C80F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3536CE-DCA5-0D56-441B-9CBA24FC9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88818A-DA7B-2D8C-394A-F8C7CCFAD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BA4D-929D-D84B-8051-3993804C3B0D}" type="datetime1">
              <a:rPr lang="de-AT" smtClean="0"/>
              <a:t>14.06.23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6C9123-7DD3-B351-138A-85F9B70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62773CB-F48E-E9C1-D535-0E4B4F52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32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02D33-1DA5-ABF0-0A0A-6F330FD2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6FBE2D-18E2-DE27-5F37-0F9004D65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61F4E0-4676-503E-5B91-FB3076E8F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5A9CFF-7FE1-6ADC-541A-410833C2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965E-CA68-FA47-A262-D45E69DB693C}" type="datetime1">
              <a:rPr lang="de-AT" smtClean="0"/>
              <a:t>14.06.23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92908F-CE24-8BD9-3258-8CFE6CE9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1583E-BED1-7DDF-A82F-85BCA5C5A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18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962C6C-774E-7E75-0C50-9521E01C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219DE3-B091-E270-F234-A23DD405F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E7512-FC3D-8762-138D-728158C4F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9B22F-A104-D64D-831C-B6633BFAF2D4}" type="datetime1">
              <a:rPr lang="de-AT" smtClean="0"/>
              <a:t>14.06.23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C15BE9-831B-ACFA-2A77-359EE146F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EA668-45A1-D362-2420-201831E4A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54F1-78B4-0441-8AF5-C2C955FF1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44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CEA24-8518-4C08-A11E-B7E64FB3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006722-C312-E837-D9FA-53589E07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8515" y="1416581"/>
            <a:ext cx="6092786" cy="2127287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Roaming and Comparison of Roaming Fees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2474A6-3E83-953B-9D1A-1668D9C4B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18515" y="3764975"/>
            <a:ext cx="6092786" cy="2192683"/>
          </a:xfrm>
        </p:spPr>
        <p:txBody>
          <a:bodyPr>
            <a:normAutofit/>
          </a:bodyPr>
          <a:lstStyle/>
          <a:p>
            <a:pPr algn="l"/>
            <a:r>
              <a:rPr lang="de-DE"/>
              <a:t>Ardit Bacaj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83DCB0-18AC-9F9F-0F89-D1357EC0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4091" y="0"/>
            <a:ext cx="826383" cy="68001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4B5F54F1-78B4-0441-8AF5-C2C955FF1E0E}" type="slidenum">
              <a:rPr lang="de-DE" smtClean="0"/>
              <a:pPr algn="ctr">
                <a:spcAft>
                  <a:spcPts val="600"/>
                </a:spcAft>
              </a:pPr>
              <a:t>1</a:t>
            </a:fld>
            <a:endParaRPr lang="de-DE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AA74EAB-FD76-4F40-A962-CEADC3054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1425172"/>
            <a:ext cx="1469410" cy="4695345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A00D9496-3AB8-5FDA-11CA-0A2D9E081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899" y="2355650"/>
            <a:ext cx="3756276" cy="375627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2D4582C-01A8-6235-8D4B-8285F0B2E5F6}"/>
              </a:ext>
            </a:extLst>
          </p:cNvPr>
          <p:cNvSpPr txBox="1"/>
          <p:nvPr/>
        </p:nvSpPr>
        <p:spPr>
          <a:xfrm>
            <a:off x="7714593" y="-12086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52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0BCCFF-5780-E308-958A-49208413B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Prices Difference between Mobile Operators –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Roaming Packages – Magenta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4BBF70-95F6-C9CB-6BDA-31B5D53F2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365" y="5688965"/>
            <a:ext cx="6209728" cy="753083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/>
              <a:t>International Roaming packages by Magenta</a:t>
            </a:r>
          </a:p>
          <a:p>
            <a:pPr marL="0" indent="0">
              <a:buNone/>
            </a:pPr>
            <a:r>
              <a:rPr lang="en-US" sz="2000" dirty="0"/>
              <a:t>Source: https://</a:t>
            </a:r>
            <a:r>
              <a:rPr lang="en-US" sz="2000" dirty="0" err="1"/>
              <a:t>www.magenta.at</a:t>
            </a:r>
            <a:r>
              <a:rPr lang="en-US" sz="2000" dirty="0"/>
              <a:t>/</a:t>
            </a:r>
            <a:r>
              <a:rPr lang="en-US" sz="2000" dirty="0" err="1"/>
              <a:t>handytarife</a:t>
            </a:r>
            <a:r>
              <a:rPr lang="en-US" sz="2000" dirty="0"/>
              <a:t>/</a:t>
            </a:r>
            <a:r>
              <a:rPr lang="en-US" sz="2000" dirty="0" err="1"/>
              <a:t>zusatzpakete</a:t>
            </a:r>
            <a:r>
              <a:rPr lang="en-US" sz="2000" dirty="0"/>
              <a:t>/travel-surf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64BC42-B94F-643B-B6BF-12D340873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Text, Screenshot, Schrift enthält.&#10;&#10;Automatisch generierte Beschreibung">
            <a:extLst>
              <a:ext uri="{FF2B5EF4-FFF2-40B4-BE49-F238E27FC236}">
                <a16:creationId xmlns:a16="http://schemas.microsoft.com/office/drawing/2014/main" id="{5DC2496D-94A2-08D7-AE38-EBFB33B41C5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7365" y="2350515"/>
            <a:ext cx="6457266" cy="33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31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137643-82D5-8F0C-F14B-E32F04BE3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Prices Difference between Mobile Operators –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Roaming Packages – A1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C968B5-7326-B11A-B6CB-E5F5D6F02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5928" y="5424072"/>
            <a:ext cx="9724031" cy="68148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sz="1600" dirty="0"/>
              <a:t>International Roaming </a:t>
            </a:r>
            <a:r>
              <a:rPr lang="de-DE" sz="1600" dirty="0" err="1"/>
              <a:t>packages</a:t>
            </a:r>
            <a:r>
              <a:rPr lang="de-DE" sz="1600" dirty="0"/>
              <a:t> </a:t>
            </a:r>
            <a:r>
              <a:rPr lang="de-DE" sz="1600" dirty="0" err="1"/>
              <a:t>by</a:t>
            </a:r>
            <a:r>
              <a:rPr lang="de-DE" sz="1600" dirty="0"/>
              <a:t> A1 (Wochenpakete)</a:t>
            </a:r>
          </a:p>
          <a:p>
            <a:pPr marL="0" indent="0">
              <a:buNone/>
            </a:pPr>
            <a:r>
              <a:rPr lang="de-DE" sz="1600" dirty="0"/>
              <a:t>Source: https://www.a1.net/</a:t>
            </a:r>
            <a:r>
              <a:rPr lang="de-DE" sz="1600" dirty="0" err="1"/>
              <a:t>handys</a:t>
            </a:r>
            <a:r>
              <a:rPr lang="de-DE" sz="1600" dirty="0"/>
              <a:t>-tarife/</a:t>
            </a:r>
            <a:r>
              <a:rPr lang="de-DE" sz="1600" dirty="0" err="1"/>
              <a:t>zusatzoptionen</a:t>
            </a:r>
            <a:r>
              <a:rPr lang="de-DE" sz="1600" dirty="0"/>
              <a:t>/</a:t>
            </a:r>
            <a:r>
              <a:rPr lang="de-DE" sz="1600" dirty="0" err="1"/>
              <a:t>roaming</a:t>
            </a:r>
            <a:r>
              <a:rPr lang="de-DE" sz="1600" dirty="0"/>
              <a:t>-tarife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417679-C450-8EC6-D0F9-37328D56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Text, Screenshot, Schrift, Visitenkarte enthält.&#10;&#10;Automatisch generierte Beschreibung">
            <a:extLst>
              <a:ext uri="{FF2B5EF4-FFF2-40B4-BE49-F238E27FC236}">
                <a16:creationId xmlns:a16="http://schemas.microsoft.com/office/drawing/2014/main" id="{F3DF8A7F-52DB-6900-07FA-B7DDF1B265E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5928" y="2414153"/>
            <a:ext cx="8980139" cy="2938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56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6DC89A-4D27-A2EE-2ED7-318417FD3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Prices </a:t>
            </a:r>
            <a:r>
              <a:rPr lang="de-DE" sz="4000" dirty="0" err="1">
                <a:solidFill>
                  <a:srgbClr val="FFFFFF"/>
                </a:solidFill>
              </a:rPr>
              <a:t>Difference</a:t>
            </a:r>
            <a:r>
              <a:rPr lang="de-DE" sz="4000" dirty="0">
                <a:solidFill>
                  <a:srgbClr val="FFFFFF"/>
                </a:solidFill>
              </a:rPr>
              <a:t> </a:t>
            </a:r>
            <a:r>
              <a:rPr lang="de-DE" sz="4000" dirty="0" err="1">
                <a:solidFill>
                  <a:srgbClr val="FFFFFF"/>
                </a:solidFill>
              </a:rPr>
              <a:t>between</a:t>
            </a:r>
            <a:r>
              <a:rPr lang="de-DE" sz="4000" dirty="0">
                <a:solidFill>
                  <a:srgbClr val="FFFFFF"/>
                </a:solidFill>
              </a:rPr>
              <a:t> Mobile Operators –</a:t>
            </a:r>
            <a:br>
              <a:rPr lang="de-DE" sz="4000" dirty="0">
                <a:solidFill>
                  <a:srgbClr val="FFFFFF"/>
                </a:solidFill>
              </a:rPr>
            </a:br>
            <a:r>
              <a:rPr lang="de-DE" sz="4000" dirty="0">
                <a:solidFill>
                  <a:srgbClr val="FFFFFF"/>
                </a:solidFill>
              </a:rPr>
              <a:t>Roaming Packages – Drei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93E5F0-E4FE-6984-1344-9DB8F42FB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1033" y="5584379"/>
            <a:ext cx="6835699" cy="87105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e-DE" sz="1600" dirty="0"/>
              <a:t>International Roaming </a:t>
            </a:r>
            <a:r>
              <a:rPr lang="de-DE" sz="1600" dirty="0" err="1"/>
              <a:t>packages</a:t>
            </a:r>
            <a:r>
              <a:rPr lang="de-DE" sz="1600" dirty="0"/>
              <a:t> </a:t>
            </a:r>
            <a:r>
              <a:rPr lang="de-DE" sz="1600" dirty="0" err="1"/>
              <a:t>by</a:t>
            </a:r>
            <a:r>
              <a:rPr lang="de-DE" sz="1600" dirty="0"/>
              <a:t> Drei</a:t>
            </a:r>
          </a:p>
          <a:p>
            <a:pPr marL="0" indent="0">
              <a:buNone/>
            </a:pPr>
            <a:r>
              <a:rPr lang="de-DE" sz="1600" dirty="0"/>
              <a:t>Source: https://</a:t>
            </a:r>
            <a:r>
              <a:rPr lang="de-DE" sz="1600" dirty="0" err="1"/>
              <a:t>www.drei.at</a:t>
            </a:r>
            <a:r>
              <a:rPr lang="de-DE" sz="1600" dirty="0"/>
              <a:t>/de/</a:t>
            </a:r>
            <a:r>
              <a:rPr lang="de-DE" sz="1600" dirty="0" err="1"/>
              <a:t>info</a:t>
            </a:r>
            <a:r>
              <a:rPr lang="de-DE" sz="1600" dirty="0"/>
              <a:t>/</a:t>
            </a:r>
            <a:r>
              <a:rPr lang="de-DE" sz="1600" dirty="0" err="1"/>
              <a:t>roaming</a:t>
            </a:r>
            <a:r>
              <a:rPr lang="de-DE" sz="1600" dirty="0"/>
              <a:t>/</a:t>
            </a:r>
            <a:r>
              <a:rPr lang="de-DE" sz="1600" dirty="0" err="1"/>
              <a:t>roamingtickets</a:t>
            </a:r>
            <a:r>
              <a:rPr lang="de-DE" sz="1600" dirty="0"/>
              <a:t>/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C0844F-0118-9D46-296E-D1207D4A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Text, Schrift, Screenshot, Design enthält.&#10;&#10;Automatisch generierte Beschreibung">
            <a:extLst>
              <a:ext uri="{FF2B5EF4-FFF2-40B4-BE49-F238E27FC236}">
                <a16:creationId xmlns:a16="http://schemas.microsoft.com/office/drawing/2014/main" id="{829E4D35-1C25-D560-F739-C110155EB00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9798" y="2530353"/>
            <a:ext cx="7772400" cy="295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85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ECD134-05D9-1976-C0B3-0B6DCE053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Prices </a:t>
            </a:r>
            <a:r>
              <a:rPr lang="de-DE" sz="4000" dirty="0" err="1">
                <a:solidFill>
                  <a:srgbClr val="FFFFFF"/>
                </a:solidFill>
              </a:rPr>
              <a:t>Differences</a:t>
            </a:r>
            <a:r>
              <a:rPr lang="de-DE" sz="4000" dirty="0">
                <a:solidFill>
                  <a:srgbClr val="FFFFFF"/>
                </a:solidFill>
              </a:rPr>
              <a:t> </a:t>
            </a:r>
            <a:r>
              <a:rPr lang="de-DE" sz="4000" dirty="0" err="1">
                <a:solidFill>
                  <a:srgbClr val="FFFFFF"/>
                </a:solidFill>
              </a:rPr>
              <a:t>between</a:t>
            </a:r>
            <a:r>
              <a:rPr lang="de-DE" sz="4000" dirty="0">
                <a:solidFill>
                  <a:srgbClr val="FFFFFF"/>
                </a:solidFill>
              </a:rPr>
              <a:t> Mobile Operators</a:t>
            </a:r>
            <a:br>
              <a:rPr lang="de-DE" sz="4000" dirty="0">
                <a:solidFill>
                  <a:srgbClr val="FFFFFF"/>
                </a:solidFill>
              </a:rPr>
            </a:br>
            <a:r>
              <a:rPr lang="de-DE" sz="4000" dirty="0" err="1">
                <a:solidFill>
                  <a:srgbClr val="FFFFFF"/>
                </a:solidFill>
              </a:rPr>
              <a:t>without</a:t>
            </a:r>
            <a:r>
              <a:rPr lang="de-DE" sz="4000" dirty="0">
                <a:solidFill>
                  <a:srgbClr val="FFFFFF"/>
                </a:solidFill>
              </a:rPr>
              <a:t> Roaming Packages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B21D791E-92EF-AF38-65A9-C4E8EC2D0D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186421"/>
              </p:ext>
            </p:extLst>
          </p:nvPr>
        </p:nvGraphicFramePr>
        <p:xfrm>
          <a:off x="838198" y="2999494"/>
          <a:ext cx="10515600" cy="2456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52709135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965796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733518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8101202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4794819"/>
                    </a:ext>
                  </a:extLst>
                </a:gridCol>
              </a:tblGrid>
              <a:tr h="953413">
                <a:tc>
                  <a:txBody>
                    <a:bodyPr/>
                    <a:lstStyle/>
                    <a:p>
                      <a:r>
                        <a:rPr lang="de-DE" dirty="0" err="1"/>
                        <a:t>To</a:t>
                      </a:r>
                      <a:r>
                        <a:rPr lang="de-DE" dirty="0"/>
                        <a:t> Austria and Inside </a:t>
                      </a:r>
                      <a:r>
                        <a:rPr lang="de-DE" dirty="0" err="1"/>
                        <a:t>of</a:t>
                      </a:r>
                      <a:r>
                        <a:rPr lang="de-DE" dirty="0"/>
                        <a:t>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Phone Call per Minute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Data per 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954802"/>
                  </a:ext>
                </a:extLst>
              </a:tr>
              <a:tr h="501010">
                <a:tc>
                  <a:txBody>
                    <a:bodyPr/>
                    <a:lstStyle/>
                    <a:p>
                      <a:r>
                        <a:rPr lang="de-DE" b="1" dirty="0"/>
                        <a:t>Magenta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4,29€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15,36€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0,45€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0,24€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187978"/>
                  </a:ext>
                </a:extLst>
              </a:tr>
              <a:tr h="501010">
                <a:tc>
                  <a:txBody>
                    <a:bodyPr/>
                    <a:lstStyle/>
                    <a:p>
                      <a:r>
                        <a:rPr lang="de-DE" b="1" dirty="0"/>
                        <a:t>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4,99€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19,90€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0,99€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0,99€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406758"/>
                  </a:ext>
                </a:extLst>
              </a:tr>
              <a:tr h="501010">
                <a:tc>
                  <a:txBody>
                    <a:bodyPr/>
                    <a:lstStyle/>
                    <a:p>
                      <a:r>
                        <a:rPr lang="de-DE" b="1" dirty="0"/>
                        <a:t>Drei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1,99€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10,00€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0,35€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0,84€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080811"/>
                  </a:ext>
                </a:extLst>
              </a:tr>
            </a:tbl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A29F0C-A69B-DA25-1AF4-A1D3B999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278D00D-50AD-BF63-BFB5-1FBC98CB6131}"/>
              </a:ext>
            </a:extLst>
          </p:cNvPr>
          <p:cNvSpPr txBox="1"/>
          <p:nvPr/>
        </p:nvSpPr>
        <p:spPr>
          <a:xfrm>
            <a:off x="1371599" y="1929131"/>
            <a:ext cx="5493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Example</a:t>
            </a:r>
            <a:r>
              <a:rPr lang="de-DE" dirty="0"/>
              <a:t>: </a:t>
            </a:r>
            <a:r>
              <a:rPr lang="de-DE" dirty="0" err="1"/>
              <a:t>Travelling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Canada </a:t>
            </a:r>
            <a:r>
              <a:rPr lang="de-DE" dirty="0" err="1"/>
              <a:t>with</a:t>
            </a:r>
            <a:r>
              <a:rPr lang="de-DE" dirty="0"/>
              <a:t> Austrian SIM-Card</a:t>
            </a:r>
          </a:p>
        </p:txBody>
      </p:sp>
    </p:spTree>
    <p:extLst>
      <p:ext uri="{BB962C8B-B14F-4D97-AF65-F5344CB8AC3E}">
        <p14:creationId xmlns:p14="http://schemas.microsoft.com/office/powerpoint/2010/main" val="2904508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1793CC-E6C7-16F4-815D-965EEBCC8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Critics on Roaming Fees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EFEB51-61A2-4DDE-32C6-87CFA759F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8197"/>
            <a:ext cx="4873084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Caused many issues to consumers</a:t>
            </a:r>
          </a:p>
          <a:p>
            <a:r>
              <a:rPr lang="en-US" sz="2000" dirty="0"/>
              <a:t>Survey by ZDNet: 80% had received roaming bill that was too high</a:t>
            </a:r>
          </a:p>
          <a:p>
            <a:r>
              <a:rPr lang="en-US" sz="2000" dirty="0"/>
              <a:t>20% think </a:t>
            </a:r>
            <a:r>
              <a:rPr lang="en-US" sz="2000" dirty="0" err="1"/>
              <a:t>romaing</a:t>
            </a:r>
            <a:r>
              <a:rPr lang="en-US" sz="2000" dirty="0"/>
              <a:t> in general is too expensive</a:t>
            </a:r>
          </a:p>
          <a:p>
            <a:r>
              <a:rPr lang="en-US" sz="2000" dirty="0"/>
              <a:t>Travelers unsure how to act when travelling abroad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CF4841-BCDA-5797-764F-462FEB16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Text, Screenshot, Webseite, Website enthält.&#10;&#10;Automatisch generierte Beschreibung">
            <a:extLst>
              <a:ext uri="{FF2B5EF4-FFF2-40B4-BE49-F238E27FC236}">
                <a16:creationId xmlns:a16="http://schemas.microsoft.com/office/drawing/2014/main" id="{8959AB6A-F74D-631A-C5F2-B7A06405E2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4684" y="1885279"/>
            <a:ext cx="5169625" cy="368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503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E9337D-D142-654E-44F9-96DAB88F6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Before EU-Regulation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0E888-BBFD-BFFE-119E-6FEDC3255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No EU-Roaming Regulation until 2007</a:t>
            </a:r>
          </a:p>
          <a:p>
            <a:r>
              <a:rPr lang="en-US" sz="2000" dirty="0"/>
              <a:t>Demand for Roaming was high</a:t>
            </a:r>
          </a:p>
          <a:p>
            <a:r>
              <a:rPr lang="en-US" sz="2000" dirty="0"/>
              <a:t>High Roaming charges, even in Europe</a:t>
            </a:r>
          </a:p>
          <a:p>
            <a:r>
              <a:rPr lang="en-US" sz="2000" dirty="0"/>
              <a:t>International calls were 4 times higher than national calls</a:t>
            </a:r>
          </a:p>
          <a:p>
            <a:r>
              <a:rPr lang="en-US" sz="2000" dirty="0"/>
              <a:t>After complains, European Commission started investigations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0CD18A7-9DF7-A9CB-2075-B992F0A5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378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28C648-0AF2-BB34-ACDC-696E49994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Phases of EU-Regulation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1E19EC-5E2E-67B2-E969-731D302FD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4004544"/>
          </a:xfrm>
        </p:spPr>
        <p:txBody>
          <a:bodyPr anchor="t">
            <a:normAutofit/>
          </a:bodyPr>
          <a:lstStyle/>
          <a:p>
            <a:r>
              <a:rPr lang="en-US" sz="2000" dirty="0"/>
              <a:t>Regulation 1</a:t>
            </a:r>
            <a:r>
              <a:rPr lang="en-US" sz="1400" dirty="0">
                <a:effectLst/>
              </a:rPr>
              <a:t>  </a:t>
            </a:r>
            <a:r>
              <a:rPr lang="en-US" sz="2000" dirty="0">
                <a:effectLst/>
              </a:rPr>
              <a:t>in 2007 </a:t>
            </a:r>
          </a:p>
          <a:p>
            <a:pPr lvl="1"/>
            <a:r>
              <a:rPr lang="en-US" sz="1600" dirty="0">
                <a:effectLst/>
              </a:rPr>
              <a:t>Reduced cost</a:t>
            </a:r>
            <a:r>
              <a:rPr lang="en-US" sz="1600" dirty="0"/>
              <a:t>s for incoming and outgoing calls in EU, price cap</a:t>
            </a:r>
          </a:p>
          <a:p>
            <a:r>
              <a:rPr lang="en-US" sz="2000" dirty="0"/>
              <a:t>Regulation 2 in 2009</a:t>
            </a:r>
          </a:p>
          <a:p>
            <a:pPr lvl="1"/>
            <a:r>
              <a:rPr lang="en-US" sz="1600" dirty="0"/>
              <a:t>Additional price caps, introduced regulations for incoming and outgoing SMS, and data </a:t>
            </a:r>
          </a:p>
          <a:p>
            <a:pPr lvl="1"/>
            <a:r>
              <a:rPr lang="en-US" sz="1600" dirty="0"/>
              <a:t>After certain billing amount for data is reached (50€ by default) customer needs to be informed</a:t>
            </a:r>
          </a:p>
          <a:p>
            <a:r>
              <a:rPr lang="en-US" sz="2000" dirty="0"/>
              <a:t>In 2010, Roam Like At Home (RLAH) and Roam Like A Local (RLAL) were mentioned but not yet ready to launch </a:t>
            </a:r>
          </a:p>
          <a:p>
            <a:r>
              <a:rPr lang="en-US" sz="2000" dirty="0"/>
              <a:t>Regulation 3 in 2012</a:t>
            </a:r>
          </a:p>
          <a:p>
            <a:pPr lvl="1"/>
            <a:r>
              <a:rPr lang="en-US" sz="1600" dirty="0"/>
              <a:t>Lowering price caps</a:t>
            </a:r>
          </a:p>
          <a:p>
            <a:r>
              <a:rPr lang="en-US" sz="2000" dirty="0"/>
              <a:t>RLAH in June 15th, 2017</a:t>
            </a:r>
          </a:p>
          <a:p>
            <a:pPr lvl="1"/>
            <a:r>
              <a:rPr lang="en-US" sz="1600" dirty="0"/>
              <a:t>Using mobile data across EU and EEA countries without additional roaming fees</a:t>
            </a:r>
            <a:br>
              <a:rPr lang="en-US" sz="1600" dirty="0"/>
            </a:br>
            <a:r>
              <a:rPr lang="en-US" sz="1600" dirty="0"/>
              <a:t>	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B00165-337C-3AAD-FED3-D9CA8D03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4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B71B5E-BC82-BA5E-87AD-F6939BC6F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Impact on Roaming Fees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FEF854-F57D-B80E-1B5C-04560352A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Significant impact on consumers</a:t>
            </a:r>
          </a:p>
          <a:p>
            <a:r>
              <a:rPr lang="en-US" sz="2000" dirty="0"/>
              <a:t>Much lower costs (for data zero costs)</a:t>
            </a:r>
          </a:p>
          <a:p>
            <a:r>
              <a:rPr lang="en-US" sz="2000" dirty="0"/>
              <a:t>Higher transparency due to SMS information about roaming charges </a:t>
            </a:r>
          </a:p>
          <a:p>
            <a:r>
              <a:rPr lang="en-US" sz="2000" dirty="0"/>
              <a:t>Information when 80% and 100% of data is used</a:t>
            </a:r>
          </a:p>
          <a:p>
            <a:r>
              <a:rPr lang="en-US" sz="2000" dirty="0"/>
              <a:t>Example: Travelling to Germany with Austrian SIM-Card</a:t>
            </a:r>
          </a:p>
          <a:p>
            <a:pPr lvl="1"/>
            <a:r>
              <a:rPr lang="en-US" sz="1600" dirty="0"/>
              <a:t>Phone call from Germany to Austria: 0,0021€ and 0€ for incoming calls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6EA106-4117-8B3D-EC65-0DFB4F25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90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80540D-6298-C231-D53F-2D8ED8B4B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Regulations outside of the EU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08F8C7-7C43-0687-F5AF-82BA6618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No similar regulation like in the EU</a:t>
            </a:r>
          </a:p>
          <a:p>
            <a:r>
              <a:rPr lang="en-US" sz="2000" dirty="0"/>
              <a:t>In North America: North American Numbering Plan (NANP) </a:t>
            </a:r>
          </a:p>
          <a:p>
            <a:pPr lvl="1"/>
            <a:r>
              <a:rPr lang="en-US" sz="1600" dirty="0"/>
              <a:t>Assigning phone numbers in a standardized way across North America (no need for using </a:t>
            </a:r>
            <a:r>
              <a:rPr lang="en-US" sz="1600" dirty="0" err="1"/>
              <a:t>internaiontal</a:t>
            </a:r>
            <a:r>
              <a:rPr lang="en-US" sz="1600" dirty="0"/>
              <a:t> dialing codes)</a:t>
            </a:r>
          </a:p>
          <a:p>
            <a:r>
              <a:rPr lang="en-US" sz="2000" dirty="0"/>
              <a:t>Countries have own regulations for example USA</a:t>
            </a:r>
          </a:p>
          <a:p>
            <a:pPr lvl="1"/>
            <a:r>
              <a:rPr lang="en-US" sz="1600" dirty="0"/>
              <a:t>Federal Communications Commission (FCC) only within USA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47C046-4A40-9D3C-101D-459CC660A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18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1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C6A8AA-6FB8-3EF4-6A20-8D1B44481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Alternatives </a:t>
            </a:r>
            <a:r>
              <a:rPr lang="de-DE" sz="4000" dirty="0" err="1">
                <a:solidFill>
                  <a:srgbClr val="FFFFFF"/>
                </a:solidFill>
              </a:rPr>
              <a:t>of</a:t>
            </a:r>
            <a:r>
              <a:rPr lang="de-DE" sz="4000" dirty="0">
                <a:solidFill>
                  <a:srgbClr val="FFFFFF"/>
                </a:solidFill>
              </a:rPr>
              <a:t> Roaming – Wi-Fi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A23E86-B384-231A-5AE8-37621167C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Wireless Fidelity (Wi-Fi): Wireless technology that connects mobile devices to the internet via radio waves</a:t>
            </a:r>
          </a:p>
          <a:p>
            <a:r>
              <a:rPr lang="en-US" sz="2000" dirty="0"/>
              <a:t>Advantage: In many cases it is free</a:t>
            </a:r>
          </a:p>
          <a:p>
            <a:r>
              <a:rPr lang="en-US" sz="2000" dirty="0"/>
              <a:t>Disadvantage: high dependency on Wi-Fi networks, phone calls only via internet, quality not always guaranteed, (public) Wi-Fi might be unsecure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364529-A459-9720-43B2-C5D10AA2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19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6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5B7BE-61FB-ADDE-82E5-655BC374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FE0ED-15AE-78C1-4DA8-E1F1B4B90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Mobile devices are essential in our daily lives </a:t>
            </a:r>
          </a:p>
          <a:p>
            <a:r>
              <a:rPr lang="en-US" sz="2000" dirty="0"/>
              <a:t>Roaming allows us to use mobile devices abroad for internet access, phone calls, and text messages</a:t>
            </a:r>
          </a:p>
          <a:p>
            <a:r>
              <a:rPr lang="en-US" sz="2000" dirty="0"/>
              <a:t>78% of respondents in Austria traveled to another EU-Country in the last 12 months   (Flash Eurobarometer 468, 2018)</a:t>
            </a:r>
          </a:p>
          <a:p>
            <a:r>
              <a:rPr lang="en-US" sz="2000" dirty="0"/>
              <a:t>Compare roaming fees between countries and different mobile operators</a:t>
            </a:r>
          </a:p>
          <a:p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D69DBA-4CA3-C4F1-072C-FBDDCB11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6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EF178F-DBC1-9DB6-D340-0277954C5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Alternatives </a:t>
            </a:r>
            <a:r>
              <a:rPr lang="de-DE" sz="4000" dirty="0" err="1">
                <a:solidFill>
                  <a:srgbClr val="FFFFFF"/>
                </a:solidFill>
              </a:rPr>
              <a:t>of</a:t>
            </a:r>
            <a:r>
              <a:rPr lang="de-DE" sz="4000" dirty="0">
                <a:solidFill>
                  <a:srgbClr val="FFFFFF"/>
                </a:solidFill>
              </a:rPr>
              <a:t> Roaming – </a:t>
            </a:r>
            <a:r>
              <a:rPr lang="de-DE" sz="4000" dirty="0" err="1">
                <a:solidFill>
                  <a:srgbClr val="FFFFFF"/>
                </a:solidFill>
              </a:rPr>
              <a:t>Local</a:t>
            </a:r>
            <a:r>
              <a:rPr lang="de-DE" sz="4000" dirty="0">
                <a:solidFill>
                  <a:srgbClr val="FFFFFF"/>
                </a:solidFill>
              </a:rPr>
              <a:t> SIM-Cards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497328-64E2-751B-D0EF-E2D816893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Buy a local (prepaid) SIM-Card in the visited country</a:t>
            </a:r>
          </a:p>
          <a:p>
            <a:r>
              <a:rPr lang="en-US" sz="2000" dirty="0"/>
              <a:t>Local prices </a:t>
            </a:r>
          </a:p>
          <a:p>
            <a:r>
              <a:rPr lang="en-US" sz="2000" dirty="0"/>
              <a:t>No Roaming charges</a:t>
            </a:r>
          </a:p>
          <a:p>
            <a:r>
              <a:rPr lang="en-US" sz="2000" dirty="0"/>
              <a:t>For example: T-Mobile USA </a:t>
            </a:r>
          </a:p>
          <a:p>
            <a:pPr lvl="1"/>
            <a:r>
              <a:rPr lang="en-US" sz="1600" dirty="0"/>
              <a:t>10GB and unlimited calls and text for 40$ (1 month)</a:t>
            </a:r>
          </a:p>
          <a:p>
            <a:pPr lvl="1"/>
            <a:r>
              <a:rPr lang="en-US" sz="1600" dirty="0"/>
              <a:t>Unlimited data, calls and text for 50$ (1 month)</a:t>
            </a:r>
          </a:p>
          <a:p>
            <a:r>
              <a:rPr lang="en-US" sz="2000" dirty="0"/>
              <a:t>AT&amp;T</a:t>
            </a:r>
          </a:p>
          <a:p>
            <a:pPr lvl="1"/>
            <a:r>
              <a:rPr lang="en-US" sz="1600" dirty="0"/>
              <a:t>Unlimited data, calls and text for 65$ (1 month)</a:t>
            </a:r>
          </a:p>
          <a:p>
            <a:pPr lvl="1"/>
            <a:r>
              <a:rPr lang="en-US" sz="1600" dirty="0"/>
              <a:t>5GB data, unlimited calls and text for 30$ (1 month)</a:t>
            </a:r>
          </a:p>
          <a:p>
            <a:pPr lvl="1"/>
            <a:endParaRPr lang="en-US" sz="16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2FA8BF-C8E7-19CB-C0FD-B179B5D2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01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219E45-F963-0E69-4CCA-2B94E72CF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Alternatives </a:t>
            </a:r>
            <a:r>
              <a:rPr lang="de-DE" sz="4000" dirty="0" err="1">
                <a:solidFill>
                  <a:srgbClr val="FFFFFF"/>
                </a:solidFill>
              </a:rPr>
              <a:t>of</a:t>
            </a:r>
            <a:r>
              <a:rPr lang="de-DE" sz="4000" dirty="0">
                <a:solidFill>
                  <a:srgbClr val="FFFFFF"/>
                </a:solidFill>
              </a:rPr>
              <a:t> Roaming – International SIM-Cards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CF0C6C-35B3-4915-786F-B13567029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For people who plan to travel to more than 1 country</a:t>
            </a:r>
          </a:p>
          <a:p>
            <a:r>
              <a:rPr lang="en-US" sz="2000" dirty="0"/>
              <a:t>Can be used for multiple countries</a:t>
            </a:r>
          </a:p>
          <a:p>
            <a:r>
              <a:rPr lang="en-US" sz="2000"/>
              <a:t>Cheaper than buying local SIM-Cards for each country</a:t>
            </a:r>
          </a:p>
          <a:p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EC93AAA-D6D9-907C-BEFA-428047DE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21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Text, Screenshot, Marke, Schrift enthält.&#10;&#10;Automatisch generierte Beschreibung">
            <a:extLst>
              <a:ext uri="{FF2B5EF4-FFF2-40B4-BE49-F238E27FC236}">
                <a16:creationId xmlns:a16="http://schemas.microsoft.com/office/drawing/2014/main" id="{11898D87-5CC5-9AF0-40D0-9EDF91CE07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3374" y="3700724"/>
            <a:ext cx="7772400" cy="23008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E6DAC13-45ED-F306-7EA0-7CC52A661E1F}"/>
              </a:ext>
            </a:extLst>
          </p:cNvPr>
          <p:cNvSpPr txBox="1"/>
          <p:nvPr/>
        </p:nvSpPr>
        <p:spPr>
          <a:xfrm>
            <a:off x="2444525" y="6091223"/>
            <a:ext cx="5107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Global SIM </a:t>
            </a:r>
            <a:r>
              <a:rPr lang="de-DE" sz="1600" dirty="0" err="1"/>
              <a:t>by</a:t>
            </a:r>
            <a:r>
              <a:rPr lang="de-DE" sz="1600" dirty="0"/>
              <a:t> „</a:t>
            </a:r>
            <a:r>
              <a:rPr lang="de-DE" sz="1600" dirty="0" err="1"/>
              <a:t>Airalo</a:t>
            </a:r>
            <a:r>
              <a:rPr lang="de-DE" sz="1600" dirty="0"/>
              <a:t>“</a:t>
            </a:r>
          </a:p>
          <a:p>
            <a:r>
              <a:rPr lang="de-DE" sz="1600" dirty="0"/>
              <a:t>Source: https://</a:t>
            </a:r>
            <a:r>
              <a:rPr lang="de-DE" sz="1600" dirty="0" err="1"/>
              <a:t>www.airalo.com</a:t>
            </a:r>
            <a:r>
              <a:rPr lang="de-DE" sz="1600" dirty="0"/>
              <a:t>/global-</a:t>
            </a:r>
            <a:r>
              <a:rPr lang="de-DE" sz="1600" dirty="0" err="1"/>
              <a:t>esim</a:t>
            </a:r>
            <a:r>
              <a:rPr lang="de-DE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7288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006722-C312-E837-D9FA-53589E07D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 err="1"/>
              <a:t>Thank</a:t>
            </a:r>
            <a:r>
              <a:rPr lang="de-DE" sz="4800" dirty="0"/>
              <a:t> </a:t>
            </a:r>
            <a:r>
              <a:rPr lang="de-DE" sz="4800" dirty="0" err="1"/>
              <a:t>you</a:t>
            </a:r>
            <a:r>
              <a:rPr lang="de-DE" sz="4800" dirty="0"/>
              <a:t> </a:t>
            </a:r>
            <a:r>
              <a:rPr lang="de-DE" sz="4800" dirty="0" err="1"/>
              <a:t>for</a:t>
            </a:r>
            <a:r>
              <a:rPr lang="de-DE" sz="4800" dirty="0"/>
              <a:t> </a:t>
            </a:r>
            <a:r>
              <a:rPr lang="de-DE" sz="4800" dirty="0" err="1"/>
              <a:t>your</a:t>
            </a:r>
            <a:r>
              <a:rPr lang="de-DE" sz="4800" dirty="0"/>
              <a:t> Attention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2474A6-3E83-953B-9D1A-1668D9C4B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endParaRPr lang="de-DE" dirty="0">
              <a:solidFill>
                <a:srgbClr val="FFFFFF"/>
              </a:solidFill>
            </a:endParaRPr>
          </a:p>
        </p:txBody>
      </p:sp>
      <p:pic>
        <p:nvPicPr>
          <p:cNvPr id="7" name="Graphic 6" descr="Smart Phone">
            <a:extLst>
              <a:ext uri="{FF2B5EF4-FFF2-40B4-BE49-F238E27FC236}">
                <a16:creationId xmlns:a16="http://schemas.microsoft.com/office/drawing/2014/main" id="{A00D9496-3AB8-5FDA-11CA-0A2D9E081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83DCB0-18AC-9F9F-0F89-D1357EC0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22</a:t>
            </a:fld>
            <a:endParaRPr lang="de-DE" sz="1100">
              <a:solidFill>
                <a:srgbClr val="FFFFF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2D4582C-01A8-6235-8D4B-8285F0B2E5F6}"/>
              </a:ext>
            </a:extLst>
          </p:cNvPr>
          <p:cNvSpPr txBox="1"/>
          <p:nvPr/>
        </p:nvSpPr>
        <p:spPr>
          <a:xfrm>
            <a:off x="7714593" y="-12086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918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CC609C-DEFC-C12F-0101-1FBC32F0C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History and Development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1E91DC-F114-D333-2076-4152031EA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History goes back to the 1980s</a:t>
            </a:r>
          </a:p>
          <a:p>
            <a:r>
              <a:rPr lang="en-US" sz="2000" dirty="0"/>
              <a:t>During early stages of mobile communication, roaming didn‘t exist</a:t>
            </a:r>
          </a:p>
          <a:p>
            <a:r>
              <a:rPr lang="en-US" sz="2000" dirty="0"/>
              <a:t>Only in home networks</a:t>
            </a:r>
          </a:p>
          <a:p>
            <a:r>
              <a:rPr lang="en-US" sz="2000" dirty="0"/>
              <a:t>Switch SIM-Card when travelling abroad</a:t>
            </a:r>
          </a:p>
          <a:p>
            <a:r>
              <a:rPr lang="en-US" sz="2000" dirty="0"/>
              <a:t>T-Mobile, Vodafone or Orange started to invest in infrastructure</a:t>
            </a:r>
          </a:p>
          <a:p>
            <a:r>
              <a:rPr lang="en-US" sz="2000" dirty="0"/>
              <a:t>Quickly gained popularity </a:t>
            </a:r>
          </a:p>
          <a:p>
            <a:r>
              <a:rPr lang="en-US" sz="2000" dirty="0"/>
              <a:t>Key part of roaming: development of Global System of Mobile Communication (GSM)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8737B2-F86B-D60C-13D0-7911B29A5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Grafik 5" descr="Ein Bild, das Schrift, Grafiken, Text, Logo enthält.&#10;&#10;Automatisch generierte Beschreibung">
            <a:extLst>
              <a:ext uri="{FF2B5EF4-FFF2-40B4-BE49-F238E27FC236}">
                <a16:creationId xmlns:a16="http://schemas.microsoft.com/office/drawing/2014/main" id="{1D374AA8-EF08-3DFD-572A-D9DE496B600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840" y="1844660"/>
            <a:ext cx="2118360" cy="947074"/>
          </a:xfrm>
          <a:prstGeom prst="rect">
            <a:avLst/>
          </a:prstGeom>
        </p:spPr>
      </p:pic>
      <p:pic>
        <p:nvPicPr>
          <p:cNvPr id="8" name="Grafik 7" descr="Ein Bild, das Logo, Schrift, Grafiken, Design enthält.&#10;&#10;Automatisch generierte Beschreibung">
            <a:extLst>
              <a:ext uri="{FF2B5EF4-FFF2-40B4-BE49-F238E27FC236}">
                <a16:creationId xmlns:a16="http://schemas.microsoft.com/office/drawing/2014/main" id="{0DEE637F-0BA8-EB05-1DE6-EC6DFF02CD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3040" y="2865221"/>
            <a:ext cx="1600200" cy="800100"/>
          </a:xfrm>
          <a:prstGeom prst="rect">
            <a:avLst/>
          </a:prstGeom>
        </p:spPr>
      </p:pic>
      <p:pic>
        <p:nvPicPr>
          <p:cNvPr id="12" name="Grafik 11" descr="Ein Bild, das Text, Schrift, Grafiken, Logo enthält.&#10;&#10;Automatisch generierte Beschreibung">
            <a:extLst>
              <a:ext uri="{FF2B5EF4-FFF2-40B4-BE49-F238E27FC236}">
                <a16:creationId xmlns:a16="http://schemas.microsoft.com/office/drawing/2014/main" id="{1A2930C1-3E5F-7C51-E043-7444E810E0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6249" y="3578004"/>
            <a:ext cx="1819951" cy="102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829208-8119-492A-6C90-FB62EA417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 err="1">
                <a:solidFill>
                  <a:srgbClr val="FFFFFF"/>
                </a:solidFill>
              </a:rPr>
              <a:t>Functionality</a:t>
            </a:r>
            <a:endParaRPr lang="de-DE" sz="4000" dirty="0">
              <a:solidFill>
                <a:srgbClr val="FFFF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61FB8F-3ECA-9B0D-3DAE-3E1DEDFF1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Roaming not always activated automatically</a:t>
            </a:r>
          </a:p>
          <a:p>
            <a:r>
              <a:rPr lang="en-US" sz="2000" dirty="0"/>
              <a:t>Depends on the contract with mobile operator</a:t>
            </a:r>
          </a:p>
          <a:p>
            <a:r>
              <a:rPr lang="en-US" sz="2000" dirty="0"/>
              <a:t>When Roaming activated </a:t>
            </a:r>
            <a:r>
              <a:rPr lang="en-US" sz="2000" dirty="0">
                <a:sym typeface="Wingdings" pitchFamily="2" charset="2"/>
              </a:rPr>
              <a:t> devices automatically searches and </a:t>
            </a:r>
            <a:r>
              <a:rPr lang="en-US" sz="2000" dirty="0" err="1">
                <a:sym typeface="Wingdings" pitchFamily="2" charset="2"/>
              </a:rPr>
              <a:t>connets</a:t>
            </a:r>
            <a:r>
              <a:rPr lang="en-US" sz="2000" dirty="0">
                <a:sym typeface="Wingdings" pitchFamily="2" charset="2"/>
              </a:rPr>
              <a:t> with foreign mobile carrier‘s network</a:t>
            </a:r>
          </a:p>
          <a:p>
            <a:r>
              <a:rPr lang="en-US" sz="2000" dirty="0">
                <a:sym typeface="Wingdings" pitchFamily="2" charset="2"/>
              </a:rPr>
              <a:t>Most common Roaming standards: GSM and CDMA</a:t>
            </a: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A87F72-8EE0-45B7-57F0-8411441D7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1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A65573-22A8-284C-43A6-A713BA6B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GSM and CDMA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DF6588-23E1-34C8-19F8-3358966E3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Transform data from mobile phones into radio waves</a:t>
            </a:r>
          </a:p>
          <a:p>
            <a:r>
              <a:rPr lang="en-US" sz="2000" b="1" dirty="0"/>
              <a:t>Global System for Mobile Communication (GSM)</a:t>
            </a:r>
          </a:p>
          <a:p>
            <a:pPr lvl="1"/>
            <a:r>
              <a:rPr lang="en-US" sz="1600" dirty="0"/>
              <a:t>Digital communication technologies to transmit data and voice over airwaves</a:t>
            </a:r>
          </a:p>
          <a:p>
            <a:pPr lvl="1"/>
            <a:r>
              <a:rPr lang="en-US" sz="1600" dirty="0"/>
              <a:t>Transmits signal using TDMA (Time Division Multiple Access) and FDMA (Frequency Division Multiple Access) </a:t>
            </a:r>
          </a:p>
          <a:p>
            <a:pPr lvl="1"/>
            <a:r>
              <a:rPr lang="en-US" sz="1600" dirty="0"/>
              <a:t>900 MHz, 1800 MHz, 1900 MHz</a:t>
            </a:r>
          </a:p>
          <a:p>
            <a:pPr lvl="1"/>
            <a:r>
              <a:rPr lang="en-US" sz="1600" dirty="0"/>
              <a:t>Used by 80% of mobile networks</a:t>
            </a:r>
          </a:p>
          <a:p>
            <a:r>
              <a:rPr lang="en-US" sz="2000" b="1" dirty="0"/>
              <a:t>Code Division Multiple Access (CDMA)</a:t>
            </a:r>
          </a:p>
          <a:p>
            <a:pPr lvl="1"/>
            <a:r>
              <a:rPr lang="en-US" sz="1600" dirty="0"/>
              <a:t>Spread spectrum technology for best use of available bandwidth</a:t>
            </a:r>
          </a:p>
          <a:p>
            <a:pPr lvl="1"/>
            <a:r>
              <a:rPr lang="en-US" sz="1600" dirty="0"/>
              <a:t>Send data over full frequency spectrum</a:t>
            </a:r>
          </a:p>
          <a:p>
            <a:pPr lvl="1"/>
            <a:r>
              <a:rPr lang="en-US" sz="1600" dirty="0"/>
              <a:t>Uses Ultra High Frequency (UHF): 800 MHz and up to 1900 MHz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568A2B-69BF-8367-0F66-A2AFEB6C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9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FE6A63-11CA-457C-B04C-38456FF7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Evolution </a:t>
            </a:r>
            <a:r>
              <a:rPr lang="de-DE" sz="4000" dirty="0" err="1">
                <a:solidFill>
                  <a:srgbClr val="FFFFFF"/>
                </a:solidFill>
              </a:rPr>
              <a:t>of</a:t>
            </a:r>
            <a:r>
              <a:rPr lang="de-DE" sz="4000" dirty="0">
                <a:solidFill>
                  <a:srgbClr val="FFFFFF"/>
                </a:solidFill>
              </a:rPr>
              <a:t> Mobile Networks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A567FD-F8AA-7A56-72C6-DE669072C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000" b="1" dirty="0"/>
              <a:t>First Generation (1G)</a:t>
            </a:r>
          </a:p>
          <a:p>
            <a:pPr lvl="1"/>
            <a:r>
              <a:rPr lang="en-US" sz="1600" dirty="0"/>
              <a:t>Late 1970s and supported only phone calls</a:t>
            </a:r>
          </a:p>
          <a:p>
            <a:pPr lvl="1"/>
            <a:r>
              <a:rPr lang="en-US" sz="1600" dirty="0"/>
              <a:t>No Roaming support</a:t>
            </a:r>
          </a:p>
          <a:p>
            <a:r>
              <a:rPr lang="en-US" sz="2000" b="1" dirty="0"/>
              <a:t>Second Generation (2G) &amp; 2.5G</a:t>
            </a:r>
          </a:p>
          <a:p>
            <a:pPr lvl="1"/>
            <a:r>
              <a:rPr lang="en-US" sz="1600" dirty="0"/>
              <a:t>1991 under GSM standard</a:t>
            </a:r>
          </a:p>
          <a:p>
            <a:pPr lvl="1"/>
            <a:r>
              <a:rPr lang="en-US" sz="1600" dirty="0"/>
              <a:t>Allowed sending text messages, MMS, and picture messages</a:t>
            </a:r>
          </a:p>
          <a:p>
            <a:pPr lvl="1"/>
            <a:r>
              <a:rPr lang="en-US" sz="1600" b="1" dirty="0"/>
              <a:t>2.5G: </a:t>
            </a:r>
            <a:r>
              <a:rPr lang="en-US" sz="1600" dirty="0"/>
              <a:t>faster than 2G </a:t>
            </a:r>
          </a:p>
          <a:p>
            <a:pPr lvl="1"/>
            <a:r>
              <a:rPr lang="en-US" sz="1600" dirty="0"/>
              <a:t>Packet-switched data transmission</a:t>
            </a:r>
          </a:p>
          <a:p>
            <a:pPr lvl="1"/>
            <a:r>
              <a:rPr lang="en-US" sz="1600" dirty="0"/>
              <a:t>Basic internet browsing and E-Mail possible</a:t>
            </a:r>
          </a:p>
          <a:p>
            <a:r>
              <a:rPr lang="en-US" sz="2000" b="1" dirty="0"/>
              <a:t>Third Generation (3G)</a:t>
            </a:r>
          </a:p>
          <a:p>
            <a:pPr lvl="1"/>
            <a:r>
              <a:rPr lang="en-US" sz="1600" dirty="0"/>
              <a:t>Introduced in 2001</a:t>
            </a:r>
          </a:p>
          <a:p>
            <a:pPr lvl="1"/>
            <a:r>
              <a:rPr lang="en-US" sz="1600" dirty="0"/>
              <a:t>Enabled faster internet speeds, video calling, etc.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b="1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C84857-B856-B77F-AAF6-30AEF573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59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FBF408-07C9-1350-6135-0D503F8FB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Evolution </a:t>
            </a:r>
            <a:r>
              <a:rPr lang="de-DE" sz="4000" dirty="0" err="1">
                <a:solidFill>
                  <a:srgbClr val="FFFFFF"/>
                </a:solidFill>
              </a:rPr>
              <a:t>of</a:t>
            </a:r>
            <a:r>
              <a:rPr lang="de-DE" sz="4000" dirty="0">
                <a:solidFill>
                  <a:srgbClr val="FFFFFF"/>
                </a:solidFill>
              </a:rPr>
              <a:t> Mobile Networks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4022C5-EBA2-ACDD-18A6-FFBB3C3F5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Fourth Generation (4G)</a:t>
            </a:r>
          </a:p>
          <a:p>
            <a:pPr lvl="1"/>
            <a:r>
              <a:rPr lang="en-US" sz="1600" dirty="0"/>
              <a:t>Launched in 2009</a:t>
            </a:r>
          </a:p>
          <a:p>
            <a:pPr lvl="1"/>
            <a:r>
              <a:rPr lang="en-US" sz="1600" dirty="0"/>
              <a:t>Significant improvements in data speeds, latency, and capacity</a:t>
            </a:r>
          </a:p>
          <a:p>
            <a:pPr lvl="1"/>
            <a:r>
              <a:rPr lang="en-US" sz="1600" dirty="0"/>
              <a:t>Offered high-speed video streaming and fast web-browsing</a:t>
            </a:r>
          </a:p>
          <a:p>
            <a:pPr lvl="1"/>
            <a:r>
              <a:rPr lang="en-US" sz="1600" dirty="0"/>
              <a:t>Up to 1Gbit per second</a:t>
            </a:r>
          </a:p>
          <a:p>
            <a:r>
              <a:rPr lang="en-US" sz="2000" b="1" dirty="0"/>
              <a:t>Fifth Generation (5G)</a:t>
            </a:r>
          </a:p>
          <a:p>
            <a:pPr lvl="1"/>
            <a:r>
              <a:rPr lang="en-US" sz="1600" dirty="0"/>
              <a:t>Latest generation introduced in the 2010s</a:t>
            </a:r>
          </a:p>
          <a:p>
            <a:pPr lvl="1"/>
            <a:r>
              <a:rPr lang="en-US" sz="1600" dirty="0"/>
              <a:t>Even faster internet speeds and lower latency</a:t>
            </a:r>
          </a:p>
          <a:p>
            <a:pPr lvl="1"/>
            <a:r>
              <a:rPr lang="en-US" sz="1600" dirty="0"/>
              <a:t>Up to 10 Gbit per second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B663DA-2A7A-0FB9-0F04-971120DA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0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DBE86A-723D-FF0D-BAAD-10FC2C5BF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Inernational</a:t>
            </a:r>
            <a:r>
              <a:rPr lang="en-US" sz="4000" dirty="0">
                <a:solidFill>
                  <a:srgbClr val="FFFFFF"/>
                </a:solidFill>
              </a:rPr>
              <a:t> and Domestic Roaming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F329D5-71B2-4FED-AA20-688FA6897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International Roaming: </a:t>
            </a:r>
            <a:r>
              <a:rPr lang="en-US" sz="2000" dirty="0"/>
              <a:t>mobile device connects to local mobile network outside of home country</a:t>
            </a:r>
          </a:p>
          <a:p>
            <a:r>
              <a:rPr lang="en-US" sz="2000" b="1" dirty="0"/>
              <a:t>Domestic Roaming:</a:t>
            </a:r>
            <a:r>
              <a:rPr lang="en-US" sz="2000" dirty="0"/>
              <a:t> when mobile device is outside of network‘s coverage area (in home country) </a:t>
            </a:r>
            <a:r>
              <a:rPr lang="en-US" sz="2000" dirty="0">
                <a:sym typeface="Wingdings" pitchFamily="2" charset="2"/>
              </a:rPr>
              <a:t> automatically connect to different domestic network</a:t>
            </a: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79CE52-5438-1775-0981-FCBF3332B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9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4AF872E-826A-1961-1B0C-5C5AD3E6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</a:rPr>
              <a:t>Roaming Fees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766283-EA19-C225-19A0-65EF96CB8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t">
            <a:normAutofit/>
          </a:bodyPr>
          <a:lstStyle/>
          <a:p>
            <a:r>
              <a:rPr lang="en-US" sz="2000" dirty="0"/>
              <a:t>Mobile operator applies surcharges for the use of roaming services</a:t>
            </a:r>
          </a:p>
          <a:p>
            <a:r>
              <a:rPr lang="en-US" sz="2000" dirty="0"/>
              <a:t>Types of Roaming Fees: outgoing calls, incoming calls, SMS, Data Roaming</a:t>
            </a:r>
          </a:p>
          <a:p>
            <a:r>
              <a:rPr lang="en-US" sz="2000" dirty="0"/>
              <a:t>Depends on location, roaming service, mobile operator</a:t>
            </a:r>
          </a:p>
          <a:p>
            <a:r>
              <a:rPr lang="en-US" sz="2000" dirty="0"/>
              <a:t>Example:</a:t>
            </a:r>
          </a:p>
          <a:p>
            <a:pPr lvl="1"/>
            <a:r>
              <a:rPr lang="en-US" sz="1600" dirty="0"/>
              <a:t>Traveling to USA with Austrian SIM-Card (Magenta for example)</a:t>
            </a:r>
          </a:p>
          <a:p>
            <a:pPr lvl="1"/>
            <a:r>
              <a:rPr lang="en-US" sz="1600" dirty="0"/>
              <a:t>Phone call 1,99€ per Minute</a:t>
            </a:r>
          </a:p>
          <a:p>
            <a:pPr lvl="1"/>
            <a:r>
              <a:rPr lang="en-US" sz="1600" dirty="0"/>
              <a:t>15,36€ per MB of data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A8F2C5C-CEAB-996B-876B-41027B5A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B5F54F1-78B4-0441-8AF5-C2C955FF1E0E}" type="slidenum">
              <a:rPr lang="de-DE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de-DE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87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1172</Words>
  <Application>Microsoft Macintosh PowerPoint</Application>
  <PresentationFormat>Breitbild</PresentationFormat>
  <Paragraphs>177</Paragraphs>
  <Slides>22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Helvetica Neue Medium</vt:lpstr>
      <vt:lpstr>Office</vt:lpstr>
      <vt:lpstr>Roaming and Comparison of Roaming Fees</vt:lpstr>
      <vt:lpstr>Introduction</vt:lpstr>
      <vt:lpstr>History and Development</vt:lpstr>
      <vt:lpstr>Functionality</vt:lpstr>
      <vt:lpstr>GSM and CDMA</vt:lpstr>
      <vt:lpstr>Evolution of Mobile Networks</vt:lpstr>
      <vt:lpstr>Evolution of Mobile Networks</vt:lpstr>
      <vt:lpstr>Inernational and Domestic Roaming </vt:lpstr>
      <vt:lpstr>Roaming Fees</vt:lpstr>
      <vt:lpstr>Prices Difference between Mobile Operators – Roaming Packages – Magenta</vt:lpstr>
      <vt:lpstr>Prices Difference between Mobile Operators – Roaming Packages – A1</vt:lpstr>
      <vt:lpstr>Prices Difference between Mobile Operators – Roaming Packages – Drei</vt:lpstr>
      <vt:lpstr>Prices Differences between Mobile Operators without Roaming Packages</vt:lpstr>
      <vt:lpstr>Critics on Roaming Fees</vt:lpstr>
      <vt:lpstr>Before EU-Regulation</vt:lpstr>
      <vt:lpstr>Phases of EU-Regulation</vt:lpstr>
      <vt:lpstr>Impact on Roaming Fees</vt:lpstr>
      <vt:lpstr>Regulations outside of the EU</vt:lpstr>
      <vt:lpstr>Alternatives of Roaming – Wi-Fi</vt:lpstr>
      <vt:lpstr>Alternatives of Roaming – Local SIM-Cards</vt:lpstr>
      <vt:lpstr>Alternatives of Roaming – International SIM-Cards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 Roaming</dc:title>
  <dc:creator>Bacaj, Ardit</dc:creator>
  <cp:lastModifiedBy>Bacaj, Ardit</cp:lastModifiedBy>
  <cp:revision>89</cp:revision>
  <dcterms:created xsi:type="dcterms:W3CDTF">2023-03-19T10:12:45Z</dcterms:created>
  <dcterms:modified xsi:type="dcterms:W3CDTF">2023-06-14T17:40:16Z</dcterms:modified>
</cp:coreProperties>
</file>