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58" r:id="rId5"/>
    <p:sldId id="261" r:id="rId6"/>
    <p:sldId id="262" r:id="rId7"/>
    <p:sldId id="263" r:id="rId8"/>
    <p:sldId id="269" r:id="rId9"/>
    <p:sldId id="264" r:id="rId10"/>
    <p:sldId id="265" r:id="rId11"/>
    <p:sldId id="266" r:id="rId12"/>
    <p:sldId id="268" r:id="rId13"/>
    <p:sldId id="267" r:id="rId14"/>
    <p:sldId id="270" r:id="rId15"/>
    <p:sldId id="274" r:id="rId16"/>
    <p:sldId id="275" r:id="rId17"/>
    <p:sldId id="272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7370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A04DA-2391-48CB-83DB-C79AE616A5B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AFC0FE5-325E-4FED-B0B0-E1A6784A933E}">
      <dgm:prSet/>
      <dgm:spPr/>
      <dgm:t>
        <a:bodyPr/>
        <a:lstStyle/>
        <a:p>
          <a:r>
            <a:rPr lang="de-AT"/>
            <a:t>New Revenue Models</a:t>
          </a:r>
          <a:endParaRPr lang="en-US"/>
        </a:p>
      </dgm:t>
    </dgm:pt>
    <dgm:pt modelId="{1A958D1E-2159-43F6-8B43-EFEB17EC8DE4}" type="parTrans" cxnId="{9A2436EB-0119-4816-94A5-8BA1C01ECDD4}">
      <dgm:prSet/>
      <dgm:spPr/>
      <dgm:t>
        <a:bodyPr/>
        <a:lstStyle/>
        <a:p>
          <a:endParaRPr lang="en-US"/>
        </a:p>
      </dgm:t>
    </dgm:pt>
    <dgm:pt modelId="{ECC40847-D141-40FD-8D47-E88AF35573AC}" type="sibTrans" cxnId="{9A2436EB-0119-4816-94A5-8BA1C01ECDD4}">
      <dgm:prSet/>
      <dgm:spPr/>
      <dgm:t>
        <a:bodyPr/>
        <a:lstStyle/>
        <a:p>
          <a:endParaRPr lang="en-US"/>
        </a:p>
      </dgm:t>
    </dgm:pt>
    <dgm:pt modelId="{527843B9-5B9E-4AD3-9B4F-67425D755E89}">
      <dgm:prSet/>
      <dgm:spPr/>
      <dgm:t>
        <a:bodyPr/>
        <a:lstStyle/>
        <a:p>
          <a:r>
            <a:rPr lang="de-AT"/>
            <a:t>Instant page loading</a:t>
          </a:r>
          <a:endParaRPr lang="en-US"/>
        </a:p>
      </dgm:t>
    </dgm:pt>
    <dgm:pt modelId="{B8397B84-7CEB-4DBA-9787-FBB924BF05FA}" type="parTrans" cxnId="{D6980488-AC8A-42F3-A53D-7BC5BAB2B231}">
      <dgm:prSet/>
      <dgm:spPr/>
      <dgm:t>
        <a:bodyPr/>
        <a:lstStyle/>
        <a:p>
          <a:endParaRPr lang="en-US"/>
        </a:p>
      </dgm:t>
    </dgm:pt>
    <dgm:pt modelId="{BB639251-A9D3-4E45-A961-4DB5B73AF993}" type="sibTrans" cxnId="{D6980488-AC8A-42F3-A53D-7BC5BAB2B231}">
      <dgm:prSet/>
      <dgm:spPr/>
      <dgm:t>
        <a:bodyPr/>
        <a:lstStyle/>
        <a:p>
          <a:endParaRPr lang="en-US"/>
        </a:p>
      </dgm:t>
    </dgm:pt>
    <dgm:pt modelId="{837A5C4B-8C25-45AE-A3D7-54E7AB00D146}">
      <dgm:prSet/>
      <dgm:spPr/>
      <dgm:t>
        <a:bodyPr/>
        <a:lstStyle/>
        <a:p>
          <a:r>
            <a:rPr lang="de-AT"/>
            <a:t>AI-enhanced browsing</a:t>
          </a:r>
          <a:endParaRPr lang="en-US"/>
        </a:p>
      </dgm:t>
    </dgm:pt>
    <dgm:pt modelId="{B65786E7-1E58-4F41-B9A3-0D7996F23736}" type="parTrans" cxnId="{EF1939A8-9EDC-4046-995D-4B012A4B051C}">
      <dgm:prSet/>
      <dgm:spPr/>
      <dgm:t>
        <a:bodyPr/>
        <a:lstStyle/>
        <a:p>
          <a:endParaRPr lang="en-US"/>
        </a:p>
      </dgm:t>
    </dgm:pt>
    <dgm:pt modelId="{5229A660-7735-4AFF-B07F-3211A4D2E1DB}" type="sibTrans" cxnId="{EF1939A8-9EDC-4046-995D-4B012A4B051C}">
      <dgm:prSet/>
      <dgm:spPr/>
      <dgm:t>
        <a:bodyPr/>
        <a:lstStyle/>
        <a:p>
          <a:endParaRPr lang="en-US"/>
        </a:p>
      </dgm:t>
    </dgm:pt>
    <dgm:pt modelId="{283B9D83-9E6B-44D5-9DBD-5E32E066A447}">
      <dgm:prSet/>
      <dgm:spPr/>
      <dgm:t>
        <a:bodyPr/>
        <a:lstStyle/>
        <a:p>
          <a:r>
            <a:rPr lang="de-AT"/>
            <a:t>Increased privacy</a:t>
          </a:r>
          <a:endParaRPr lang="en-US"/>
        </a:p>
      </dgm:t>
    </dgm:pt>
    <dgm:pt modelId="{91DE9790-DD64-40BF-BA1E-8C1F683EA6FC}" type="parTrans" cxnId="{F7359D15-78EB-4572-A6BF-81FDEB018BDE}">
      <dgm:prSet/>
      <dgm:spPr/>
      <dgm:t>
        <a:bodyPr/>
        <a:lstStyle/>
        <a:p>
          <a:endParaRPr lang="en-US"/>
        </a:p>
      </dgm:t>
    </dgm:pt>
    <dgm:pt modelId="{0176A4F2-A438-42F8-AF5E-D143CDE9A44B}" type="sibTrans" cxnId="{F7359D15-78EB-4572-A6BF-81FDEB018BDE}">
      <dgm:prSet/>
      <dgm:spPr/>
      <dgm:t>
        <a:bodyPr/>
        <a:lstStyle/>
        <a:p>
          <a:endParaRPr lang="en-US"/>
        </a:p>
      </dgm:t>
    </dgm:pt>
    <dgm:pt modelId="{CAA3F82A-7DB5-4AF3-853B-6A79FFB787A1}" type="pres">
      <dgm:prSet presAssocID="{4F1A04DA-2391-48CB-83DB-C79AE616A5BD}" presName="matrix" presStyleCnt="0">
        <dgm:presLayoutVars>
          <dgm:chMax val="1"/>
          <dgm:dir/>
          <dgm:resizeHandles val="exact"/>
        </dgm:presLayoutVars>
      </dgm:prSet>
      <dgm:spPr/>
    </dgm:pt>
    <dgm:pt modelId="{7D9F63B1-6A8C-49DA-98AA-D377054244BD}" type="pres">
      <dgm:prSet presAssocID="{4F1A04DA-2391-48CB-83DB-C79AE616A5BD}" presName="diamond" presStyleLbl="bgShp" presStyleIdx="0" presStyleCnt="1"/>
      <dgm:spPr/>
    </dgm:pt>
    <dgm:pt modelId="{1EC1076D-21DB-491A-9CDC-6009DBAD9C14}" type="pres">
      <dgm:prSet presAssocID="{4F1A04DA-2391-48CB-83DB-C79AE616A5B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A88DCC6-FEE0-48A0-8751-090E3C29FBB1}" type="pres">
      <dgm:prSet presAssocID="{4F1A04DA-2391-48CB-83DB-C79AE616A5B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130FC16-C869-41E8-81DC-0A7B8B97E3EA}" type="pres">
      <dgm:prSet presAssocID="{4F1A04DA-2391-48CB-83DB-C79AE616A5B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64D93D9-81A5-4F00-A923-16313F8630E3}" type="pres">
      <dgm:prSet presAssocID="{4F1A04DA-2391-48CB-83DB-C79AE616A5B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7359D15-78EB-4572-A6BF-81FDEB018BDE}" srcId="{4F1A04DA-2391-48CB-83DB-C79AE616A5BD}" destId="{283B9D83-9E6B-44D5-9DBD-5E32E066A447}" srcOrd="3" destOrd="0" parTransId="{91DE9790-DD64-40BF-BA1E-8C1F683EA6FC}" sibTransId="{0176A4F2-A438-42F8-AF5E-D143CDE9A44B}"/>
    <dgm:cxn modelId="{D6980488-AC8A-42F3-A53D-7BC5BAB2B231}" srcId="{4F1A04DA-2391-48CB-83DB-C79AE616A5BD}" destId="{527843B9-5B9E-4AD3-9B4F-67425D755E89}" srcOrd="1" destOrd="0" parTransId="{B8397B84-7CEB-4DBA-9787-FBB924BF05FA}" sibTransId="{BB639251-A9D3-4E45-A961-4DB5B73AF993}"/>
    <dgm:cxn modelId="{A2F4668D-65A0-41CC-B0BE-58F83511FB63}" type="presOf" srcId="{4F1A04DA-2391-48CB-83DB-C79AE616A5BD}" destId="{CAA3F82A-7DB5-4AF3-853B-6A79FFB787A1}" srcOrd="0" destOrd="0" presId="urn:microsoft.com/office/officeart/2005/8/layout/matrix3"/>
    <dgm:cxn modelId="{B0C7A490-0619-45F3-A4D8-C711B9DA9B9E}" type="presOf" srcId="{837A5C4B-8C25-45AE-A3D7-54E7AB00D146}" destId="{C130FC16-C869-41E8-81DC-0A7B8B97E3EA}" srcOrd="0" destOrd="0" presId="urn:microsoft.com/office/officeart/2005/8/layout/matrix3"/>
    <dgm:cxn modelId="{A680389E-8EA9-4DAF-B305-33B517CE7404}" type="presOf" srcId="{283B9D83-9E6B-44D5-9DBD-5E32E066A447}" destId="{864D93D9-81A5-4F00-A923-16313F8630E3}" srcOrd="0" destOrd="0" presId="urn:microsoft.com/office/officeart/2005/8/layout/matrix3"/>
    <dgm:cxn modelId="{F3A631A4-2009-4EB2-8FB0-4B5E62288ED1}" type="presOf" srcId="{527843B9-5B9E-4AD3-9B4F-67425D755E89}" destId="{4A88DCC6-FEE0-48A0-8751-090E3C29FBB1}" srcOrd="0" destOrd="0" presId="urn:microsoft.com/office/officeart/2005/8/layout/matrix3"/>
    <dgm:cxn modelId="{EF1939A8-9EDC-4046-995D-4B012A4B051C}" srcId="{4F1A04DA-2391-48CB-83DB-C79AE616A5BD}" destId="{837A5C4B-8C25-45AE-A3D7-54E7AB00D146}" srcOrd="2" destOrd="0" parTransId="{B65786E7-1E58-4F41-B9A3-0D7996F23736}" sibTransId="{5229A660-7735-4AFF-B07F-3211A4D2E1DB}"/>
    <dgm:cxn modelId="{7758F8D8-B94B-490B-A2B8-ECD83D9A1E0B}" type="presOf" srcId="{9AFC0FE5-325E-4FED-B0B0-E1A6784A933E}" destId="{1EC1076D-21DB-491A-9CDC-6009DBAD9C14}" srcOrd="0" destOrd="0" presId="urn:microsoft.com/office/officeart/2005/8/layout/matrix3"/>
    <dgm:cxn modelId="{9A2436EB-0119-4816-94A5-8BA1C01ECDD4}" srcId="{4F1A04DA-2391-48CB-83DB-C79AE616A5BD}" destId="{9AFC0FE5-325E-4FED-B0B0-E1A6784A933E}" srcOrd="0" destOrd="0" parTransId="{1A958D1E-2159-43F6-8B43-EFEB17EC8DE4}" sibTransId="{ECC40847-D141-40FD-8D47-E88AF35573AC}"/>
    <dgm:cxn modelId="{CAB64484-AFB9-4FFA-9757-6F92DD83BE6A}" type="presParOf" srcId="{CAA3F82A-7DB5-4AF3-853B-6A79FFB787A1}" destId="{7D9F63B1-6A8C-49DA-98AA-D377054244BD}" srcOrd="0" destOrd="0" presId="urn:microsoft.com/office/officeart/2005/8/layout/matrix3"/>
    <dgm:cxn modelId="{14CF8FCE-B97E-4DF0-8FE3-A5259245C090}" type="presParOf" srcId="{CAA3F82A-7DB5-4AF3-853B-6A79FFB787A1}" destId="{1EC1076D-21DB-491A-9CDC-6009DBAD9C14}" srcOrd="1" destOrd="0" presId="urn:microsoft.com/office/officeart/2005/8/layout/matrix3"/>
    <dgm:cxn modelId="{41955632-0CD3-4A6D-BDCB-C60D224A9127}" type="presParOf" srcId="{CAA3F82A-7DB5-4AF3-853B-6A79FFB787A1}" destId="{4A88DCC6-FEE0-48A0-8751-090E3C29FBB1}" srcOrd="2" destOrd="0" presId="urn:microsoft.com/office/officeart/2005/8/layout/matrix3"/>
    <dgm:cxn modelId="{03F54BB2-7B56-461E-8C19-F94CCED2FEEB}" type="presParOf" srcId="{CAA3F82A-7DB5-4AF3-853B-6A79FFB787A1}" destId="{C130FC16-C869-41E8-81DC-0A7B8B97E3EA}" srcOrd="3" destOrd="0" presId="urn:microsoft.com/office/officeart/2005/8/layout/matrix3"/>
    <dgm:cxn modelId="{72DA72E1-991F-46F6-BF17-70EFC0A324CA}" type="presParOf" srcId="{CAA3F82A-7DB5-4AF3-853B-6A79FFB787A1}" destId="{864D93D9-81A5-4F00-A923-16313F8630E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F63B1-6A8C-49DA-98AA-D377054244BD}">
      <dsp:nvSpPr>
        <dsp:cNvPr id="0" name=""/>
        <dsp:cNvSpPr/>
      </dsp:nvSpPr>
      <dsp:spPr>
        <a:xfrm>
          <a:off x="3082131" y="0"/>
          <a:ext cx="4351338" cy="435133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1076D-21DB-491A-9CDC-6009DBAD9C14}">
      <dsp:nvSpPr>
        <dsp:cNvPr id="0" name=""/>
        <dsp:cNvSpPr/>
      </dsp:nvSpPr>
      <dsp:spPr>
        <a:xfrm>
          <a:off x="3495508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/>
            <a:t>New Revenue Models</a:t>
          </a:r>
          <a:endParaRPr lang="en-US" sz="2600" kern="1200"/>
        </a:p>
      </dsp:txBody>
      <dsp:txXfrm>
        <a:off x="3578350" y="496219"/>
        <a:ext cx="1531337" cy="1531337"/>
      </dsp:txXfrm>
    </dsp:sp>
    <dsp:sp modelId="{4A88DCC6-FEE0-48A0-8751-090E3C29FBB1}">
      <dsp:nvSpPr>
        <dsp:cNvPr id="0" name=""/>
        <dsp:cNvSpPr/>
      </dsp:nvSpPr>
      <dsp:spPr>
        <a:xfrm>
          <a:off x="5323070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/>
            <a:t>Instant page loading</a:t>
          </a:r>
          <a:endParaRPr lang="en-US" sz="2600" kern="1200"/>
        </a:p>
      </dsp:txBody>
      <dsp:txXfrm>
        <a:off x="5405912" y="496219"/>
        <a:ext cx="1531337" cy="1531337"/>
      </dsp:txXfrm>
    </dsp:sp>
    <dsp:sp modelId="{C130FC16-C869-41E8-81DC-0A7B8B97E3EA}">
      <dsp:nvSpPr>
        <dsp:cNvPr id="0" name=""/>
        <dsp:cNvSpPr/>
      </dsp:nvSpPr>
      <dsp:spPr>
        <a:xfrm>
          <a:off x="3495508" y="2240939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/>
            <a:t>AI-enhanced browsing</a:t>
          </a:r>
          <a:endParaRPr lang="en-US" sz="2600" kern="1200"/>
        </a:p>
      </dsp:txBody>
      <dsp:txXfrm>
        <a:off x="3578350" y="2323781"/>
        <a:ext cx="1531337" cy="1531337"/>
      </dsp:txXfrm>
    </dsp:sp>
    <dsp:sp modelId="{864D93D9-81A5-4F00-A923-16313F8630E3}">
      <dsp:nvSpPr>
        <dsp:cNvPr id="0" name=""/>
        <dsp:cNvSpPr/>
      </dsp:nvSpPr>
      <dsp:spPr>
        <a:xfrm>
          <a:off x="5323070" y="2240939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/>
            <a:t>Increased privacy</a:t>
          </a:r>
          <a:endParaRPr lang="en-US" sz="2600" kern="1200"/>
        </a:p>
      </dsp:txBody>
      <dsp:txXfrm>
        <a:off x="5405912" y="2323781"/>
        <a:ext cx="1531337" cy="153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62066-04ED-49AC-9D83-A4BB8E9AF76A}" type="datetimeFigureOut">
              <a:rPr lang="de-AT" smtClean="0"/>
              <a:t>14.06.2023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90399-0492-4F22-A850-69F0525D28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323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808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1509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739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225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5613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6671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8944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1950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90399-0492-4F22-A850-69F0525D2815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091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5B196-74FD-C75F-71E0-D0AAB5C66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B83B201-D964-EB79-34EE-4FF48DC24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6A471C-229B-250E-FA99-D0C625B4E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5516D7-7BCF-96BF-5913-786B3ED1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111980-88F1-7153-A83E-E99610BD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CA7A2-B178-0DCA-A5E9-364F7231E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E26120E-82F4-2D03-09F3-836F37457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068181-8B47-A03A-F3C2-3B7462DD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BFBB8D-B0FC-4A6B-1F30-807962E7B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9DE4A0-4909-00C3-4886-1FC12248E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EFAC1-654B-9493-BBE5-CD4CCFF8E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91BA52-89E2-2E96-0F4D-D6403AFDA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65EEE-4875-A738-5C33-231FA1E2A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79B192-3D84-94C1-D1A2-7AD2E5892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B9177C-D897-2A2C-E9B9-553C86EA1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30CC9-A10F-547D-1714-EF4474EC3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4B671A-912D-4DD3-893A-ADFADD290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EA9FFE-E858-219B-294F-5E828FE4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28C27A-87A5-223C-76DB-0D76C7AE7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EC0F3-CD47-AE13-A0CC-0AC3F4CBF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4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B7E07E-2E1E-43D1-A919-078F838FA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DEDF2D-BAC7-1891-8AC7-BDDC9FB75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D8708D-4DB2-EB91-188C-DF411F1C5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B8ACB-853D-9E1D-322A-CF46338E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FE781C-F002-66CF-E68B-F9532BF6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7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9F795-7926-3927-81AF-51DF4BC34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CC5047-B748-E355-865F-21AD899E14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360907D-B7A8-D2EF-9540-7A8E9E18D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688457-64D6-54D2-4550-E620BF546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038A6B-FC71-5202-4F9A-28ED2594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499D43-43A5-47DF-968A-D0CA41B8E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0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5B3DD-3948-A9AC-3ED8-0DFF693C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E7D981-C358-DC56-7D80-4C6A00D1D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F72D9B-A367-8A4A-F419-3B1BEBF87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ED9AEC1-7644-3667-21C3-CAE5CC1A8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040374F-735C-3211-E0C7-749B2AE0B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35A02CA-9431-259A-B787-860BAAEBB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FA7403B-6B3A-ADB8-DE55-54B41791C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BBE009D-9820-539C-D90D-998CE6F1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0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98FE9-2C3C-86BF-4990-3DB7C1436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776381C-ADC4-9E69-6998-9A8BE815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D07C990-E592-76ED-F8E6-548C30F4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32A9EE-E4FD-18F3-CFD8-7C0AB61AD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4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F92455-F690-2552-12CD-9BCB8E173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899BD3-DB70-8C2C-081B-27685C11F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43FA9D-6C7F-9A32-837E-A5859A601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4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FF1E17-B78D-387E-A26F-1B6CEA1AA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812B26-1B09-9CAB-B029-654B26BF0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A99161-E9CE-533F-CC26-650F91B49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0D1D75-FBA6-048A-1EAE-1AAE5A48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CC36D3-436E-C6B2-5834-B726C44EE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E2AB992-5326-0B3B-4822-A63D2780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6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6B850-4D15-E36E-8180-2A73B647C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1E7AFF-4B1D-746F-6439-093709DAC4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590D26-E30A-647F-B203-679FE9B59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E52B24-64A5-3CE8-644C-2BD7A808F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0D26B0-0F20-9298-F0AE-480C93B5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5F626B-5CDB-1C06-71E7-EB788BD5C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7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6D9D098-D14F-65B1-648A-7878B9C8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163A8D-375A-C698-626C-E4C4F031F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705D1F-1AAC-AB22-F200-10D8A7D245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72530-79DC-4899-B6A9-A1D140F0D67D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DB00DE-5E36-D1A9-ECF1-62A3B4C67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E466F2-686E-5972-ACEB-4DC215B64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9DADC-FDA5-4212-8C3F-1808558204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1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7747DA-9D5B-A283-57BF-F3BA35251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8100"/>
              <a:t>Web Browser – History, Concepts, Market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3F4174-E0C0-9CC6-A1A5-AEE12DD9D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A presentation to the seminar paper of Alwin Krycha-Weilinger</a:t>
            </a:r>
          </a:p>
        </p:txBody>
      </p:sp>
    </p:spTree>
    <p:extLst>
      <p:ext uri="{BB962C8B-B14F-4D97-AF65-F5344CB8AC3E}">
        <p14:creationId xmlns:p14="http://schemas.microsoft.com/office/powerpoint/2010/main" val="4066332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/>
              <a:t>Opera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en-US" sz="2400" dirty="0"/>
              <a:t>Developed in 1994</a:t>
            </a:r>
          </a:p>
          <a:p>
            <a:r>
              <a:rPr lang="en-US" sz="2400" dirty="0"/>
              <a:t>Initially launched as corporate software</a:t>
            </a:r>
          </a:p>
          <a:p>
            <a:r>
              <a:rPr lang="en-US" sz="2400" dirty="0"/>
              <a:t>Invented the tabbed-browsing functionality</a:t>
            </a:r>
          </a:p>
          <a:p>
            <a:r>
              <a:rPr lang="en-US" sz="2400" dirty="0"/>
              <a:t>Stayed under the radar for most users</a:t>
            </a:r>
          </a:p>
          <a:p>
            <a:r>
              <a:rPr lang="en-US" sz="2400" dirty="0"/>
              <a:t>Innovations like speed dial and Opera Turbo</a:t>
            </a:r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8800288-9DFD-F5F7-3284-CC6C846BC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8246" y="2501033"/>
            <a:ext cx="3173777" cy="317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529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/>
              <a:t>Safari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de-AT" sz="2400" dirty="0" err="1"/>
              <a:t>Developed</a:t>
            </a:r>
            <a:r>
              <a:rPr lang="de-AT" sz="2400" dirty="0"/>
              <a:t> </a:t>
            </a:r>
            <a:r>
              <a:rPr lang="de-AT" sz="2400" dirty="0" err="1"/>
              <a:t>by</a:t>
            </a:r>
            <a:r>
              <a:rPr lang="de-AT" sz="2400" dirty="0"/>
              <a:t> Apple in 2003</a:t>
            </a:r>
          </a:p>
          <a:p>
            <a:r>
              <a:rPr lang="de-AT" sz="2400" dirty="0" err="1"/>
              <a:t>Created</a:t>
            </a:r>
            <a:r>
              <a:rPr lang="de-AT" sz="2400" dirty="0"/>
              <a:t> after </a:t>
            </a:r>
            <a:r>
              <a:rPr lang="de-AT" sz="2400" dirty="0" err="1"/>
              <a:t>the</a:t>
            </a:r>
            <a:r>
              <a:rPr lang="de-AT" sz="2400" dirty="0"/>
              <a:t> </a:t>
            </a:r>
            <a:r>
              <a:rPr lang="de-AT" sz="2400" dirty="0" err="1"/>
              <a:t>contract</a:t>
            </a:r>
            <a:r>
              <a:rPr lang="de-AT" sz="2400" dirty="0"/>
              <a:t> </a:t>
            </a:r>
            <a:r>
              <a:rPr lang="de-AT" sz="2400" dirty="0" err="1"/>
              <a:t>with</a:t>
            </a:r>
            <a:r>
              <a:rPr lang="de-AT" sz="2400" dirty="0"/>
              <a:t> Microsoft </a:t>
            </a:r>
            <a:r>
              <a:rPr lang="de-AT" sz="2400" dirty="0" err="1"/>
              <a:t>expired</a:t>
            </a:r>
            <a:endParaRPr lang="de-AT" sz="2400" dirty="0"/>
          </a:p>
          <a:p>
            <a:r>
              <a:rPr lang="de-AT" sz="2400" dirty="0" err="1"/>
              <a:t>Tight</a:t>
            </a:r>
            <a:r>
              <a:rPr lang="de-AT" sz="2400" dirty="0"/>
              <a:t> </a:t>
            </a:r>
            <a:r>
              <a:rPr lang="de-AT" sz="2400" dirty="0" err="1"/>
              <a:t>integration</a:t>
            </a:r>
            <a:r>
              <a:rPr lang="de-AT" sz="2400" dirty="0"/>
              <a:t> </a:t>
            </a:r>
            <a:r>
              <a:rPr lang="de-AT" sz="2400" dirty="0" err="1"/>
              <a:t>with</a:t>
            </a:r>
            <a:r>
              <a:rPr lang="de-AT" sz="2400" dirty="0"/>
              <a:t> </a:t>
            </a:r>
            <a:r>
              <a:rPr lang="de-AT" sz="2400" dirty="0" err="1"/>
              <a:t>Apple‘s</a:t>
            </a:r>
            <a:r>
              <a:rPr lang="de-AT" sz="2400" dirty="0"/>
              <a:t> </a:t>
            </a:r>
            <a:r>
              <a:rPr lang="de-AT" sz="2400" dirty="0" err="1"/>
              <a:t>ecosystem</a:t>
            </a:r>
            <a:endParaRPr lang="de-AT" sz="2400" dirty="0"/>
          </a:p>
          <a:p>
            <a:r>
              <a:rPr lang="de-AT" sz="2400" dirty="0"/>
              <a:t>Inventor </a:t>
            </a:r>
            <a:r>
              <a:rPr lang="de-AT" sz="2400" dirty="0" err="1"/>
              <a:t>of</a:t>
            </a:r>
            <a:r>
              <a:rPr lang="de-AT" sz="2400" dirty="0"/>
              <a:t> </a:t>
            </a:r>
            <a:r>
              <a:rPr lang="de-AT" sz="2400" dirty="0" err="1"/>
              <a:t>the</a:t>
            </a:r>
            <a:r>
              <a:rPr lang="de-AT" sz="2400" dirty="0"/>
              <a:t> private </a:t>
            </a:r>
            <a:r>
              <a:rPr lang="de-AT" sz="2400" dirty="0" err="1"/>
              <a:t>browsing</a:t>
            </a:r>
            <a:r>
              <a:rPr lang="de-AT" sz="2400" dirty="0"/>
              <a:t> </a:t>
            </a:r>
            <a:r>
              <a:rPr lang="de-AT" sz="2400" dirty="0" err="1"/>
              <a:t>functionality</a:t>
            </a:r>
            <a:endParaRPr lang="de-AT" sz="2400" dirty="0"/>
          </a:p>
          <a:p>
            <a:endParaRPr lang="en-US" sz="2400" dirty="0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2130B1D8-9BFD-D128-F96D-FC9B366C8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1936" y="2501033"/>
            <a:ext cx="3187736" cy="317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041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/>
              <a:t>Google Chrome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de-AT" sz="2400" dirty="0" err="1"/>
              <a:t>Developed</a:t>
            </a:r>
            <a:r>
              <a:rPr lang="de-AT" sz="2400" dirty="0"/>
              <a:t> </a:t>
            </a:r>
            <a:r>
              <a:rPr lang="de-AT" sz="2400" dirty="0" err="1"/>
              <a:t>by</a:t>
            </a:r>
            <a:r>
              <a:rPr lang="de-AT" sz="2400" dirty="0"/>
              <a:t> Google in 2008</a:t>
            </a:r>
          </a:p>
          <a:p>
            <a:r>
              <a:rPr lang="de-AT" sz="2400" dirty="0"/>
              <a:t>Open-source code </a:t>
            </a:r>
            <a:r>
              <a:rPr lang="de-AT" sz="2400" dirty="0" err="1"/>
              <a:t>base</a:t>
            </a:r>
            <a:r>
              <a:rPr lang="de-AT" sz="2400" dirty="0"/>
              <a:t> (Chromium)</a:t>
            </a:r>
          </a:p>
          <a:p>
            <a:r>
              <a:rPr lang="de-AT" sz="2400" dirty="0"/>
              <a:t>Inventor </a:t>
            </a:r>
            <a:r>
              <a:rPr lang="de-AT" sz="2400" dirty="0" err="1"/>
              <a:t>of</a:t>
            </a:r>
            <a:r>
              <a:rPr lang="de-AT" sz="2400" dirty="0"/>
              <a:t> </a:t>
            </a:r>
            <a:r>
              <a:rPr lang="de-AT" sz="2400" dirty="0" err="1"/>
              <a:t>Omnibox</a:t>
            </a:r>
            <a:r>
              <a:rPr lang="de-AT" sz="2400" dirty="0"/>
              <a:t> and </a:t>
            </a:r>
            <a:r>
              <a:rPr lang="de-AT" sz="2400" dirty="0" err="1"/>
              <a:t>sandboxing</a:t>
            </a:r>
            <a:r>
              <a:rPr lang="de-AT" sz="2400" dirty="0"/>
              <a:t> </a:t>
            </a:r>
            <a:r>
              <a:rPr lang="de-AT" sz="2400" dirty="0" err="1"/>
              <a:t>technology</a:t>
            </a:r>
            <a:endParaRPr lang="de-AT" sz="2400" dirty="0"/>
          </a:p>
          <a:p>
            <a:r>
              <a:rPr lang="de-AT" sz="2400" dirty="0" err="1"/>
              <a:t>Current</a:t>
            </a:r>
            <a:r>
              <a:rPr lang="de-AT" sz="2400" dirty="0"/>
              <a:t> </a:t>
            </a:r>
            <a:r>
              <a:rPr lang="de-AT" sz="2400" dirty="0" err="1"/>
              <a:t>browser</a:t>
            </a:r>
            <a:r>
              <a:rPr lang="de-AT" sz="2400" dirty="0"/>
              <a:t> </a:t>
            </a:r>
            <a:r>
              <a:rPr lang="de-AT" sz="2400" dirty="0" err="1"/>
              <a:t>market</a:t>
            </a:r>
            <a:r>
              <a:rPr lang="de-AT" sz="2400" dirty="0"/>
              <a:t> </a:t>
            </a:r>
            <a:r>
              <a:rPr lang="de-AT" sz="2400" dirty="0" err="1"/>
              <a:t>leader</a:t>
            </a:r>
            <a:endParaRPr lang="de-AT" sz="2400" dirty="0"/>
          </a:p>
          <a:p>
            <a:endParaRPr lang="de-AT" sz="2400" dirty="0"/>
          </a:p>
          <a:p>
            <a:endParaRPr lang="en-US" sz="2400" dirty="0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FAD20BB9-7F5E-8673-5A44-CA492437D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16866" y="2493403"/>
            <a:ext cx="2780543" cy="278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164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/>
              <a:t>Microsoft Edge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de-AT" sz="2400" dirty="0" err="1"/>
              <a:t>Developed</a:t>
            </a:r>
            <a:r>
              <a:rPr lang="de-AT" sz="2400" dirty="0"/>
              <a:t> </a:t>
            </a:r>
            <a:r>
              <a:rPr lang="de-AT" sz="2400" dirty="0" err="1"/>
              <a:t>by</a:t>
            </a:r>
            <a:r>
              <a:rPr lang="de-AT" sz="2400" dirty="0"/>
              <a:t> Microsoft in 2015</a:t>
            </a:r>
          </a:p>
          <a:p>
            <a:r>
              <a:rPr lang="de-AT" sz="2400" dirty="0" err="1"/>
              <a:t>Replaced</a:t>
            </a:r>
            <a:r>
              <a:rPr lang="de-AT" sz="2400" dirty="0"/>
              <a:t> Internet Explorer</a:t>
            </a:r>
          </a:p>
          <a:p>
            <a:r>
              <a:rPr lang="de-AT" sz="2400" dirty="0"/>
              <a:t>Early </a:t>
            </a:r>
            <a:r>
              <a:rPr lang="de-AT" sz="2400" dirty="0" err="1"/>
              <a:t>version</a:t>
            </a:r>
            <a:r>
              <a:rPr lang="de-AT" sz="2400" dirty="0"/>
              <a:t> </a:t>
            </a:r>
            <a:r>
              <a:rPr lang="de-AT" sz="2400" dirty="0" err="1"/>
              <a:t>flopped</a:t>
            </a:r>
            <a:endParaRPr lang="de-AT" sz="2400" dirty="0"/>
          </a:p>
          <a:p>
            <a:r>
              <a:rPr lang="de-AT" sz="2400" dirty="0"/>
              <a:t>2020 – </a:t>
            </a:r>
            <a:r>
              <a:rPr lang="de-AT" sz="2400" dirty="0" err="1"/>
              <a:t>new</a:t>
            </a:r>
            <a:r>
              <a:rPr lang="de-AT" sz="2400" dirty="0"/>
              <a:t> Chromium </a:t>
            </a:r>
            <a:r>
              <a:rPr lang="de-AT" sz="2400" dirty="0" err="1"/>
              <a:t>based</a:t>
            </a:r>
            <a:r>
              <a:rPr lang="de-AT" sz="2400" dirty="0"/>
              <a:t> </a:t>
            </a:r>
            <a:r>
              <a:rPr lang="de-AT" sz="2400" dirty="0" err="1"/>
              <a:t>version</a:t>
            </a:r>
            <a:endParaRPr lang="de-AT" sz="2400" dirty="0"/>
          </a:p>
          <a:p>
            <a:r>
              <a:rPr lang="de-AT" sz="2400" dirty="0"/>
              <a:t>Innovative </a:t>
            </a:r>
            <a:r>
              <a:rPr lang="de-AT" sz="2400" dirty="0" err="1"/>
              <a:t>features</a:t>
            </a:r>
            <a:r>
              <a:rPr lang="de-AT" sz="2400" dirty="0"/>
              <a:t> like </a:t>
            </a:r>
            <a:r>
              <a:rPr lang="de-AT" sz="2400" dirty="0" err="1"/>
              <a:t>price</a:t>
            </a:r>
            <a:r>
              <a:rPr lang="de-AT" sz="2400" dirty="0"/>
              <a:t> </a:t>
            </a:r>
            <a:r>
              <a:rPr lang="de-AT" sz="2400" dirty="0" err="1"/>
              <a:t>comparison</a:t>
            </a:r>
            <a:r>
              <a:rPr lang="de-AT" sz="2400" dirty="0"/>
              <a:t> </a:t>
            </a:r>
            <a:r>
              <a:rPr lang="de-AT" sz="2400" dirty="0" err="1"/>
              <a:t>tool</a:t>
            </a:r>
            <a:r>
              <a:rPr lang="de-AT" sz="2400" dirty="0"/>
              <a:t> </a:t>
            </a:r>
            <a:r>
              <a:rPr lang="de-AT" sz="2400" dirty="0" err="1"/>
              <a:t>or</a:t>
            </a:r>
            <a:r>
              <a:rPr lang="de-AT" sz="2400" dirty="0"/>
              <a:t> AI </a:t>
            </a:r>
            <a:r>
              <a:rPr lang="de-AT" sz="2400" dirty="0" err="1"/>
              <a:t>writing</a:t>
            </a:r>
            <a:r>
              <a:rPr lang="de-AT" sz="2400" dirty="0"/>
              <a:t> </a:t>
            </a:r>
            <a:r>
              <a:rPr lang="de-AT" sz="2400" dirty="0" err="1"/>
              <a:t>assistant</a:t>
            </a:r>
            <a:endParaRPr lang="de-AT" sz="2400" dirty="0"/>
          </a:p>
          <a:p>
            <a:endParaRPr lang="en-US" sz="2400" dirty="0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4" name="Picture 6" descr="Netz witzelt über neues Logo für Browser Microsoft Edge - Browser -  derStandard.at › Web">
            <a:extLst>
              <a:ext uri="{FF2B5EF4-FFF2-40B4-BE49-F238E27FC236}">
                <a16:creationId xmlns:a16="http://schemas.microsoft.com/office/drawing/2014/main" id="{3758E415-8009-62E3-B53A-B3D17927A0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08368" y="2389218"/>
            <a:ext cx="3575533" cy="320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112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161468-A3BD-76FD-8323-5B61F50D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Browser Market and Trends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Upward trend">
            <a:extLst>
              <a:ext uri="{FF2B5EF4-FFF2-40B4-BE49-F238E27FC236}">
                <a16:creationId xmlns:a16="http://schemas.microsoft.com/office/drawing/2014/main" id="{E077F005-8998-1A2B-D84D-C09709C07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1084" y="625684"/>
            <a:ext cx="545538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65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 fontScale="90000"/>
          </a:bodyPr>
          <a:lstStyle/>
          <a:p>
            <a:r>
              <a:rPr lang="de-AT" sz="4800" dirty="0"/>
              <a:t>Peak Market Shares </a:t>
            </a:r>
            <a:r>
              <a:rPr lang="de-AT" sz="4800" dirty="0" err="1"/>
              <a:t>of</a:t>
            </a:r>
            <a:r>
              <a:rPr lang="de-AT" sz="4800" dirty="0"/>
              <a:t> </a:t>
            </a:r>
            <a:r>
              <a:rPr lang="de-AT" sz="4800" dirty="0" err="1"/>
              <a:t>each</a:t>
            </a:r>
            <a:r>
              <a:rPr lang="de-AT" sz="4800" dirty="0"/>
              <a:t> Web Browser </a:t>
            </a:r>
            <a:r>
              <a:rPr lang="de-AT" sz="4800" dirty="0" err="1"/>
              <a:t>as</a:t>
            </a:r>
            <a:r>
              <a:rPr lang="de-AT" sz="4800" dirty="0"/>
              <a:t> </a:t>
            </a:r>
            <a:r>
              <a:rPr lang="de-AT" sz="4800" dirty="0" err="1"/>
              <a:t>of</a:t>
            </a:r>
            <a:r>
              <a:rPr lang="de-AT" sz="4800" dirty="0"/>
              <a:t> May, 2023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352" y="2328751"/>
            <a:ext cx="8753705" cy="4267991"/>
          </a:xfrm>
        </p:spPr>
        <p:txBody>
          <a:bodyPr anchor="t">
            <a:normAutofit fontScale="92500" lnSpcReduction="10000"/>
          </a:bodyPr>
          <a:lstStyle/>
          <a:p>
            <a:r>
              <a:rPr lang="de-AT" sz="3600" dirty="0" err="1"/>
              <a:t>WorldWideWeb</a:t>
            </a:r>
            <a:r>
              <a:rPr lang="de-AT" sz="3600" dirty="0"/>
              <a:t>/Nexus </a:t>
            </a:r>
            <a:r>
              <a:rPr lang="de-AT" sz="3600" dirty="0">
                <a:sym typeface="Wingdings" panose="05000000000000000000" pitchFamily="2" charset="2"/>
              </a:rPr>
              <a:t> </a:t>
            </a:r>
            <a:r>
              <a:rPr lang="de-AT" sz="3600" b="1" dirty="0">
                <a:sym typeface="Wingdings" panose="05000000000000000000" pitchFamily="2" charset="2"/>
              </a:rPr>
              <a:t>100%</a:t>
            </a:r>
          </a:p>
          <a:p>
            <a:r>
              <a:rPr lang="de-AT" sz="3600" dirty="0">
                <a:sym typeface="Wingdings" panose="05000000000000000000" pitchFamily="2" charset="2"/>
              </a:rPr>
              <a:t>Internet Explorer  </a:t>
            </a:r>
            <a:r>
              <a:rPr lang="de-AT" sz="3600" b="1" dirty="0">
                <a:sym typeface="Wingdings" panose="05000000000000000000" pitchFamily="2" charset="2"/>
              </a:rPr>
              <a:t>&lt; 95%</a:t>
            </a:r>
          </a:p>
          <a:p>
            <a:r>
              <a:rPr lang="de-AT" sz="3600" dirty="0" err="1">
                <a:sym typeface="Wingdings" panose="05000000000000000000" pitchFamily="2" charset="2"/>
              </a:rPr>
              <a:t>Mosaic</a:t>
            </a:r>
            <a:r>
              <a:rPr lang="de-AT" sz="3600" dirty="0">
                <a:sym typeface="Wingdings" panose="05000000000000000000" pitchFamily="2" charset="2"/>
              </a:rPr>
              <a:t>  </a:t>
            </a:r>
            <a:r>
              <a:rPr lang="de-AT" sz="3600" b="1" dirty="0">
                <a:sym typeface="Wingdings" panose="05000000000000000000" pitchFamily="2" charset="2"/>
              </a:rPr>
              <a:t>&lt; 95%</a:t>
            </a:r>
          </a:p>
          <a:p>
            <a:r>
              <a:rPr lang="de-AT" sz="3600" dirty="0">
                <a:sym typeface="Wingdings" panose="05000000000000000000" pitchFamily="2" charset="2"/>
              </a:rPr>
              <a:t>Netscape Navigator  </a:t>
            </a:r>
            <a:r>
              <a:rPr lang="de-AT" sz="3600" b="1" dirty="0">
                <a:sym typeface="Wingdings" panose="05000000000000000000" pitchFamily="2" charset="2"/>
              </a:rPr>
              <a:t>&lt; 90%</a:t>
            </a:r>
          </a:p>
          <a:p>
            <a:r>
              <a:rPr lang="de-AT" sz="3600" dirty="0">
                <a:sym typeface="Wingdings" panose="05000000000000000000" pitchFamily="2" charset="2"/>
              </a:rPr>
              <a:t>Google Chrome  </a:t>
            </a:r>
            <a:r>
              <a:rPr lang="de-AT" sz="3600" b="1" dirty="0">
                <a:sym typeface="Wingdings" panose="05000000000000000000" pitchFamily="2" charset="2"/>
              </a:rPr>
              <a:t>&lt; 72%</a:t>
            </a:r>
          </a:p>
          <a:p>
            <a:r>
              <a:rPr lang="de-AT" sz="3600" dirty="0" err="1">
                <a:sym typeface="Wingdings" panose="05000000000000000000" pitchFamily="2" charset="2"/>
              </a:rPr>
              <a:t>Mozila</a:t>
            </a:r>
            <a:r>
              <a:rPr lang="de-AT" sz="3600" dirty="0">
                <a:sym typeface="Wingdings" panose="05000000000000000000" pitchFamily="2" charset="2"/>
              </a:rPr>
              <a:t> Firefox  </a:t>
            </a:r>
            <a:r>
              <a:rPr lang="de-AT" sz="3600" b="1" dirty="0">
                <a:sym typeface="Wingdings" panose="05000000000000000000" pitchFamily="2" charset="2"/>
              </a:rPr>
              <a:t>&lt; 32%</a:t>
            </a:r>
          </a:p>
          <a:p>
            <a:r>
              <a:rPr lang="de-AT" sz="3600" dirty="0">
                <a:sym typeface="Wingdings" panose="05000000000000000000" pitchFamily="2" charset="2"/>
              </a:rPr>
              <a:t>Microsoft Edge </a:t>
            </a:r>
            <a:r>
              <a:rPr lang="de-AT" sz="3600" b="1" dirty="0">
                <a:sym typeface="Wingdings" panose="05000000000000000000" pitchFamily="2" charset="2"/>
              </a:rPr>
              <a:t>&lt; 11%</a:t>
            </a:r>
            <a:endParaRPr lang="de-AT" sz="3600" dirty="0">
              <a:sym typeface="Wingdings" panose="05000000000000000000" pitchFamily="2" charset="2"/>
            </a:endParaRPr>
          </a:p>
          <a:p>
            <a:r>
              <a:rPr lang="de-AT" sz="3600" dirty="0">
                <a:sym typeface="Wingdings" panose="05000000000000000000" pitchFamily="2" charset="2"/>
              </a:rPr>
              <a:t>Opera  </a:t>
            </a:r>
            <a:r>
              <a:rPr lang="de-AT" sz="3600" b="1" dirty="0">
                <a:sym typeface="Wingdings" panose="05000000000000000000" pitchFamily="2" charset="2"/>
              </a:rPr>
              <a:t>&lt; 4%</a:t>
            </a:r>
            <a:endParaRPr lang="en-US" sz="3600" dirty="0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48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Rectangle 105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2" name="Straight Connector 106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" name="Straight Connector 106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nhaltsplatzhalter 11" descr="Ein Bild, das Text, Diagramm, Reihe, Karte enthält.&#10;&#10;Automatisch generierte Beschreibung">
            <a:extLst>
              <a:ext uri="{FF2B5EF4-FFF2-40B4-BE49-F238E27FC236}">
                <a16:creationId xmlns:a16="http://schemas.microsoft.com/office/drawing/2014/main" id="{D1F46477-FE81-2A14-91E1-63FDC2F181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82024342-FCF4-A631-5FB6-15485F792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7" y="350729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Market Shares from 2009 - 2023</a:t>
            </a:r>
          </a:p>
        </p:txBody>
      </p:sp>
    </p:spTree>
    <p:extLst>
      <p:ext uri="{BB962C8B-B14F-4D97-AF65-F5344CB8AC3E}">
        <p14:creationId xmlns:p14="http://schemas.microsoft.com/office/powerpoint/2010/main" val="1931591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E33276-6E28-252D-49E9-9C67880EF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Trends </a:t>
            </a:r>
            <a:r>
              <a:rPr lang="de-AT" dirty="0" err="1"/>
              <a:t>for</a:t>
            </a:r>
            <a:r>
              <a:rPr lang="de-AT" dirty="0"/>
              <a:t> Web Browser</a:t>
            </a:r>
            <a:endParaRPr lang="en-US" dirty="0"/>
          </a:p>
        </p:txBody>
      </p:sp>
      <p:graphicFrame>
        <p:nvGraphicFramePr>
          <p:cNvPr id="11" name="Inhaltsplatzhalter 6">
            <a:extLst>
              <a:ext uri="{FF2B5EF4-FFF2-40B4-BE49-F238E27FC236}">
                <a16:creationId xmlns:a16="http://schemas.microsoft.com/office/drawing/2014/main" id="{1B395BAF-AAB7-F236-4537-4D67EC947AC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1143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E7F431B-68F3-37F5-4EC9-8AF3D80C2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Thank you for your attention</a:t>
            </a:r>
          </a:p>
        </p:txBody>
      </p:sp>
      <p:pic>
        <p:nvPicPr>
          <p:cNvPr id="4" name="Picture 3" descr="Wood human figure">
            <a:extLst>
              <a:ext uri="{FF2B5EF4-FFF2-40B4-BE49-F238E27FC236}">
                <a16:creationId xmlns:a16="http://schemas.microsoft.com/office/drawing/2014/main" id="{7E69B2B5-000D-F336-2709-F253BF5A86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4065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2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Right Triangle 3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253C9F-7D0D-964F-2930-1D5A4A185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de-AT" sz="6600" dirty="0"/>
              <a:t>Content	</a:t>
            </a:r>
            <a:endParaRPr lang="en-US" sz="66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7777D6-5E23-CCC2-C7CC-B7B9033C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623275"/>
            <a:ext cx="5038004" cy="5607882"/>
          </a:xfrm>
        </p:spPr>
        <p:txBody>
          <a:bodyPr anchor="ctr">
            <a:normAutofit/>
          </a:bodyPr>
          <a:lstStyle/>
          <a:p>
            <a:r>
              <a:rPr lang="de-AT" sz="2400" dirty="0" err="1"/>
              <a:t>History</a:t>
            </a:r>
            <a:r>
              <a:rPr lang="de-AT" sz="2400" dirty="0"/>
              <a:t> and Development </a:t>
            </a:r>
            <a:r>
              <a:rPr lang="de-AT" sz="2400" dirty="0" err="1"/>
              <a:t>of</a:t>
            </a:r>
            <a:r>
              <a:rPr lang="de-AT" sz="2400" dirty="0"/>
              <a:t> Web Browser</a:t>
            </a:r>
          </a:p>
          <a:p>
            <a:pPr lvl="1"/>
            <a:r>
              <a:rPr lang="de-AT" dirty="0" err="1"/>
              <a:t>WorldWideWeb</a:t>
            </a:r>
            <a:endParaRPr lang="de-AT" dirty="0"/>
          </a:p>
          <a:p>
            <a:pPr lvl="1"/>
            <a:r>
              <a:rPr lang="de-AT" dirty="0" err="1"/>
              <a:t>Mosaic</a:t>
            </a:r>
            <a:endParaRPr lang="de-AT" dirty="0"/>
          </a:p>
          <a:p>
            <a:pPr lvl="1"/>
            <a:r>
              <a:rPr lang="de-AT" dirty="0"/>
              <a:t>Netscape Navigator</a:t>
            </a:r>
          </a:p>
          <a:p>
            <a:pPr lvl="1"/>
            <a:r>
              <a:rPr lang="de-AT" dirty="0"/>
              <a:t>Internet Explorer</a:t>
            </a:r>
          </a:p>
          <a:p>
            <a:pPr lvl="1"/>
            <a:r>
              <a:rPr lang="de-AT" dirty="0"/>
              <a:t>Browser Wars</a:t>
            </a:r>
          </a:p>
          <a:p>
            <a:pPr lvl="1"/>
            <a:r>
              <a:rPr lang="de-AT" dirty="0"/>
              <a:t>Mozilla Firefox</a:t>
            </a:r>
          </a:p>
          <a:p>
            <a:pPr lvl="1"/>
            <a:r>
              <a:rPr lang="de-AT" dirty="0"/>
              <a:t>Opera</a:t>
            </a:r>
          </a:p>
          <a:p>
            <a:pPr lvl="1"/>
            <a:r>
              <a:rPr lang="de-AT" dirty="0"/>
              <a:t>Safari</a:t>
            </a:r>
          </a:p>
          <a:p>
            <a:pPr lvl="1"/>
            <a:r>
              <a:rPr lang="de-AT" dirty="0"/>
              <a:t>Google Chrome</a:t>
            </a:r>
          </a:p>
          <a:p>
            <a:pPr lvl="1"/>
            <a:r>
              <a:rPr lang="de-AT" dirty="0"/>
              <a:t>Microsoft Edge</a:t>
            </a:r>
          </a:p>
          <a:p>
            <a:r>
              <a:rPr lang="de-AT" sz="2400" dirty="0"/>
              <a:t>Browser Market and Trends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6616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40740C-D891-5313-FCFF-DC4742F6A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History and Development of Web Browser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Monitor">
            <a:extLst>
              <a:ext uri="{FF2B5EF4-FFF2-40B4-BE49-F238E27FC236}">
                <a16:creationId xmlns:a16="http://schemas.microsoft.com/office/drawing/2014/main" id="{E767B7A5-8C86-F573-7D38-AFC0BF9E44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91084" y="625684"/>
            <a:ext cx="545538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2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 err="1"/>
              <a:t>WorldWideWeb</a:t>
            </a:r>
            <a:r>
              <a:rPr lang="de-AT" sz="4800" dirty="0"/>
              <a:t> / Nexus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en-US" sz="2400" dirty="0"/>
              <a:t>Developed in 1990 by Tim Berners-Lee at </a:t>
            </a:r>
            <a:r>
              <a:rPr lang="en-US" sz="2400" dirty="0" err="1"/>
              <a:t>Cern</a:t>
            </a:r>
            <a:endParaRPr lang="en-US" sz="2400" dirty="0"/>
          </a:p>
          <a:p>
            <a:r>
              <a:rPr lang="en-US" sz="2400" dirty="0"/>
              <a:t>First web browser ever</a:t>
            </a:r>
          </a:p>
          <a:p>
            <a:r>
              <a:rPr lang="en-US" sz="2400" dirty="0"/>
              <a:t>Only text based</a:t>
            </a:r>
          </a:p>
          <a:p>
            <a:r>
              <a:rPr lang="en-US" sz="2400" dirty="0"/>
              <a:t>HTML, URL, HTTP</a:t>
            </a:r>
          </a:p>
          <a:p>
            <a:r>
              <a:rPr lang="en-US" sz="2400" dirty="0"/>
              <a:t>Used for Information Exchange</a:t>
            </a:r>
          </a:p>
        </p:txBody>
      </p:sp>
      <p:pic>
        <p:nvPicPr>
          <p:cNvPr id="1030" name="Picture 6" descr="World Wide Web – Wikipedia">
            <a:extLst>
              <a:ext uri="{FF2B5EF4-FFF2-40B4-BE49-F238E27FC236}">
                <a16:creationId xmlns:a16="http://schemas.microsoft.com/office/drawing/2014/main" id="{9B873317-C37A-B52B-E434-6AF8D648D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43413" y="2484255"/>
            <a:ext cx="4469954" cy="328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1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 err="1"/>
              <a:t>Mosaic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en-US" sz="2400" dirty="0"/>
              <a:t>Developed in 1993 by a team of computer scientists at the University of Illinois</a:t>
            </a:r>
          </a:p>
          <a:p>
            <a:r>
              <a:rPr lang="en-US" sz="2400" dirty="0"/>
              <a:t>First browser with Graphical User Interface</a:t>
            </a:r>
          </a:p>
          <a:p>
            <a:r>
              <a:rPr lang="en-US" sz="2400" dirty="0"/>
              <a:t>Innovated bookmarking, browser history and clickable hyperlinks</a:t>
            </a:r>
          </a:p>
          <a:p>
            <a:r>
              <a:rPr lang="en-US" sz="2400" dirty="0"/>
              <a:t>First browser to support images on webpages</a:t>
            </a:r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0E32AF1-2D3C-44CC-EEF0-2211D4A03A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7198" y="2389218"/>
            <a:ext cx="4952325" cy="371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94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/>
              <a:t>Netscape Navigator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en-US" sz="2400" dirty="0"/>
              <a:t>Developed in 1994</a:t>
            </a:r>
          </a:p>
          <a:p>
            <a:r>
              <a:rPr lang="en-US" sz="2400" dirty="0"/>
              <a:t>Direct successor to Mosaic</a:t>
            </a:r>
          </a:p>
          <a:p>
            <a:r>
              <a:rPr lang="en-US" sz="2400" dirty="0"/>
              <a:t>Introduction of </a:t>
            </a:r>
            <a:r>
              <a:rPr lang="en-US" sz="2400" dirty="0" err="1"/>
              <a:t>Javascript</a:t>
            </a:r>
            <a:r>
              <a:rPr lang="en-US" sz="2400" dirty="0"/>
              <a:t> and Cookies</a:t>
            </a:r>
          </a:p>
          <a:p>
            <a:r>
              <a:rPr lang="en-US" sz="2400" dirty="0"/>
              <a:t>First browser to support HTTPS-protocol</a:t>
            </a:r>
          </a:p>
          <a:p>
            <a:r>
              <a:rPr lang="en-US" sz="2400" dirty="0"/>
              <a:t>Plug-in support</a:t>
            </a:r>
          </a:p>
          <a:p>
            <a:endParaRPr lang="de-AT" sz="2400" dirty="0"/>
          </a:p>
          <a:p>
            <a:endParaRPr lang="de-AT" sz="2400" dirty="0"/>
          </a:p>
          <a:p>
            <a:endParaRPr lang="de-AT" sz="2400" dirty="0"/>
          </a:p>
          <a:p>
            <a:endParaRPr lang="de-AT" sz="2400" dirty="0"/>
          </a:p>
          <a:p>
            <a:endParaRPr lang="en-US" sz="2400" dirty="0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Symbol, Grafiken, Screenshot, Lampe enthält.&#10;&#10;Automatisch generierte Beschreibung">
            <a:extLst>
              <a:ext uri="{FF2B5EF4-FFF2-40B4-BE49-F238E27FC236}">
                <a16:creationId xmlns:a16="http://schemas.microsoft.com/office/drawing/2014/main" id="{187AC563-32FF-6CD6-FFF1-89F9718F59B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5739" y="2389218"/>
            <a:ext cx="3714244" cy="371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820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/>
              <a:t>Internet Explorer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en-US" sz="2400" dirty="0"/>
              <a:t>Developed by Microsoft in 1995</a:t>
            </a:r>
          </a:p>
          <a:p>
            <a:r>
              <a:rPr lang="en-US" sz="2400" dirty="0"/>
              <a:t>Default browser for Windows</a:t>
            </a:r>
          </a:p>
          <a:p>
            <a:r>
              <a:rPr lang="en-US" sz="2400" dirty="0"/>
              <a:t>Innovated Document Object Model (DOM) and Asynchronous </a:t>
            </a:r>
            <a:r>
              <a:rPr lang="en-US" sz="2400" dirty="0" err="1"/>
              <a:t>Javascript</a:t>
            </a:r>
            <a:r>
              <a:rPr lang="en-US" sz="2400" dirty="0"/>
              <a:t> and XML (AJAX)</a:t>
            </a:r>
          </a:p>
          <a:p>
            <a:r>
              <a:rPr lang="en-US" sz="2400" dirty="0"/>
              <a:t>Made CSS famous</a:t>
            </a:r>
          </a:p>
          <a:p>
            <a:endParaRPr lang="en-US" sz="2400" dirty="0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18 Years of Internet Explorer Design History - 54 Images - Version Museum">
            <a:extLst>
              <a:ext uri="{FF2B5EF4-FFF2-40B4-BE49-F238E27FC236}">
                <a16:creationId xmlns:a16="http://schemas.microsoft.com/office/drawing/2014/main" id="{1D1F31DA-FB17-156F-9407-083D0D2D1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263" y="2904016"/>
            <a:ext cx="5842945" cy="21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26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/>
              <a:t>Browser Wars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en-US" sz="2400" dirty="0"/>
              <a:t>Between 1990s and early 2000s</a:t>
            </a:r>
          </a:p>
          <a:p>
            <a:r>
              <a:rPr lang="en-US" sz="2400" dirty="0"/>
              <a:t>Period of intense competition between Internet Explorer and Netscape Navigator</a:t>
            </a:r>
          </a:p>
          <a:p>
            <a:r>
              <a:rPr lang="en-US" sz="2400" dirty="0"/>
              <a:t>Unethical practices by Microsoft</a:t>
            </a:r>
          </a:p>
          <a:p>
            <a:pPr lvl="1"/>
            <a:r>
              <a:rPr lang="en-US" sz="2000" dirty="0"/>
              <a:t>Default browser on Windows</a:t>
            </a:r>
          </a:p>
          <a:p>
            <a:pPr lvl="1"/>
            <a:r>
              <a:rPr lang="en-US" sz="2000" dirty="0"/>
              <a:t>Threatening of smaller businesses</a:t>
            </a:r>
          </a:p>
          <a:p>
            <a:pPr lvl="1"/>
            <a:r>
              <a:rPr lang="en-US" sz="2000" dirty="0"/>
              <a:t>Contract with Apple for macOS</a:t>
            </a:r>
          </a:p>
          <a:p>
            <a:r>
              <a:rPr lang="en-US" sz="2400" dirty="0"/>
              <a:t>Antitrust lawsuit in 1998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A brief history of the original browsers and the First Browser War | by  Tracie Masek | Medium">
            <a:extLst>
              <a:ext uri="{FF2B5EF4-FFF2-40B4-BE49-F238E27FC236}">
                <a16:creationId xmlns:a16="http://schemas.microsoft.com/office/drawing/2014/main" id="{37EE3A79-8D06-5F01-CEF7-C3961F024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2281" y="2501033"/>
            <a:ext cx="51435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15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4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462C3E-2AE0-B60E-F5F3-C9C83526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de-AT" sz="4800" dirty="0"/>
              <a:t>Mozilla Firefox</a:t>
            </a:r>
            <a:endParaRPr lang="en-US" sz="4800" dirty="0"/>
          </a:p>
        </p:txBody>
      </p:sp>
      <p:sp>
        <p:nvSpPr>
          <p:cNvPr id="1055" name="Rectangle 104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35B69-9B0D-4CEC-F47D-7FAE9EA4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65" y="2501033"/>
            <a:ext cx="4530898" cy="3639450"/>
          </a:xfrm>
        </p:spPr>
        <p:txBody>
          <a:bodyPr anchor="t">
            <a:normAutofit/>
          </a:bodyPr>
          <a:lstStyle/>
          <a:p>
            <a:r>
              <a:rPr lang="en-US" sz="2400" dirty="0"/>
              <a:t>Developed by Mozilla in 2004</a:t>
            </a:r>
          </a:p>
          <a:p>
            <a:r>
              <a:rPr lang="en-US" sz="2400" dirty="0"/>
              <a:t>Direct successor to Netscape Navigator</a:t>
            </a:r>
          </a:p>
          <a:p>
            <a:r>
              <a:rPr lang="en-US" sz="2400" dirty="0"/>
              <a:t>Open-source and non-profit</a:t>
            </a:r>
          </a:p>
          <a:p>
            <a:r>
              <a:rPr lang="en-US" sz="2400" dirty="0"/>
              <a:t>Innovated browser extensions</a:t>
            </a:r>
          </a:p>
          <a:p>
            <a:r>
              <a:rPr lang="en-US" sz="2400" dirty="0"/>
              <a:t>High reputation for its security</a:t>
            </a:r>
          </a:p>
          <a:p>
            <a:endParaRPr lang="en-US" sz="2400" dirty="0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ache und Cookies in Mozilla Firefox löschen (Windows)">
            <a:extLst>
              <a:ext uri="{FF2B5EF4-FFF2-40B4-BE49-F238E27FC236}">
                <a16:creationId xmlns:a16="http://schemas.microsoft.com/office/drawing/2014/main" id="{B5116644-7FB2-1752-AB71-1897574D1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78541" y="2501033"/>
            <a:ext cx="3366049" cy="3366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38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418</Words>
  <Application>Microsoft Office PowerPoint</Application>
  <PresentationFormat>Breitbild</PresentationFormat>
  <Paragraphs>103</Paragraphs>
  <Slides>18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</vt:lpstr>
      <vt:lpstr>Web Browser – History, Concepts, Market</vt:lpstr>
      <vt:lpstr>Content </vt:lpstr>
      <vt:lpstr>History and Development of Web Browser</vt:lpstr>
      <vt:lpstr>WorldWideWeb / Nexus</vt:lpstr>
      <vt:lpstr>Mosaic</vt:lpstr>
      <vt:lpstr>Netscape Navigator</vt:lpstr>
      <vt:lpstr>Internet Explorer</vt:lpstr>
      <vt:lpstr>Browser Wars</vt:lpstr>
      <vt:lpstr>Mozilla Firefox</vt:lpstr>
      <vt:lpstr>Opera</vt:lpstr>
      <vt:lpstr>Safari</vt:lpstr>
      <vt:lpstr>Google Chrome</vt:lpstr>
      <vt:lpstr>Microsoft Edge</vt:lpstr>
      <vt:lpstr>Browser Market and Trends</vt:lpstr>
      <vt:lpstr>Peak Market Shares of each Web Browser as of May, 2023</vt:lpstr>
      <vt:lpstr>Market Shares from 2009 - 2023</vt:lpstr>
      <vt:lpstr>Trends for Web Browser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Browser – History, Concepts, Market</dc:title>
  <dc:creator>Krycha-Weilinger, Alwin</dc:creator>
  <cp:lastModifiedBy>Krycha-Weilinger, Alwin</cp:lastModifiedBy>
  <cp:revision>15</cp:revision>
  <dcterms:created xsi:type="dcterms:W3CDTF">2023-06-12T13:44:44Z</dcterms:created>
  <dcterms:modified xsi:type="dcterms:W3CDTF">2023-06-14T20:36:32Z</dcterms:modified>
</cp:coreProperties>
</file>