
<file path=[Content_Types].xml><?xml version="1.0" encoding="utf-8"?>
<Types xmlns="http://schemas.openxmlformats.org/package/2006/content-types">
  <Default Extension="jpeg" ContentType="image/jpeg"/>
  <Default Extension="jpg" ContentType="image/jpeg"/>
  <Default Extension="mov" ContentType="video/quicktime"/>
  <Default Extension="mp4" ContentType="vide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62" r:id="rId1"/>
  </p:sldMasterIdLst>
  <p:notesMasterIdLst>
    <p:notesMasterId r:id="rId22"/>
  </p:notesMasterIdLst>
  <p:sldIdLst>
    <p:sldId id="278" r:id="rId2"/>
    <p:sldId id="279" r:id="rId3"/>
    <p:sldId id="259" r:id="rId4"/>
    <p:sldId id="260" r:id="rId5"/>
    <p:sldId id="261" r:id="rId6"/>
    <p:sldId id="262" r:id="rId7"/>
    <p:sldId id="263" r:id="rId8"/>
    <p:sldId id="275" r:id="rId9"/>
    <p:sldId id="276" r:id="rId10"/>
    <p:sldId id="280" r:id="rId11"/>
    <p:sldId id="266" r:id="rId12"/>
    <p:sldId id="267" r:id="rId13"/>
    <p:sldId id="274" r:id="rId14"/>
    <p:sldId id="268" r:id="rId15"/>
    <p:sldId id="269" r:id="rId16"/>
    <p:sldId id="271" r:id="rId17"/>
    <p:sldId id="270" r:id="rId18"/>
    <p:sldId id="273" r:id="rId19"/>
    <p:sldId id="277" r:id="rId20"/>
    <p:sldId id="272"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E5CFE9"/>
    <a:srgbClr val="B3CA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Designformatvorlage 2 - Akz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ittlere Formatvorlage 1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Helle Formatvorlage 3 - Akz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Helle Formatvorlage 2 - Akz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55" autoAdjust="0"/>
    <p:restoredTop sz="94660"/>
  </p:normalViewPr>
  <p:slideViewPr>
    <p:cSldViewPr snapToGrid="0">
      <p:cViewPr>
        <p:scale>
          <a:sx n="96" d="100"/>
          <a:sy n="96" d="100"/>
        </p:scale>
        <p:origin x="14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22DD5-E032-E94A-A3FB-C0F52411E352}" type="datetimeFigureOut">
              <a:rPr lang="de-DE" smtClean="0"/>
              <a:t>13.06.23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A6D646-BBFF-F544-A011-DCFEA6D88747}" type="slidenum">
              <a:rPr lang="de-DE" smtClean="0"/>
              <a:t>‹Nr.›</a:t>
            </a:fld>
            <a:endParaRPr lang="de-DE"/>
          </a:p>
        </p:txBody>
      </p:sp>
    </p:spTree>
    <p:extLst>
      <p:ext uri="{BB962C8B-B14F-4D97-AF65-F5344CB8AC3E}">
        <p14:creationId xmlns:p14="http://schemas.microsoft.com/office/powerpoint/2010/main" val="232054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9BF9C7-8A3D-E59E-A5AD-6A3CCC59EEF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3B9FE0-C22E-F740-FF9B-4E533125C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01C633-768B-FDC8-8AD3-D5F62AD7428A}"/>
              </a:ext>
            </a:extLst>
          </p:cNvPr>
          <p:cNvSpPr>
            <a:spLocks noGrp="1"/>
          </p:cNvSpPr>
          <p:nvPr>
            <p:ph type="dt" sz="half" idx="10"/>
          </p:nvPr>
        </p:nvSpPr>
        <p:spPr/>
        <p:txBody>
          <a:bodyPr/>
          <a:lstStyle/>
          <a:p>
            <a:fld id="{70E7BF68-566A-D241-A8B5-B9BAE0AB3714}" type="datetime1">
              <a:rPr lang="de-AT" smtClean="0"/>
              <a:t>13.06.23</a:t>
            </a:fld>
            <a:endParaRPr lang="de-DE"/>
          </a:p>
        </p:txBody>
      </p:sp>
      <p:sp>
        <p:nvSpPr>
          <p:cNvPr id="5" name="Fußzeilenplatzhalter 4">
            <a:extLst>
              <a:ext uri="{FF2B5EF4-FFF2-40B4-BE49-F238E27FC236}">
                <a16:creationId xmlns:a16="http://schemas.microsoft.com/office/drawing/2014/main" id="{A47FF00C-3E81-3899-AC78-97EAEEBAC2D9}"/>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289CCD5C-9180-20A2-FAB1-65C9704B29EC}"/>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150150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5AF9A2-8155-5ACB-D377-AC9537A4F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48CDB7F-B83D-8355-9479-22AB01CF61C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65AF52C-AD6E-8DA3-FC89-A266095C3428}"/>
              </a:ext>
            </a:extLst>
          </p:cNvPr>
          <p:cNvSpPr>
            <a:spLocks noGrp="1"/>
          </p:cNvSpPr>
          <p:nvPr>
            <p:ph type="dt" sz="half" idx="10"/>
          </p:nvPr>
        </p:nvSpPr>
        <p:spPr/>
        <p:txBody>
          <a:bodyPr/>
          <a:lstStyle/>
          <a:p>
            <a:fld id="{1C2C737A-F539-024E-AC8F-72EB3890014F}" type="datetime1">
              <a:rPr lang="de-AT" smtClean="0"/>
              <a:t>13.06.23</a:t>
            </a:fld>
            <a:endParaRPr lang="de-DE"/>
          </a:p>
        </p:txBody>
      </p:sp>
      <p:sp>
        <p:nvSpPr>
          <p:cNvPr id="5" name="Fußzeilenplatzhalter 4">
            <a:extLst>
              <a:ext uri="{FF2B5EF4-FFF2-40B4-BE49-F238E27FC236}">
                <a16:creationId xmlns:a16="http://schemas.microsoft.com/office/drawing/2014/main" id="{9086FEF9-873A-727D-07FD-02C190C1DC01}"/>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BD5F1419-4E1C-22BD-073B-5A86C5394324}"/>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310160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644749D-8725-EF2E-2E78-03BE7F75103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412CAE1-4FD5-3715-5596-977E2E1F61B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C596A-C4CC-79C1-B365-FCBD41EA802B}"/>
              </a:ext>
            </a:extLst>
          </p:cNvPr>
          <p:cNvSpPr>
            <a:spLocks noGrp="1"/>
          </p:cNvSpPr>
          <p:nvPr>
            <p:ph type="dt" sz="half" idx="10"/>
          </p:nvPr>
        </p:nvSpPr>
        <p:spPr/>
        <p:txBody>
          <a:bodyPr/>
          <a:lstStyle/>
          <a:p>
            <a:fld id="{8DD899ED-EBC2-884F-8A18-CA466BD41450}" type="datetime1">
              <a:rPr lang="de-AT" smtClean="0"/>
              <a:t>13.06.23</a:t>
            </a:fld>
            <a:endParaRPr lang="de-DE"/>
          </a:p>
        </p:txBody>
      </p:sp>
      <p:sp>
        <p:nvSpPr>
          <p:cNvPr id="5" name="Fußzeilenplatzhalter 4">
            <a:extLst>
              <a:ext uri="{FF2B5EF4-FFF2-40B4-BE49-F238E27FC236}">
                <a16:creationId xmlns:a16="http://schemas.microsoft.com/office/drawing/2014/main" id="{FCBCE137-D4FA-325D-B657-24A2E0912BF1}"/>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3CF27BC9-C3AC-0604-94E8-FC224577500F}"/>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28446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D5B89E-ECA6-AD11-5B23-78CFFA4A6E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F0833C6-1F2F-A632-877E-C8CB233E80D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1AE206-0E97-D64A-4BA8-3E00C7CB219F}"/>
              </a:ext>
            </a:extLst>
          </p:cNvPr>
          <p:cNvSpPr>
            <a:spLocks noGrp="1"/>
          </p:cNvSpPr>
          <p:nvPr>
            <p:ph type="dt" sz="half" idx="10"/>
          </p:nvPr>
        </p:nvSpPr>
        <p:spPr/>
        <p:txBody>
          <a:bodyPr/>
          <a:lstStyle/>
          <a:p>
            <a:fld id="{F7065F2C-3B66-FC4F-ACD6-13D939021BA6}" type="datetime1">
              <a:rPr lang="de-AT" smtClean="0"/>
              <a:t>13.06.23</a:t>
            </a:fld>
            <a:endParaRPr lang="de-DE"/>
          </a:p>
        </p:txBody>
      </p:sp>
      <p:sp>
        <p:nvSpPr>
          <p:cNvPr id="5" name="Fußzeilenplatzhalter 4">
            <a:extLst>
              <a:ext uri="{FF2B5EF4-FFF2-40B4-BE49-F238E27FC236}">
                <a16:creationId xmlns:a16="http://schemas.microsoft.com/office/drawing/2014/main" id="{868AA3AB-3275-D40D-E3F1-100E5EBEE86B}"/>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B8F508C7-AFBC-22D2-D77F-FC22D9050E37}"/>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418204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91FB57-8D5D-C5F0-E46A-180B6085B00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090F150A-F5DA-D701-3C50-5C75AC6359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3538232-77E6-3031-A0D5-29F885C0C005}"/>
              </a:ext>
            </a:extLst>
          </p:cNvPr>
          <p:cNvSpPr>
            <a:spLocks noGrp="1"/>
          </p:cNvSpPr>
          <p:nvPr>
            <p:ph type="dt" sz="half" idx="10"/>
          </p:nvPr>
        </p:nvSpPr>
        <p:spPr/>
        <p:txBody>
          <a:bodyPr/>
          <a:lstStyle/>
          <a:p>
            <a:fld id="{B215AB88-C479-4349-BB7D-B3F2C0F8C142}" type="datetime1">
              <a:rPr lang="de-AT" smtClean="0"/>
              <a:t>13.06.23</a:t>
            </a:fld>
            <a:endParaRPr lang="de-DE"/>
          </a:p>
        </p:txBody>
      </p:sp>
      <p:sp>
        <p:nvSpPr>
          <p:cNvPr id="5" name="Fußzeilenplatzhalter 4">
            <a:extLst>
              <a:ext uri="{FF2B5EF4-FFF2-40B4-BE49-F238E27FC236}">
                <a16:creationId xmlns:a16="http://schemas.microsoft.com/office/drawing/2014/main" id="{C1E8441C-E2EF-5461-1793-F8312F0644A8}"/>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9B1D41DD-6761-1A59-64B6-5F9139BE4CB0}"/>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426379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87DCE-4F10-48C0-F9E4-E4F0CA23E1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486CCA0-298C-0A5B-9DD6-D543EEF7D99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1422DA0-6EC8-73DE-7BDB-27C4A14FA58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CED4814-0CA3-ECE9-EA04-A73619D0DC1E}"/>
              </a:ext>
            </a:extLst>
          </p:cNvPr>
          <p:cNvSpPr>
            <a:spLocks noGrp="1"/>
          </p:cNvSpPr>
          <p:nvPr>
            <p:ph type="dt" sz="half" idx="10"/>
          </p:nvPr>
        </p:nvSpPr>
        <p:spPr/>
        <p:txBody>
          <a:bodyPr/>
          <a:lstStyle/>
          <a:p>
            <a:fld id="{AEDC6E93-BF5E-2F47-924F-52CBFEC725DC}" type="datetime1">
              <a:rPr lang="de-AT" smtClean="0"/>
              <a:t>13.06.23</a:t>
            </a:fld>
            <a:endParaRPr lang="de-DE"/>
          </a:p>
        </p:txBody>
      </p:sp>
      <p:sp>
        <p:nvSpPr>
          <p:cNvPr id="6" name="Fußzeilenplatzhalter 5">
            <a:extLst>
              <a:ext uri="{FF2B5EF4-FFF2-40B4-BE49-F238E27FC236}">
                <a16:creationId xmlns:a16="http://schemas.microsoft.com/office/drawing/2014/main" id="{00907546-155E-26F4-7429-C5F67A963041}"/>
              </a:ext>
            </a:extLst>
          </p:cNvPr>
          <p:cNvSpPr>
            <a:spLocks noGrp="1"/>
          </p:cNvSpPr>
          <p:nvPr>
            <p:ph type="ftr" sz="quarter" idx="11"/>
          </p:nvPr>
        </p:nvSpPr>
        <p:spPr/>
        <p:txBody>
          <a:bodyPr/>
          <a:lstStyle/>
          <a:p>
            <a:r>
              <a:rPr lang="de-DE"/>
              <a:t>BSF4ooRexx850 JDOR</a:t>
            </a:r>
          </a:p>
        </p:txBody>
      </p:sp>
      <p:sp>
        <p:nvSpPr>
          <p:cNvPr id="7" name="Foliennummernplatzhalter 6">
            <a:extLst>
              <a:ext uri="{FF2B5EF4-FFF2-40B4-BE49-F238E27FC236}">
                <a16:creationId xmlns:a16="http://schemas.microsoft.com/office/drawing/2014/main" id="{5F4D3372-E126-E49E-35DD-180B37A300F7}"/>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375346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515EDC-2B2C-F829-0F3A-483649425F9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39BD15-0E68-DA16-2835-3191FFE444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CB4E5E8-30BB-1B18-F872-58B8B4E27B3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0BD785CD-9CA2-E14D-7CD9-DFDF4D0C5F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FF8C3A6-B387-01A3-68CE-4E55DE09319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0FB7A73-8EB0-F68C-90D7-AE3F2E56676D}"/>
              </a:ext>
            </a:extLst>
          </p:cNvPr>
          <p:cNvSpPr>
            <a:spLocks noGrp="1"/>
          </p:cNvSpPr>
          <p:nvPr>
            <p:ph type="dt" sz="half" idx="10"/>
          </p:nvPr>
        </p:nvSpPr>
        <p:spPr/>
        <p:txBody>
          <a:bodyPr/>
          <a:lstStyle/>
          <a:p>
            <a:fld id="{D62809BD-9296-8E48-9873-3DFCBF18B914}" type="datetime1">
              <a:rPr lang="de-AT" smtClean="0"/>
              <a:t>13.06.23</a:t>
            </a:fld>
            <a:endParaRPr lang="de-DE"/>
          </a:p>
        </p:txBody>
      </p:sp>
      <p:sp>
        <p:nvSpPr>
          <p:cNvPr id="8" name="Fußzeilenplatzhalter 7">
            <a:extLst>
              <a:ext uri="{FF2B5EF4-FFF2-40B4-BE49-F238E27FC236}">
                <a16:creationId xmlns:a16="http://schemas.microsoft.com/office/drawing/2014/main" id="{340983F1-1240-F3C7-6F71-C8E6C6F9C7ED}"/>
              </a:ext>
            </a:extLst>
          </p:cNvPr>
          <p:cNvSpPr>
            <a:spLocks noGrp="1"/>
          </p:cNvSpPr>
          <p:nvPr>
            <p:ph type="ftr" sz="quarter" idx="11"/>
          </p:nvPr>
        </p:nvSpPr>
        <p:spPr/>
        <p:txBody>
          <a:bodyPr/>
          <a:lstStyle/>
          <a:p>
            <a:r>
              <a:rPr lang="de-DE"/>
              <a:t>BSF4ooRexx850 JDOR</a:t>
            </a:r>
          </a:p>
        </p:txBody>
      </p:sp>
      <p:sp>
        <p:nvSpPr>
          <p:cNvPr id="9" name="Foliennummernplatzhalter 8">
            <a:extLst>
              <a:ext uri="{FF2B5EF4-FFF2-40B4-BE49-F238E27FC236}">
                <a16:creationId xmlns:a16="http://schemas.microsoft.com/office/drawing/2014/main" id="{E2C93185-2B41-B121-C831-EF53BE7F640A}"/>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90434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D3FB65-6637-BFDD-ECA5-67F1F1D16CB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D2CC56B-5DAB-B51B-F9CA-FCBAEBE66F47}"/>
              </a:ext>
            </a:extLst>
          </p:cNvPr>
          <p:cNvSpPr>
            <a:spLocks noGrp="1"/>
          </p:cNvSpPr>
          <p:nvPr>
            <p:ph type="dt" sz="half" idx="10"/>
          </p:nvPr>
        </p:nvSpPr>
        <p:spPr/>
        <p:txBody>
          <a:bodyPr/>
          <a:lstStyle/>
          <a:p>
            <a:fld id="{82A8CB01-8EAE-6F4F-AAC5-E93613419FFC}" type="datetime1">
              <a:rPr lang="de-AT" smtClean="0"/>
              <a:t>13.06.23</a:t>
            </a:fld>
            <a:endParaRPr lang="de-DE"/>
          </a:p>
        </p:txBody>
      </p:sp>
      <p:sp>
        <p:nvSpPr>
          <p:cNvPr id="4" name="Fußzeilenplatzhalter 3">
            <a:extLst>
              <a:ext uri="{FF2B5EF4-FFF2-40B4-BE49-F238E27FC236}">
                <a16:creationId xmlns:a16="http://schemas.microsoft.com/office/drawing/2014/main" id="{740891B3-A602-F5A1-00EE-46C94DA1B0E3}"/>
              </a:ext>
            </a:extLst>
          </p:cNvPr>
          <p:cNvSpPr>
            <a:spLocks noGrp="1"/>
          </p:cNvSpPr>
          <p:nvPr>
            <p:ph type="ftr" sz="quarter" idx="11"/>
          </p:nvPr>
        </p:nvSpPr>
        <p:spPr/>
        <p:txBody>
          <a:bodyPr/>
          <a:lstStyle/>
          <a:p>
            <a:r>
              <a:rPr lang="de-DE"/>
              <a:t>BSF4ooRexx850 JDOR</a:t>
            </a:r>
          </a:p>
        </p:txBody>
      </p:sp>
      <p:sp>
        <p:nvSpPr>
          <p:cNvPr id="5" name="Foliennummernplatzhalter 4">
            <a:extLst>
              <a:ext uri="{FF2B5EF4-FFF2-40B4-BE49-F238E27FC236}">
                <a16:creationId xmlns:a16="http://schemas.microsoft.com/office/drawing/2014/main" id="{5DF0C46E-DF8D-3BA6-8217-4CE9F4A2DBEC}"/>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283282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88D5B5C-92EA-99BE-974A-BFA5B3A7D0A2}"/>
              </a:ext>
            </a:extLst>
          </p:cNvPr>
          <p:cNvSpPr>
            <a:spLocks noGrp="1"/>
          </p:cNvSpPr>
          <p:nvPr>
            <p:ph type="dt" sz="half" idx="10"/>
          </p:nvPr>
        </p:nvSpPr>
        <p:spPr/>
        <p:txBody>
          <a:bodyPr/>
          <a:lstStyle/>
          <a:p>
            <a:fld id="{43A078C6-B575-AF48-B30E-875584E65B9D}" type="datetime1">
              <a:rPr lang="de-AT" smtClean="0"/>
              <a:t>13.06.23</a:t>
            </a:fld>
            <a:endParaRPr lang="de-DE"/>
          </a:p>
        </p:txBody>
      </p:sp>
      <p:sp>
        <p:nvSpPr>
          <p:cNvPr id="3" name="Fußzeilenplatzhalter 2">
            <a:extLst>
              <a:ext uri="{FF2B5EF4-FFF2-40B4-BE49-F238E27FC236}">
                <a16:creationId xmlns:a16="http://schemas.microsoft.com/office/drawing/2014/main" id="{D88B4AF4-1AC7-CDB5-D108-7E2FC8476C6C}"/>
              </a:ext>
            </a:extLst>
          </p:cNvPr>
          <p:cNvSpPr>
            <a:spLocks noGrp="1"/>
          </p:cNvSpPr>
          <p:nvPr>
            <p:ph type="ftr" sz="quarter" idx="11"/>
          </p:nvPr>
        </p:nvSpPr>
        <p:spPr/>
        <p:txBody>
          <a:bodyPr/>
          <a:lstStyle/>
          <a:p>
            <a:r>
              <a:rPr lang="de-DE"/>
              <a:t>BSF4ooRexx850 JDOR</a:t>
            </a:r>
          </a:p>
        </p:txBody>
      </p:sp>
      <p:sp>
        <p:nvSpPr>
          <p:cNvPr id="4" name="Foliennummernplatzhalter 3">
            <a:extLst>
              <a:ext uri="{FF2B5EF4-FFF2-40B4-BE49-F238E27FC236}">
                <a16:creationId xmlns:a16="http://schemas.microsoft.com/office/drawing/2014/main" id="{6121FBA8-1F8E-7AC6-2F0F-A0CA682B98F3}"/>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403203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B5A5E4-5841-2044-2BF5-6F9FFA9B67B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A09F27E2-38AD-B50B-5A75-149C991A99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A495C87-B0EF-0CA5-33E5-B539C2C6D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64AF8B-8412-3B4E-8653-92AA02E439D2}"/>
              </a:ext>
            </a:extLst>
          </p:cNvPr>
          <p:cNvSpPr>
            <a:spLocks noGrp="1"/>
          </p:cNvSpPr>
          <p:nvPr>
            <p:ph type="dt" sz="half" idx="10"/>
          </p:nvPr>
        </p:nvSpPr>
        <p:spPr/>
        <p:txBody>
          <a:bodyPr/>
          <a:lstStyle/>
          <a:p>
            <a:fld id="{895F9D1E-512A-E542-BCD7-DC3F0355E839}" type="datetime1">
              <a:rPr lang="de-AT" smtClean="0"/>
              <a:t>13.06.23</a:t>
            </a:fld>
            <a:endParaRPr lang="de-DE"/>
          </a:p>
        </p:txBody>
      </p:sp>
      <p:sp>
        <p:nvSpPr>
          <p:cNvPr id="6" name="Fußzeilenplatzhalter 5">
            <a:extLst>
              <a:ext uri="{FF2B5EF4-FFF2-40B4-BE49-F238E27FC236}">
                <a16:creationId xmlns:a16="http://schemas.microsoft.com/office/drawing/2014/main" id="{75233995-09B1-F0AD-933E-F07A6523A8CC}"/>
              </a:ext>
            </a:extLst>
          </p:cNvPr>
          <p:cNvSpPr>
            <a:spLocks noGrp="1"/>
          </p:cNvSpPr>
          <p:nvPr>
            <p:ph type="ftr" sz="quarter" idx="11"/>
          </p:nvPr>
        </p:nvSpPr>
        <p:spPr/>
        <p:txBody>
          <a:bodyPr/>
          <a:lstStyle/>
          <a:p>
            <a:r>
              <a:rPr lang="de-DE"/>
              <a:t>BSF4ooRexx850 JDOR</a:t>
            </a:r>
          </a:p>
        </p:txBody>
      </p:sp>
      <p:sp>
        <p:nvSpPr>
          <p:cNvPr id="7" name="Foliennummernplatzhalter 6">
            <a:extLst>
              <a:ext uri="{FF2B5EF4-FFF2-40B4-BE49-F238E27FC236}">
                <a16:creationId xmlns:a16="http://schemas.microsoft.com/office/drawing/2014/main" id="{7AEE06E1-D061-CCBC-C407-C93F2B451315}"/>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207510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BC5A97-2130-5675-FB42-55706BC71FA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B35B316-A338-C42B-B9A5-6D3C971A94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1A4EE98-0034-6446-5533-2E7AB289AA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811AAB5-A4EA-2068-7510-2B45BF26FD0A}"/>
              </a:ext>
            </a:extLst>
          </p:cNvPr>
          <p:cNvSpPr>
            <a:spLocks noGrp="1"/>
          </p:cNvSpPr>
          <p:nvPr>
            <p:ph type="dt" sz="half" idx="10"/>
          </p:nvPr>
        </p:nvSpPr>
        <p:spPr/>
        <p:txBody>
          <a:bodyPr/>
          <a:lstStyle/>
          <a:p>
            <a:fld id="{6BEC8AAF-A2FD-884F-8862-5D34EB3B58DF}" type="datetime1">
              <a:rPr lang="de-AT" smtClean="0"/>
              <a:t>13.06.23</a:t>
            </a:fld>
            <a:endParaRPr lang="de-DE"/>
          </a:p>
        </p:txBody>
      </p:sp>
      <p:sp>
        <p:nvSpPr>
          <p:cNvPr id="6" name="Fußzeilenplatzhalter 5">
            <a:extLst>
              <a:ext uri="{FF2B5EF4-FFF2-40B4-BE49-F238E27FC236}">
                <a16:creationId xmlns:a16="http://schemas.microsoft.com/office/drawing/2014/main" id="{2CFE7CFB-A358-59D0-CB9F-28632A2B49E2}"/>
              </a:ext>
            </a:extLst>
          </p:cNvPr>
          <p:cNvSpPr>
            <a:spLocks noGrp="1"/>
          </p:cNvSpPr>
          <p:nvPr>
            <p:ph type="ftr" sz="quarter" idx="11"/>
          </p:nvPr>
        </p:nvSpPr>
        <p:spPr/>
        <p:txBody>
          <a:bodyPr/>
          <a:lstStyle/>
          <a:p>
            <a:r>
              <a:rPr lang="de-DE"/>
              <a:t>BSF4ooRexx850 JDOR</a:t>
            </a:r>
          </a:p>
        </p:txBody>
      </p:sp>
      <p:sp>
        <p:nvSpPr>
          <p:cNvPr id="7" name="Foliennummernplatzhalter 6">
            <a:extLst>
              <a:ext uri="{FF2B5EF4-FFF2-40B4-BE49-F238E27FC236}">
                <a16:creationId xmlns:a16="http://schemas.microsoft.com/office/drawing/2014/main" id="{66F44EFC-73B5-91D2-48EA-9E13FE249945}"/>
              </a:ext>
            </a:extLst>
          </p:cNvPr>
          <p:cNvSpPr>
            <a:spLocks noGrp="1"/>
          </p:cNvSpPr>
          <p:nvPr>
            <p:ph type="sldNum" sz="quarter" idx="12"/>
          </p:nvPr>
        </p:nvSpPr>
        <p:spPr/>
        <p:txBody>
          <a:bodyPr/>
          <a:lstStyle/>
          <a:p>
            <a:fld id="{54ADEA34-E242-4D76-83D2-5D2DBBD1C89A}" type="slidenum">
              <a:rPr lang="de-DE" smtClean="0"/>
              <a:t>‹Nr.›</a:t>
            </a:fld>
            <a:endParaRPr lang="de-DE"/>
          </a:p>
        </p:txBody>
      </p:sp>
    </p:spTree>
    <p:extLst>
      <p:ext uri="{BB962C8B-B14F-4D97-AF65-F5344CB8AC3E}">
        <p14:creationId xmlns:p14="http://schemas.microsoft.com/office/powerpoint/2010/main" val="332043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1110C9D-D8CC-C01A-B256-E36538FFAC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B7286E0-D7C5-2A65-3320-B80E93DC89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89C2EA7-E1BF-7D93-23C4-9BE8E62D1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8995D-FA90-3544-A837-FEBA03A97667}" type="datetime1">
              <a:rPr lang="de-AT" smtClean="0"/>
              <a:t>13.06.23</a:t>
            </a:fld>
            <a:endParaRPr lang="de-DE"/>
          </a:p>
        </p:txBody>
      </p:sp>
      <p:sp>
        <p:nvSpPr>
          <p:cNvPr id="5" name="Fußzeilenplatzhalter 4">
            <a:extLst>
              <a:ext uri="{FF2B5EF4-FFF2-40B4-BE49-F238E27FC236}">
                <a16:creationId xmlns:a16="http://schemas.microsoft.com/office/drawing/2014/main" id="{EF98BD3B-6B5F-77C4-FF19-6391A636FC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BSF4ooRexx850 JDOR</a:t>
            </a:r>
          </a:p>
        </p:txBody>
      </p:sp>
      <p:sp>
        <p:nvSpPr>
          <p:cNvPr id="6" name="Foliennummernplatzhalter 5">
            <a:extLst>
              <a:ext uri="{FF2B5EF4-FFF2-40B4-BE49-F238E27FC236}">
                <a16:creationId xmlns:a16="http://schemas.microsoft.com/office/drawing/2014/main" id="{8A43360D-BE40-479C-1FC4-AD65C240DB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DEA34-E242-4D76-83D2-5D2DBBD1C89A}" type="slidenum">
              <a:rPr lang="de-DE" smtClean="0"/>
              <a:t>‹Nr.›</a:t>
            </a:fld>
            <a:endParaRPr lang="de-DE"/>
          </a:p>
        </p:txBody>
      </p:sp>
    </p:spTree>
    <p:extLst>
      <p:ext uri="{BB962C8B-B14F-4D97-AF65-F5344CB8AC3E}">
        <p14:creationId xmlns:p14="http://schemas.microsoft.com/office/powerpoint/2010/main" val="120252394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2.mov"/><Relationship Id="rId1" Type="http://schemas.microsoft.com/office/2007/relationships/media" Target="../media/media2.mov"/><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3.mp4"/><Relationship Id="rId1" Type="http://schemas.microsoft.com/office/2007/relationships/media" Target="../media/media3.mp4"/><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3184438" y="1937354"/>
            <a:ext cx="5823124" cy="1962076"/>
          </a:xfrm>
          <a:prstGeom prst="rect">
            <a:avLst/>
          </a:prstGeom>
        </p:spPr>
        <p:txBody>
          <a:bodyPr wrap="square" lIns="0" tIns="0" rIns="0" bIns="0" rtlCol="0" anchor="t">
            <a:spAutoFit/>
          </a:bodyPr>
          <a:lstStyle/>
          <a:p>
            <a:pPr algn="ctr">
              <a:lnSpc>
                <a:spcPts val="5140"/>
              </a:lnSpc>
              <a:spcBef>
                <a:spcPct val="0"/>
              </a:spcBef>
            </a:pPr>
            <a:r>
              <a:rPr lang="en-US" sz="4508" dirty="0">
                <a:solidFill>
                  <a:srgbClr val="000000"/>
                </a:solidFill>
                <a:latin typeface="Open Sauce SemiBold"/>
              </a:rPr>
              <a:t>BSF4ooRexx850 JDOR:</a:t>
            </a:r>
          </a:p>
          <a:p>
            <a:pPr algn="ctr">
              <a:lnSpc>
                <a:spcPts val="5140"/>
              </a:lnSpc>
              <a:spcBef>
                <a:spcPct val="0"/>
              </a:spcBef>
            </a:pPr>
            <a:r>
              <a:rPr lang="en-US" sz="4508" dirty="0">
                <a:solidFill>
                  <a:srgbClr val="000000"/>
                </a:solidFill>
                <a:latin typeface="Open Sauce SemiBold"/>
              </a:rPr>
              <a:t> Java 2D Drawing for </a:t>
            </a:r>
            <a:r>
              <a:rPr lang="en-US" sz="4508" dirty="0" err="1">
                <a:solidFill>
                  <a:srgbClr val="000000"/>
                </a:solidFill>
                <a:latin typeface="Open Sauce SemiBold"/>
              </a:rPr>
              <a:t>ooRexx</a:t>
            </a:r>
            <a:r>
              <a:rPr lang="en-US" sz="4508" dirty="0">
                <a:solidFill>
                  <a:srgbClr val="000000"/>
                </a:solidFill>
                <a:latin typeface="Open Sauce SemiBold"/>
              </a:rPr>
              <a:t> </a:t>
            </a:r>
          </a:p>
        </p:txBody>
      </p:sp>
      <p:sp>
        <p:nvSpPr>
          <p:cNvPr id="7" name="Oval 6">
            <a:extLst>
              <a:ext uri="{FF2B5EF4-FFF2-40B4-BE49-F238E27FC236}">
                <a16:creationId xmlns:a16="http://schemas.microsoft.com/office/drawing/2014/main" id="{4602A89A-DD90-96B3-E887-5C72E14DFF10}"/>
              </a:ext>
            </a:extLst>
          </p:cNvPr>
          <p:cNvSpPr/>
          <p:nvPr/>
        </p:nvSpPr>
        <p:spPr>
          <a:xfrm>
            <a:off x="1022036" y="2105961"/>
            <a:ext cx="843800" cy="812431"/>
          </a:xfrm>
          <a:prstGeom prst="ellipse">
            <a:avLst/>
          </a:prstGeom>
          <a:no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8" name="Dreieck 7">
            <a:extLst>
              <a:ext uri="{FF2B5EF4-FFF2-40B4-BE49-F238E27FC236}">
                <a16:creationId xmlns:a16="http://schemas.microsoft.com/office/drawing/2014/main" id="{560C4B5A-9324-06ED-F784-428DE9ED51B4}"/>
              </a:ext>
            </a:extLst>
          </p:cNvPr>
          <p:cNvSpPr/>
          <p:nvPr/>
        </p:nvSpPr>
        <p:spPr>
          <a:xfrm>
            <a:off x="1534934" y="2105960"/>
            <a:ext cx="940447" cy="812432"/>
          </a:xfrm>
          <a:prstGeom prst="triangle">
            <a:avLst/>
          </a:prstGeom>
          <a:no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84283376-3171-F568-393F-AC9586A2A74D}"/>
              </a:ext>
            </a:extLst>
          </p:cNvPr>
          <p:cNvSpPr/>
          <p:nvPr/>
        </p:nvSpPr>
        <p:spPr>
          <a:xfrm>
            <a:off x="1443769" y="2590590"/>
            <a:ext cx="626710" cy="655606"/>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a:p>
        </p:txBody>
      </p:sp>
      <p:sp>
        <p:nvSpPr>
          <p:cNvPr id="11" name="Textfeld 10">
            <a:extLst>
              <a:ext uri="{FF2B5EF4-FFF2-40B4-BE49-F238E27FC236}">
                <a16:creationId xmlns:a16="http://schemas.microsoft.com/office/drawing/2014/main" id="{3366BFE1-090F-CDC6-E91A-AFCC4B30F892}"/>
              </a:ext>
            </a:extLst>
          </p:cNvPr>
          <p:cNvSpPr txBox="1"/>
          <p:nvPr/>
        </p:nvSpPr>
        <p:spPr>
          <a:xfrm>
            <a:off x="5549900" y="4330700"/>
            <a:ext cx="2374900" cy="646331"/>
          </a:xfrm>
          <a:prstGeom prst="rect">
            <a:avLst/>
          </a:prstGeom>
          <a:noFill/>
        </p:spPr>
        <p:txBody>
          <a:bodyPr wrap="square" rtlCol="0">
            <a:spAutoFit/>
          </a:bodyPr>
          <a:lstStyle/>
          <a:p>
            <a:r>
              <a:rPr lang="de-DE" dirty="0"/>
              <a:t>Elif Deger</a:t>
            </a:r>
          </a:p>
          <a:p>
            <a:r>
              <a:rPr lang="de-DE" dirty="0"/>
              <a:t>h11919438</a:t>
            </a:r>
          </a:p>
        </p:txBody>
      </p:sp>
      <p:sp>
        <p:nvSpPr>
          <p:cNvPr id="13" name="Fußzeilenplatzhalter 12">
            <a:extLst>
              <a:ext uri="{FF2B5EF4-FFF2-40B4-BE49-F238E27FC236}">
                <a16:creationId xmlns:a16="http://schemas.microsoft.com/office/drawing/2014/main" id="{6CAEBDDA-013C-7E16-EC12-A24B161EFE9C}"/>
              </a:ext>
            </a:extLst>
          </p:cNvPr>
          <p:cNvSpPr>
            <a:spLocks noGrp="1"/>
          </p:cNvSpPr>
          <p:nvPr>
            <p:ph type="ftr" sz="quarter" idx="11"/>
          </p:nvPr>
        </p:nvSpPr>
        <p:spPr/>
        <p:txBody>
          <a:bodyPr/>
          <a:lstStyle/>
          <a:p>
            <a:r>
              <a:rPr lang="de-DE"/>
              <a:t>BSF4ooRexx850 JDOR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A3793148-8D2D-7EA7-EB04-8E91D58D3FDC}"/>
              </a:ext>
            </a:extLst>
          </p:cNvPr>
          <p:cNvSpPr>
            <a:spLocks noGrp="1"/>
          </p:cNvSpPr>
          <p:nvPr>
            <p:ph type="ftr" sz="quarter" idx="11"/>
          </p:nvPr>
        </p:nvSpPr>
        <p:spPr/>
        <p:txBody>
          <a:bodyPr/>
          <a:lstStyle/>
          <a:p>
            <a:r>
              <a:rPr lang="de-DE"/>
              <a:t>BSF4ooRexx850 JDOR</a:t>
            </a:r>
          </a:p>
        </p:txBody>
      </p:sp>
      <p:sp>
        <p:nvSpPr>
          <p:cNvPr id="5" name="Foliennummernplatzhalter 4">
            <a:extLst>
              <a:ext uri="{FF2B5EF4-FFF2-40B4-BE49-F238E27FC236}">
                <a16:creationId xmlns:a16="http://schemas.microsoft.com/office/drawing/2014/main" id="{7B123825-8B6C-61FC-8EC9-34F7222FDF1E}"/>
              </a:ext>
            </a:extLst>
          </p:cNvPr>
          <p:cNvSpPr>
            <a:spLocks noGrp="1"/>
          </p:cNvSpPr>
          <p:nvPr>
            <p:ph type="sldNum" sz="quarter" idx="12"/>
          </p:nvPr>
        </p:nvSpPr>
        <p:spPr/>
        <p:txBody>
          <a:bodyPr/>
          <a:lstStyle/>
          <a:p>
            <a:fld id="{54ADEA34-E242-4D76-83D2-5D2DBBD1C89A}" type="slidenum">
              <a:rPr lang="de-DE" smtClean="0"/>
              <a:t>9</a:t>
            </a:fld>
            <a:endParaRPr lang="de-DE"/>
          </a:p>
        </p:txBody>
      </p:sp>
      <p:graphicFrame>
        <p:nvGraphicFramePr>
          <p:cNvPr id="6" name="Tabelle 5">
            <a:extLst>
              <a:ext uri="{FF2B5EF4-FFF2-40B4-BE49-F238E27FC236}">
                <a16:creationId xmlns:a16="http://schemas.microsoft.com/office/drawing/2014/main" id="{5B859B2E-176D-C1BF-80CF-72FA133E4328}"/>
              </a:ext>
            </a:extLst>
          </p:cNvPr>
          <p:cNvGraphicFramePr>
            <a:graphicFrameLocks noGrp="1"/>
          </p:cNvGraphicFramePr>
          <p:nvPr>
            <p:extLst>
              <p:ext uri="{D42A27DB-BD31-4B8C-83A1-F6EECF244321}">
                <p14:modId xmlns:p14="http://schemas.microsoft.com/office/powerpoint/2010/main" val="1714138297"/>
              </p:ext>
            </p:extLst>
          </p:nvPr>
        </p:nvGraphicFramePr>
        <p:xfrm>
          <a:off x="444754" y="1409140"/>
          <a:ext cx="5168646" cy="4798897"/>
        </p:xfrm>
        <a:graphic>
          <a:graphicData uri="http://schemas.openxmlformats.org/drawingml/2006/table">
            <a:tbl>
              <a:tblPr firstRow="1" firstCol="1" bandRow="1">
                <a:tableStyleId>{BDBED569-4797-4DF1-A0F4-6AAB3CD982D8}</a:tableStyleId>
              </a:tblPr>
              <a:tblGrid>
                <a:gridCol w="2584323">
                  <a:extLst>
                    <a:ext uri="{9D8B030D-6E8A-4147-A177-3AD203B41FA5}">
                      <a16:colId xmlns:a16="http://schemas.microsoft.com/office/drawing/2014/main" val="1884372906"/>
                    </a:ext>
                  </a:extLst>
                </a:gridCol>
                <a:gridCol w="2584323">
                  <a:extLst>
                    <a:ext uri="{9D8B030D-6E8A-4147-A177-3AD203B41FA5}">
                      <a16:colId xmlns:a16="http://schemas.microsoft.com/office/drawing/2014/main" val="682589193"/>
                    </a:ext>
                  </a:extLst>
                </a:gridCol>
              </a:tblGrid>
              <a:tr h="683228">
                <a:tc>
                  <a:txBody>
                    <a:bodyPr/>
                    <a:lstStyle/>
                    <a:p>
                      <a:pPr algn="ctr"/>
                      <a:r>
                        <a:rPr lang="de-AT" sz="1100" dirty="0" err="1">
                          <a:effectLst/>
                        </a:rPr>
                        <a:t>fontStyle</a:t>
                      </a:r>
                      <a:r>
                        <a:rPr lang="de-AT" sz="1100" dirty="0">
                          <a:effectLst/>
                        </a:rPr>
                        <a:t> style</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dirty="0">
                          <a:effectLst/>
                        </a:rPr>
                        <a:t>Sets the font style for the following commands. Style-attribute (0: Normal, 1: Bold, 2: Italic, 3: </a:t>
                      </a:r>
                      <a:r>
                        <a:rPr lang="en-US" sz="1100" dirty="0" err="1">
                          <a:effectLst/>
                        </a:rPr>
                        <a:t>Bold+Italic</a:t>
                      </a:r>
                      <a:r>
                        <a:rPr lang="en-US" sz="1100" dirty="0">
                          <a:effectLst/>
                        </a:rPr>
                        <a:t>).</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2287179608"/>
                  </a:ext>
                </a:extLst>
              </a:tr>
              <a:tr h="459561">
                <a:tc>
                  <a:txBody>
                    <a:bodyPr/>
                    <a:lstStyle/>
                    <a:p>
                      <a:pPr algn="ctr"/>
                      <a:r>
                        <a:rPr lang="de-AT" sz="1100">
                          <a:effectLst/>
                        </a:rPr>
                        <a:t>goto x y</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dirty="0">
                          <a:effectLst/>
                        </a:rPr>
                        <a:t>Sets the x1 and y1 coordinates for the following commands.</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276438542"/>
                  </a:ext>
                </a:extLst>
              </a:tr>
              <a:tr h="459561">
                <a:tc>
                  <a:txBody>
                    <a:bodyPr/>
                    <a:lstStyle/>
                    <a:p>
                      <a:pPr algn="ctr"/>
                      <a:r>
                        <a:rPr lang="de-AT" sz="1100">
                          <a:effectLst/>
                        </a:rPr>
                        <a:t>loadImage nickname path</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Saves an image from the given path under the given nickname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3767189066"/>
                  </a:ext>
                </a:extLst>
              </a:tr>
              <a:tr h="910969">
                <a:tc>
                  <a:txBody>
                    <a:bodyPr/>
                    <a:lstStyle/>
                    <a:p>
                      <a:pPr algn="ctr"/>
                      <a:r>
                        <a:rPr lang="de-AT" sz="1100">
                          <a:effectLst/>
                        </a:rPr>
                        <a:t>Rotate angle in degree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dirty="0">
                          <a:effectLst/>
                        </a:rPr>
                        <a:t>Rotates the following drawing in the given theta (=angle in degree) around the origin of the coordinate system. „x “and „</a:t>
                      </a:r>
                      <a:r>
                        <a:rPr lang="en-US" sz="1100" dirty="0" err="1">
                          <a:effectLst/>
                        </a:rPr>
                        <a:t>y“sets</a:t>
                      </a:r>
                      <a:r>
                        <a:rPr lang="en-US" sz="1100" dirty="0">
                          <a:effectLst/>
                        </a:rPr>
                        <a:t> a new origin for the rotation.</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545698636"/>
                  </a:ext>
                </a:extLst>
              </a:tr>
              <a:tr h="459561">
                <a:tc>
                  <a:txBody>
                    <a:bodyPr/>
                    <a:lstStyle/>
                    <a:p>
                      <a:pPr algn="ctr"/>
                      <a:r>
                        <a:rPr lang="de-AT" sz="1100">
                          <a:effectLst/>
                        </a:rPr>
                        <a:t>saveImage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Saves the current image to a file.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1679992590"/>
                  </a:ext>
                </a:extLst>
              </a:tr>
              <a:tr h="683228">
                <a:tc>
                  <a:txBody>
                    <a:bodyPr/>
                    <a:lstStyle/>
                    <a:p>
                      <a:pPr algn="ctr"/>
                      <a:r>
                        <a:rPr lang="de-AT" sz="1100">
                          <a:effectLst/>
                        </a:rPr>
                        <a:t>Scale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Queries and optionally changes ("concatenates") the scale factor for the x and y axis.</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3504066468"/>
                  </a:ext>
                </a:extLst>
              </a:tr>
              <a:tr h="683228">
                <a:tc>
                  <a:txBody>
                    <a:bodyPr/>
                    <a:lstStyle/>
                    <a:p>
                      <a:pPr algn="ctr"/>
                      <a:r>
                        <a:rPr lang="de-AT" sz="1100">
                          <a:effectLst/>
                        </a:rPr>
                        <a:t>Shear</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Applies a factor that determines how much an object shifts in relation to its “x” and “y” coordinates.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194493231"/>
                  </a:ext>
                </a:extLst>
              </a:tr>
              <a:tr h="459561">
                <a:tc>
                  <a:txBody>
                    <a:bodyPr/>
                    <a:lstStyle/>
                    <a:p>
                      <a:pPr algn="ctr"/>
                      <a:r>
                        <a:rPr lang="de-AT" sz="1100">
                          <a:effectLst/>
                        </a:rPr>
                        <a:t>Sleep</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dirty="0">
                          <a:effectLst/>
                        </a:rPr>
                        <a:t>Sleeps (halts execution) for the given interval expressed in seconds.</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3589919982"/>
                  </a:ext>
                </a:extLst>
              </a:tr>
            </a:tbl>
          </a:graphicData>
        </a:graphic>
      </p:graphicFrame>
      <p:graphicFrame>
        <p:nvGraphicFramePr>
          <p:cNvPr id="7" name="Tabelle 6">
            <a:extLst>
              <a:ext uri="{FF2B5EF4-FFF2-40B4-BE49-F238E27FC236}">
                <a16:creationId xmlns:a16="http://schemas.microsoft.com/office/drawing/2014/main" id="{5BA43793-A499-119B-74AF-2305E3C2B010}"/>
              </a:ext>
            </a:extLst>
          </p:cNvPr>
          <p:cNvGraphicFramePr>
            <a:graphicFrameLocks noGrp="1"/>
          </p:cNvGraphicFramePr>
          <p:nvPr>
            <p:extLst>
              <p:ext uri="{D42A27DB-BD31-4B8C-83A1-F6EECF244321}">
                <p14:modId xmlns:p14="http://schemas.microsoft.com/office/powerpoint/2010/main" val="1402517981"/>
              </p:ext>
            </p:extLst>
          </p:nvPr>
        </p:nvGraphicFramePr>
        <p:xfrm>
          <a:off x="6210300" y="1409142"/>
          <a:ext cx="5397500" cy="4798895"/>
        </p:xfrm>
        <a:graphic>
          <a:graphicData uri="http://schemas.openxmlformats.org/drawingml/2006/table">
            <a:tbl>
              <a:tblPr firstRow="1" firstCol="1" bandRow="1">
                <a:tableStyleId>{BDBED569-4797-4DF1-A0F4-6AAB3CD982D8}</a:tableStyleId>
              </a:tblPr>
              <a:tblGrid>
                <a:gridCol w="2698750">
                  <a:extLst>
                    <a:ext uri="{9D8B030D-6E8A-4147-A177-3AD203B41FA5}">
                      <a16:colId xmlns:a16="http://schemas.microsoft.com/office/drawing/2014/main" val="3571542407"/>
                    </a:ext>
                  </a:extLst>
                </a:gridCol>
                <a:gridCol w="2698750">
                  <a:extLst>
                    <a:ext uri="{9D8B030D-6E8A-4147-A177-3AD203B41FA5}">
                      <a16:colId xmlns:a16="http://schemas.microsoft.com/office/drawing/2014/main" val="3419313263"/>
                    </a:ext>
                  </a:extLst>
                </a:gridCol>
              </a:tblGrid>
              <a:tr h="1367615">
                <a:tc>
                  <a:txBody>
                    <a:bodyPr/>
                    <a:lstStyle/>
                    <a:p>
                      <a:pPr algn="ctr"/>
                      <a:r>
                        <a:rPr lang="en-US" sz="1100" dirty="0">
                          <a:effectLst/>
                        </a:rPr>
                        <a:t>Stroke </a:t>
                      </a:r>
                      <a:r>
                        <a:rPr lang="en-US" sz="1100" dirty="0" err="1">
                          <a:effectLst/>
                        </a:rPr>
                        <a:t>NickName</a:t>
                      </a:r>
                      <a:r>
                        <a:rPr lang="en-US" sz="1100" dirty="0">
                          <a:effectLst/>
                        </a:rPr>
                        <a:t> width cap join </a:t>
                      </a:r>
                      <a:r>
                        <a:rPr lang="en-US" sz="1100" dirty="0" err="1">
                          <a:effectLst/>
                        </a:rPr>
                        <a:t>miterlimit</a:t>
                      </a:r>
                      <a:r>
                        <a:rPr lang="en-US" sz="1100" dirty="0">
                          <a:effectLst/>
                        </a:rPr>
                        <a:t> </a:t>
                      </a:r>
                      <a:r>
                        <a:rPr lang="en-US" sz="1100" dirty="0" err="1">
                          <a:effectLst/>
                        </a:rPr>
                        <a:t>dashArray</a:t>
                      </a:r>
                      <a:r>
                        <a:rPr lang="en-US" sz="1100" dirty="0">
                          <a:effectLst/>
                        </a:rPr>
                        <a:t> </a:t>
                      </a:r>
                      <a:r>
                        <a:rPr lang="en-US" sz="1100" dirty="0" err="1">
                          <a:effectLst/>
                        </a:rPr>
                        <a:t>dashPhase</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Defines a new stroke of width in pixels, cap, join, miterlimit, dashArray, dashPhase, stores it in the internal registry with the uppercased strokeNickName and returns the previous stroke via the Rexx variable RC.</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1568642148"/>
                  </a:ext>
                </a:extLst>
              </a:tr>
              <a:tr h="1367615">
                <a:tc>
                  <a:txBody>
                    <a:bodyPr/>
                    <a:lstStyle/>
                    <a:p>
                      <a:pPr algn="ctr"/>
                      <a:r>
                        <a:rPr lang="de-AT" sz="1100">
                          <a:effectLst/>
                        </a:rPr>
                        <a:t>Transform</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An AffineTransform defines a matrix that gets used to calculate the effective x and y values for the target device according to this formula:</a:t>
                      </a:r>
                      <a:endParaRPr lang="de-AT" sz="1200">
                        <a:effectLst/>
                      </a:endParaRPr>
                    </a:p>
                    <a:p>
                      <a:r>
                        <a:rPr lang="en-US" sz="1100">
                          <a:effectLst/>
                        </a:rPr>
                        <a:t>    x' = translateX + scaleX*x + shearX*y </a:t>
                      </a:r>
                      <a:br>
                        <a:rPr lang="en-US" sz="1100">
                          <a:effectLst/>
                        </a:rPr>
                      </a:br>
                      <a:r>
                        <a:rPr lang="en-US" sz="1100">
                          <a:effectLst/>
                        </a:rPr>
                        <a:t>    y' = translateY + scaleY*y + shearY*x</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3443575840"/>
                  </a:ext>
                </a:extLst>
              </a:tr>
              <a:tr h="459952">
                <a:tc>
                  <a:txBody>
                    <a:bodyPr/>
                    <a:lstStyle/>
                    <a:p>
                      <a:pPr algn="ctr"/>
                      <a:r>
                        <a:rPr lang="de-AT" sz="1100">
                          <a:effectLst/>
                        </a:rPr>
                        <a:t>Translate x y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Sets a new origin for the coordinate-system.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2168991490"/>
                  </a:ext>
                </a:extLst>
              </a:tr>
              <a:tr h="459952">
                <a:tc>
                  <a:txBody>
                    <a:bodyPr/>
                    <a:lstStyle/>
                    <a:p>
                      <a:pPr algn="ctr"/>
                      <a:r>
                        <a:rPr lang="de-AT" sz="1100">
                          <a:effectLst/>
                        </a:rPr>
                        <a:t>winShow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de-AT" sz="1100">
                          <a:effectLst/>
                        </a:rPr>
                        <a:t>Shows the current window.</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1626883833"/>
                  </a:ext>
                </a:extLst>
              </a:tr>
              <a:tr h="459952">
                <a:tc>
                  <a:txBody>
                    <a:bodyPr/>
                    <a:lstStyle/>
                    <a:p>
                      <a:pPr algn="ctr"/>
                      <a:r>
                        <a:rPr lang="de-AT" sz="1100">
                          <a:effectLst/>
                        </a:rPr>
                        <a:t>winSize width height</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a:effectLst/>
                        </a:rPr>
                        <a:t>Sets the size (width and height) of a new window.</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4213922406"/>
                  </a:ext>
                </a:extLst>
              </a:tr>
              <a:tr h="683809">
                <a:tc>
                  <a:txBody>
                    <a:bodyPr/>
                    <a:lstStyle/>
                    <a:p>
                      <a:pPr algn="ctr"/>
                      <a:r>
                        <a:rPr lang="de-AT" sz="1100" dirty="0" err="1">
                          <a:effectLst/>
                        </a:rPr>
                        <a:t>winTitle</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tc>
                  <a:txBody>
                    <a:bodyPr/>
                    <a:lstStyle/>
                    <a:p>
                      <a:r>
                        <a:rPr lang="en-US" sz="1100" dirty="0">
                          <a:effectLst/>
                        </a:rPr>
                        <a:t>Queries and optionally sets the title of the frame (window) that displays the current image.</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538" marR="43538" marT="0" marB="0"/>
                </a:tc>
                <a:extLst>
                  <a:ext uri="{0D108BD9-81ED-4DB2-BD59-A6C34878D82A}">
                    <a16:rowId xmlns:a16="http://schemas.microsoft.com/office/drawing/2014/main" val="1952880008"/>
                  </a:ext>
                </a:extLst>
              </a:tr>
            </a:tbl>
          </a:graphicData>
        </a:graphic>
      </p:graphicFrame>
      <p:cxnSp>
        <p:nvCxnSpPr>
          <p:cNvPr id="10" name="Gerade Verbindung 9">
            <a:extLst>
              <a:ext uri="{FF2B5EF4-FFF2-40B4-BE49-F238E27FC236}">
                <a16:creationId xmlns:a16="http://schemas.microsoft.com/office/drawing/2014/main" id="{F9CCB819-E388-4D46-AC3C-023F43B865BE}"/>
              </a:ext>
            </a:extLst>
          </p:cNvPr>
          <p:cNvCxnSpPr>
            <a:cxnSpLocks/>
          </p:cNvCxnSpPr>
          <p:nvPr/>
        </p:nvCxnSpPr>
        <p:spPr>
          <a:xfrm>
            <a:off x="0" y="7380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3" name="Titel 1">
            <a:extLst>
              <a:ext uri="{FF2B5EF4-FFF2-40B4-BE49-F238E27FC236}">
                <a16:creationId xmlns:a16="http://schemas.microsoft.com/office/drawing/2014/main" id="{C08EE1BD-4982-6617-BBEB-62C7555C1A89}"/>
              </a:ext>
            </a:extLst>
          </p:cNvPr>
          <p:cNvSpPr txBox="1">
            <a:spLocks/>
          </p:cNvSpPr>
          <p:nvPr/>
        </p:nvSpPr>
        <p:spPr>
          <a:xfrm>
            <a:off x="355600" y="-19526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a:latin typeface="+mn-lt"/>
              </a:rPr>
              <a:t>JDOR Command Handler</a:t>
            </a:r>
            <a:endParaRPr lang="de-DE" sz="3600" dirty="0">
              <a:latin typeface="+mn-lt"/>
            </a:endParaRPr>
          </a:p>
        </p:txBody>
      </p:sp>
    </p:spTree>
    <p:extLst>
      <p:ext uri="{BB962C8B-B14F-4D97-AF65-F5344CB8AC3E}">
        <p14:creationId xmlns:p14="http://schemas.microsoft.com/office/powerpoint/2010/main" val="3586768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hteck 23">
            <a:extLst>
              <a:ext uri="{FF2B5EF4-FFF2-40B4-BE49-F238E27FC236}">
                <a16:creationId xmlns:a16="http://schemas.microsoft.com/office/drawing/2014/main" id="{4C2304C5-3F5B-F7EE-1C3A-F0EE60AAC67A}"/>
              </a:ext>
            </a:extLst>
          </p:cNvPr>
          <p:cNvSpPr/>
          <p:nvPr/>
        </p:nvSpPr>
        <p:spPr>
          <a:xfrm>
            <a:off x="5733325" y="850969"/>
            <a:ext cx="2476463" cy="6015652"/>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3" name="Rechteck 22">
            <a:extLst>
              <a:ext uri="{FF2B5EF4-FFF2-40B4-BE49-F238E27FC236}">
                <a16:creationId xmlns:a16="http://schemas.microsoft.com/office/drawing/2014/main" id="{1165E5D3-3EDC-6FC6-3B0B-88CA749B57D6}"/>
              </a:ext>
            </a:extLst>
          </p:cNvPr>
          <p:cNvSpPr/>
          <p:nvPr/>
        </p:nvSpPr>
        <p:spPr>
          <a:xfrm>
            <a:off x="3141339" y="852373"/>
            <a:ext cx="2438397" cy="6015652"/>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 name="Titel 1">
            <a:extLst>
              <a:ext uri="{FF2B5EF4-FFF2-40B4-BE49-F238E27FC236}">
                <a16:creationId xmlns:a16="http://schemas.microsoft.com/office/drawing/2014/main" id="{05B023A8-69F0-7190-3720-84E29AB4ECE7}"/>
              </a:ext>
            </a:extLst>
          </p:cNvPr>
          <p:cNvSpPr>
            <a:spLocks noGrp="1"/>
          </p:cNvSpPr>
          <p:nvPr>
            <p:ph type="title"/>
          </p:nvPr>
        </p:nvSpPr>
        <p:spPr>
          <a:xfrm>
            <a:off x="317999" y="-195096"/>
            <a:ext cx="10515600" cy="1325563"/>
          </a:xfrm>
        </p:spPr>
        <p:txBody>
          <a:bodyPr>
            <a:normAutofit/>
          </a:bodyPr>
          <a:lstStyle/>
          <a:p>
            <a:r>
              <a:rPr lang="de-DE" sz="3600" dirty="0" err="1">
                <a:latin typeface="+mn-lt"/>
              </a:rPr>
              <a:t>Creating</a:t>
            </a:r>
            <a:r>
              <a:rPr lang="de-DE" sz="3600" dirty="0">
                <a:latin typeface="+mn-lt"/>
              </a:rPr>
              <a:t> Text</a:t>
            </a:r>
          </a:p>
        </p:txBody>
      </p:sp>
      <p:sp>
        <p:nvSpPr>
          <p:cNvPr id="19" name="Rechteck 18">
            <a:extLst>
              <a:ext uri="{FF2B5EF4-FFF2-40B4-BE49-F238E27FC236}">
                <a16:creationId xmlns:a16="http://schemas.microsoft.com/office/drawing/2014/main" id="{88B493C4-A0AB-318D-390B-2C02C5FCF2E2}"/>
              </a:ext>
            </a:extLst>
          </p:cNvPr>
          <p:cNvSpPr/>
          <p:nvPr/>
        </p:nvSpPr>
        <p:spPr>
          <a:xfrm>
            <a:off x="426153" y="852373"/>
            <a:ext cx="2555543" cy="600562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0" name="Textfeld 19">
            <a:extLst>
              <a:ext uri="{FF2B5EF4-FFF2-40B4-BE49-F238E27FC236}">
                <a16:creationId xmlns:a16="http://schemas.microsoft.com/office/drawing/2014/main" id="{6B8CD2C7-2D35-A770-0911-E57D8A5D7FD5}"/>
              </a:ext>
            </a:extLst>
          </p:cNvPr>
          <p:cNvSpPr txBox="1"/>
          <p:nvPr/>
        </p:nvSpPr>
        <p:spPr>
          <a:xfrm>
            <a:off x="679734" y="1138823"/>
            <a:ext cx="2438397" cy="5493812"/>
          </a:xfrm>
          <a:prstGeom prst="rect">
            <a:avLst/>
          </a:prstGeom>
          <a:noFill/>
        </p:spPr>
        <p:txBody>
          <a:bodyPr wrap="square" rtlCol="0">
            <a:spAutoFit/>
          </a:bodyPr>
          <a:lstStyle/>
          <a:p>
            <a:r>
              <a:rPr lang="en-US" sz="900" kern="100" dirty="0">
                <a:solidFill>
                  <a:srgbClr val="0432FF"/>
                </a:solidFill>
                <a:effectLst/>
                <a:latin typeface="Calibri" panose="020F0502020204030204" pitchFamily="34" charset="0"/>
                <a:ea typeface="Times New Roman" panose="02020603050405020304" pitchFamily="18" charset="0"/>
              </a:rPr>
              <a:t>call </a:t>
            </a:r>
            <a:r>
              <a:rPr lang="en-US" sz="900" kern="100" dirty="0" err="1">
                <a:solidFill>
                  <a:srgbClr val="000000"/>
                </a:solidFill>
                <a:effectLst/>
                <a:latin typeface="Calibri" panose="020F0502020204030204" pitchFamily="34" charset="0"/>
                <a:ea typeface="Times New Roman" panose="02020603050405020304" pitchFamily="18" charset="0"/>
              </a:rPr>
              <a:t>addJdorHandler</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i="1" kern="100" dirty="0">
                <a:solidFill>
                  <a:srgbClr val="7F7F7F"/>
                </a:solidFill>
                <a:effectLst/>
                <a:latin typeface="Calibri" panose="020F0502020204030204" pitchFamily="34" charset="0"/>
                <a:ea typeface="Times New Roman" panose="02020603050405020304" pitchFamily="18" charset="0"/>
              </a:rPr>
              <a:t>-- load</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432FF"/>
                </a:solidFill>
                <a:effectLst/>
                <a:latin typeface="Calibri" panose="020F0502020204030204" pitchFamily="34" charset="0"/>
                <a:ea typeface="Times New Roman" panose="02020603050405020304" pitchFamily="18" charset="0"/>
              </a:rPr>
              <a:t>address </a:t>
            </a:r>
            <a:r>
              <a:rPr lang="en-US" sz="900" kern="100" dirty="0" err="1">
                <a:solidFill>
                  <a:srgbClr val="000000"/>
                </a:solidFill>
                <a:effectLst/>
                <a:latin typeface="Calibri" panose="020F0502020204030204" pitchFamily="34" charset="0"/>
                <a:ea typeface="Times New Roman" panose="02020603050405020304" pitchFamily="18" charset="0"/>
              </a:rPr>
              <a:t>jdor</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i="1" kern="100" dirty="0">
                <a:solidFill>
                  <a:srgbClr val="7F7F7F"/>
                </a:solidFill>
                <a:effectLst/>
                <a:latin typeface="Calibri" panose="020F0502020204030204" pitchFamily="34" charset="0"/>
                <a:ea typeface="Times New Roman" panose="02020603050405020304" pitchFamily="18" charset="0"/>
              </a:rPr>
              <a:t>-- set default environment to JDOR</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setting the colors</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enchanting </a:t>
            </a:r>
            <a:r>
              <a:rPr lang="en-US" sz="900" kern="100" dirty="0">
                <a:solidFill>
                  <a:srgbClr val="0432FF"/>
                </a:solidFill>
                <a:effectLst/>
                <a:latin typeface="Calibri" panose="020F0502020204030204" pitchFamily="34" charset="0"/>
                <a:ea typeface="Times New Roman" panose="02020603050405020304" pitchFamily="18" charset="0"/>
              </a:rPr>
              <a:t>41 128 185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warmSpring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60 154 242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cerulean </a:t>
            </a:r>
            <a:r>
              <a:rPr lang="en-US" sz="900" kern="100" dirty="0">
                <a:solidFill>
                  <a:srgbClr val="0432FF"/>
                </a:solidFill>
                <a:effectLst/>
                <a:latin typeface="Calibri" panose="020F0502020204030204" pitchFamily="34" charset="0"/>
                <a:ea typeface="Times New Roman" panose="02020603050405020304" pitchFamily="18" charset="0"/>
              </a:rPr>
              <a:t>24 117 227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shallowSea</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40 180 99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lagoon </a:t>
            </a:r>
            <a:r>
              <a:rPr lang="en-US" sz="900" kern="100" dirty="0">
                <a:solidFill>
                  <a:srgbClr val="0432FF"/>
                </a:solidFill>
                <a:effectLst/>
                <a:latin typeface="Calibri" panose="020F0502020204030204" pitchFamily="34" charset="0"/>
                <a:ea typeface="Times New Roman" panose="02020603050405020304" pitchFamily="18" charset="0"/>
              </a:rPr>
              <a:t>62 181 161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mosaicTile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29 130 118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--Creating and showing a new window</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500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win_height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180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winSize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win_height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winShow</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fontSize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14</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fontStyle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 </a:t>
            </a:r>
            <a:r>
              <a:rPr lang="en-US" sz="900" i="1" kern="100" dirty="0">
                <a:solidFill>
                  <a:srgbClr val="7F7F7F"/>
                </a:solidFill>
                <a:effectLst/>
                <a:latin typeface="Calibri" panose="020F0502020204030204" pitchFamily="34" charset="0"/>
                <a:ea typeface="Times New Roman" panose="02020603050405020304" pitchFamily="18" charset="0"/>
              </a:rPr>
              <a:t>-- 1=BOLD</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_Comic </a:t>
            </a:r>
            <a:r>
              <a:rPr lang="en-US" sz="900" kern="100" dirty="0">
                <a:solidFill>
                  <a:srgbClr val="548235"/>
                </a:solidFill>
                <a:effectLst/>
                <a:latin typeface="Calibri" panose="020F0502020204030204" pitchFamily="34" charset="0"/>
                <a:ea typeface="Times New Roman" panose="02020603050405020304" pitchFamily="18" charset="0"/>
              </a:rPr>
              <a:t>"Comic Sans MS"</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70 60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black</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_Comic</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"font:"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"font:"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black</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drawLine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70</a:t>
            </a:r>
            <a:r>
              <a:rPr lang="en-US" sz="900" kern="100" dirty="0">
                <a:solidFill>
                  <a:srgbClr val="C00000"/>
                </a:solidFill>
                <a:effectLst/>
                <a:latin typeface="Calibri" panose="020F0502020204030204" pitchFamily="34" charset="0"/>
                <a:ea typeface="Times New Roman" panose="02020603050405020304" pitchFamily="18" charset="0"/>
              </a:rPr>
              <a:t>+</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0432FF"/>
                </a:solidFill>
                <a:effectLst/>
                <a:latin typeface="Calibri" panose="020F0502020204030204" pitchFamily="34" charset="0"/>
                <a:ea typeface="Times New Roman" panose="02020603050405020304" pitchFamily="18" charset="0"/>
              </a:rPr>
              <a:t>60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270 60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"text:"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"text:"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black</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drawLine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a:t>
            </a:r>
            <a:r>
              <a:rPr lang="en-US" sz="900" kern="100" dirty="0">
                <a:solidFill>
                  <a:srgbClr val="C00000"/>
                </a:solidFill>
                <a:effectLst/>
                <a:latin typeface="Calibri" panose="020F0502020204030204" pitchFamily="34" charset="0"/>
                <a:ea typeface="Times New Roman" panose="02020603050405020304" pitchFamily="18" charset="0"/>
              </a:rPr>
              <a:t>+</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0432FF"/>
                </a:solidFill>
                <a:effectLst/>
                <a:latin typeface="Calibri" panose="020F0502020204030204" pitchFamily="34" charset="0"/>
                <a:ea typeface="Times New Roman" panose="02020603050405020304" pitchFamily="18" charset="0"/>
              </a:rPr>
              <a:t>60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endParaRPr lang="de-DE" dirty="0"/>
          </a:p>
        </p:txBody>
      </p:sp>
      <p:sp>
        <p:nvSpPr>
          <p:cNvPr id="21" name="Textfeld 20">
            <a:extLst>
              <a:ext uri="{FF2B5EF4-FFF2-40B4-BE49-F238E27FC236}">
                <a16:creationId xmlns:a16="http://schemas.microsoft.com/office/drawing/2014/main" id="{951D0C12-E20D-C2A5-AFC5-4F0E49496108}"/>
              </a:ext>
            </a:extLst>
          </p:cNvPr>
          <p:cNvSpPr txBox="1"/>
          <p:nvPr/>
        </p:nvSpPr>
        <p:spPr>
          <a:xfrm>
            <a:off x="3375123" y="1023518"/>
            <a:ext cx="2339625" cy="5909310"/>
          </a:xfrm>
          <a:prstGeom prst="rect">
            <a:avLst/>
          </a:prstGeom>
          <a:noFill/>
        </p:spPr>
        <p:txBody>
          <a:bodyPr wrap="square" rtlCol="0">
            <a:spAutoFit/>
          </a:bodyPr>
          <a:lstStyle/>
          <a:p>
            <a:r>
              <a:rPr lang="en-US" sz="900" i="1" kern="100" dirty="0">
                <a:solidFill>
                  <a:srgbClr val="7F7F7F"/>
                </a:solidFill>
                <a:effectLst/>
                <a:latin typeface="Calibri" panose="020F0502020204030204" pitchFamily="34" charset="0"/>
                <a:ea typeface="Times New Roman" panose="02020603050405020304" pitchFamily="18" charset="0"/>
              </a:rPr>
              <a:t>--create the 1st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fontSize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fontStyle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 </a:t>
            </a:r>
            <a:r>
              <a:rPr lang="en-US" sz="900" i="1" kern="100" dirty="0">
                <a:solidFill>
                  <a:srgbClr val="7F7F7F"/>
                </a:solidFill>
                <a:effectLst/>
                <a:latin typeface="Calibri" panose="020F0502020204030204" pitchFamily="34" charset="0"/>
                <a:ea typeface="Times New Roman" panose="02020603050405020304" pitchFamily="18" charset="0"/>
              </a:rPr>
              <a:t>-- 3=BOLD+ITALIC</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_Bradley </a:t>
            </a:r>
            <a:r>
              <a:rPr lang="en-US" sz="900" kern="100" dirty="0">
                <a:solidFill>
                  <a:srgbClr val="548235"/>
                </a:solidFill>
                <a:effectLst/>
                <a:latin typeface="Calibri" panose="020F0502020204030204" pitchFamily="34" charset="0"/>
                <a:ea typeface="Times New Roman" panose="02020603050405020304" pitchFamily="18" charset="0"/>
              </a:rPr>
              <a:t>"Bradley Hand ITC"</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270 90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shallowSea</a:t>
            </a:r>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_Bradley</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"Dream big, work hard"</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"Dream big, work hard"</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black</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drawLine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a:t>
            </a:r>
            <a:r>
              <a:rPr lang="en-US" sz="900" kern="100" dirty="0">
                <a:solidFill>
                  <a:srgbClr val="C00000"/>
                </a:solidFill>
                <a:effectLst/>
                <a:latin typeface="Calibri" panose="020F0502020204030204" pitchFamily="34" charset="0"/>
                <a:ea typeface="Times New Roman" panose="02020603050405020304" pitchFamily="18" charset="0"/>
              </a:rPr>
              <a:t>+</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0432FF"/>
                </a:solidFill>
                <a:effectLst/>
                <a:latin typeface="Calibri" panose="020F0502020204030204" pitchFamily="34" charset="0"/>
                <a:ea typeface="Times New Roman" panose="02020603050405020304" pitchFamily="18" charset="0"/>
              </a:rPr>
              <a:t>90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70 90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enchanting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_Bradley</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"Bradley Hand ITC:"</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"Bradley Hand ITC:"</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p>
          <a:p>
            <a:r>
              <a:rPr lang="en-US" sz="900" i="1" kern="100" dirty="0">
                <a:solidFill>
                  <a:srgbClr val="7F7F7F"/>
                </a:solidFill>
                <a:effectLst/>
                <a:latin typeface="Calibri" panose="020F0502020204030204" pitchFamily="34" charset="0"/>
                <a:ea typeface="Times New Roman" panose="02020603050405020304" pitchFamily="18" charset="0"/>
              </a:rPr>
              <a:t>--create a 2nd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fontSize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18</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fontStyle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18</a:t>
            </a:r>
            <a:r>
              <a:rPr lang="en-US" sz="900" kern="100" dirty="0">
                <a:solidFill>
                  <a:srgbClr val="000000"/>
                </a:solidFill>
                <a:effectLst/>
                <a:latin typeface="Calibri" panose="020F0502020204030204" pitchFamily="34" charset="0"/>
                <a:ea typeface="Times New Roman" panose="02020603050405020304" pitchFamily="18" charset="0"/>
              </a:rPr>
              <a:t>_Copper </a:t>
            </a:r>
            <a:r>
              <a:rPr lang="en-US" sz="900" kern="100" dirty="0">
                <a:solidFill>
                  <a:srgbClr val="548235"/>
                </a:solidFill>
                <a:effectLst/>
                <a:latin typeface="Calibri" panose="020F0502020204030204" pitchFamily="34" charset="0"/>
                <a:ea typeface="Times New Roman" panose="02020603050405020304" pitchFamily="18" charset="0"/>
              </a:rPr>
              <a:t>"Copperplate Gothic Light"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270 120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lagoon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18</a:t>
            </a:r>
            <a:r>
              <a:rPr lang="en-US" sz="900" kern="100" dirty="0">
                <a:solidFill>
                  <a:srgbClr val="000000"/>
                </a:solidFill>
                <a:effectLst/>
                <a:latin typeface="Calibri" panose="020F0502020204030204" pitchFamily="34" charset="0"/>
                <a:ea typeface="Times New Roman" panose="02020603050405020304" pitchFamily="18" charset="0"/>
              </a:rPr>
              <a:t>_Copper</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"Stay curious"</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"Stay curious"</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70 120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warmSpring</a:t>
            </a:r>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"Forte:"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"Forte:"</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endParaRPr lang="de-AT" sz="900" dirty="0">
              <a:effectLst/>
              <a:latin typeface="Times New Roman" panose="02020603050405020304" pitchFamily="18" charset="0"/>
              <a:ea typeface="Times New Roman" panose="02020603050405020304" pitchFamily="18" charset="0"/>
            </a:endParaRPr>
          </a:p>
        </p:txBody>
      </p:sp>
      <p:sp>
        <p:nvSpPr>
          <p:cNvPr id="22" name="Textfeld 21">
            <a:extLst>
              <a:ext uri="{FF2B5EF4-FFF2-40B4-BE49-F238E27FC236}">
                <a16:creationId xmlns:a16="http://schemas.microsoft.com/office/drawing/2014/main" id="{3EDD8F29-4AA5-A29E-7506-CD3131975EA5}"/>
              </a:ext>
            </a:extLst>
          </p:cNvPr>
          <p:cNvSpPr txBox="1"/>
          <p:nvPr/>
        </p:nvSpPr>
        <p:spPr>
          <a:xfrm>
            <a:off x="6031518" y="1031407"/>
            <a:ext cx="2551289" cy="3277820"/>
          </a:xfrm>
          <a:prstGeom prst="rect">
            <a:avLst/>
          </a:prstGeom>
          <a:noFill/>
        </p:spPr>
        <p:txBody>
          <a:bodyPr wrap="square" rtlCol="0">
            <a:spAutoFit/>
          </a:bodyPr>
          <a:lstStyle/>
          <a:p>
            <a:r>
              <a:rPr lang="en-US" sz="900" i="1" kern="100" dirty="0">
                <a:solidFill>
                  <a:srgbClr val="7F7F7F"/>
                </a:solidFill>
                <a:effectLst/>
                <a:latin typeface="Calibri" panose="020F0502020204030204" pitchFamily="34" charset="0"/>
                <a:ea typeface="Times New Roman" panose="02020603050405020304" pitchFamily="18" charset="0"/>
              </a:rPr>
              <a:t>--create a 3rd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fontSize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FontStyle</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_Colonna </a:t>
            </a:r>
            <a:r>
              <a:rPr lang="en-US" sz="900" kern="100" dirty="0">
                <a:solidFill>
                  <a:srgbClr val="548235"/>
                </a:solidFill>
                <a:effectLst/>
                <a:latin typeface="Calibri" panose="020F0502020204030204" pitchFamily="34" charset="0"/>
                <a:ea typeface="Times New Roman" panose="02020603050405020304" pitchFamily="18" charset="0"/>
              </a:rPr>
              <a:t>"Colonna MT"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270 150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a:t>
            </a:r>
            <a:r>
              <a:rPr lang="en-US" sz="900" kern="100" dirty="0" err="1">
                <a:solidFill>
                  <a:srgbClr val="000000"/>
                </a:solidFill>
                <a:effectLst/>
                <a:latin typeface="Calibri" panose="020F0502020204030204" pitchFamily="34" charset="0"/>
                <a:ea typeface="Times New Roman" panose="02020603050405020304" pitchFamily="18" charset="0"/>
              </a:rPr>
              <a:t>mosaicTile</a:t>
            </a:r>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20_Colonna</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"Embrace the challenge"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"Embrace the challenge"</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70 150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cerulean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font </a:t>
            </a:r>
            <a:r>
              <a:rPr lang="en-US" sz="900" kern="100" dirty="0">
                <a:solidFill>
                  <a:srgbClr val="0432FF"/>
                </a:solidFill>
                <a:effectLst/>
                <a:latin typeface="Calibri" panose="020F0502020204030204" pitchFamily="34" charset="0"/>
                <a:ea typeface="Times New Roman" panose="02020603050405020304" pitchFamily="18" charset="0"/>
              </a:rPr>
              <a:t>20</a:t>
            </a:r>
            <a:r>
              <a:rPr lang="en-US" sz="900" kern="100" dirty="0">
                <a:solidFill>
                  <a:srgbClr val="000000"/>
                </a:solidFill>
                <a:effectLst/>
                <a:latin typeface="Calibri" panose="020F0502020204030204" pitchFamily="34" charset="0"/>
                <a:ea typeface="Times New Roman" panose="02020603050405020304" pitchFamily="18" charset="0"/>
              </a:rPr>
              <a:t>_Colonna</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drawString</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"Colonna MT:"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stringBounds</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548235"/>
                </a:solidFill>
                <a:effectLst/>
                <a:latin typeface="Calibri" panose="020F0502020204030204" pitchFamily="34" charset="0"/>
                <a:ea typeface="Times New Roman" panose="02020603050405020304" pitchFamily="18" charset="0"/>
              </a:rPr>
              <a:t>"Colonna MT:"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parse var </a:t>
            </a:r>
            <a:r>
              <a:rPr lang="en-US" sz="900" kern="100" dirty="0" err="1">
                <a:solidFill>
                  <a:srgbClr val="548235"/>
                </a:solidFill>
                <a:effectLst/>
                <a:latin typeface="Calibri" panose="020F0502020204030204" pitchFamily="34" charset="0"/>
                <a:ea typeface="Times New Roman" panose="02020603050405020304" pitchFamily="18" charset="0"/>
              </a:rPr>
              <a:t>rc</a:t>
            </a:r>
            <a:r>
              <a:rPr lang="en-US" sz="900" kern="100" dirty="0">
                <a:solidFill>
                  <a:srgbClr val="000000"/>
                </a:solidFill>
                <a:effectLst/>
                <a:latin typeface="Calibri" panose="020F0502020204030204" pitchFamily="34" charset="0"/>
                <a:ea typeface="Times New Roman" panose="02020603050405020304" pitchFamily="18" charset="0"/>
              </a:rPr>
              <a:t> x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y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width </a:t>
            </a:r>
            <a:r>
              <a:rPr lang="en-US" sz="900" kern="100" dirty="0">
                <a:solidFill>
                  <a:srgbClr val="548235"/>
                </a:solidFill>
                <a:effectLst/>
                <a:latin typeface="Calibri" panose="020F0502020204030204" pitchFamily="34" charset="0"/>
                <a:ea typeface="Times New Roman" panose="02020603050405020304" pitchFamily="18" charset="0"/>
              </a:rPr>
              <a:t>" " </a:t>
            </a:r>
            <a:r>
              <a:rPr lang="en-US" sz="900" kern="100" dirty="0">
                <a:solidFill>
                  <a:srgbClr val="000000"/>
                </a:solidFill>
                <a:effectLst/>
                <a:latin typeface="Calibri" panose="020F0502020204030204" pitchFamily="34" charset="0"/>
                <a:ea typeface="Times New Roman" panose="02020603050405020304" pitchFamily="18" charset="0"/>
              </a:rPr>
              <a:t>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say 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sleep </a:t>
            </a:r>
            <a:r>
              <a:rPr lang="en-US" sz="900" kern="100" dirty="0">
                <a:solidFill>
                  <a:srgbClr val="0432FF"/>
                </a:solidFill>
                <a:effectLst/>
                <a:latin typeface="Calibri" panose="020F0502020204030204" pitchFamily="34" charset="0"/>
                <a:ea typeface="Times New Roman" panose="02020603050405020304" pitchFamily="18" charset="0"/>
              </a:rPr>
              <a:t>40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432FF"/>
                </a:solidFill>
                <a:effectLst/>
                <a:latin typeface="Calibri" panose="020F0502020204030204" pitchFamily="34" charset="0"/>
                <a:ea typeface="Times New Roman" panose="02020603050405020304" pitchFamily="18" charset="0"/>
              </a:rPr>
              <a:t>::requires </a:t>
            </a:r>
            <a:r>
              <a:rPr lang="en-US" sz="900" kern="100" dirty="0">
                <a:solidFill>
                  <a:srgbClr val="548235"/>
                </a:solidFill>
                <a:effectLst/>
                <a:latin typeface="Calibri" panose="020F0502020204030204" pitchFamily="34" charset="0"/>
                <a:ea typeface="Times New Roman" panose="02020603050405020304" pitchFamily="18" charset="0"/>
              </a:rPr>
              <a:t>"</a:t>
            </a:r>
            <a:r>
              <a:rPr lang="en-US" sz="900" kern="100" dirty="0" err="1">
                <a:solidFill>
                  <a:srgbClr val="548235"/>
                </a:solidFill>
                <a:effectLst/>
                <a:latin typeface="Calibri" panose="020F0502020204030204" pitchFamily="34" charset="0"/>
                <a:ea typeface="Times New Roman" panose="02020603050405020304" pitchFamily="18" charset="0"/>
              </a:rPr>
              <a:t>jdor.cls</a:t>
            </a:r>
            <a:r>
              <a:rPr lang="en-US" sz="900" kern="100" dirty="0">
                <a:solidFill>
                  <a:srgbClr val="548235"/>
                </a:solidFill>
                <a:effectLst/>
                <a:latin typeface="Calibri" panose="020F0502020204030204" pitchFamily="34" charset="0"/>
                <a:ea typeface="Times New Roman" panose="02020603050405020304" pitchFamily="18" charset="0"/>
              </a:rPr>
              <a:t>"</a:t>
            </a:r>
            <a:r>
              <a:rPr lang="de-AT" sz="900" dirty="0">
                <a:effectLst/>
              </a:rPr>
              <a:t> </a:t>
            </a:r>
            <a:endParaRPr lang="de-DE" sz="900" dirty="0"/>
          </a:p>
        </p:txBody>
      </p:sp>
      <p:pic>
        <p:nvPicPr>
          <p:cNvPr id="18" name="Grafik 17">
            <a:extLst>
              <a:ext uri="{FF2B5EF4-FFF2-40B4-BE49-F238E27FC236}">
                <a16:creationId xmlns:a16="http://schemas.microsoft.com/office/drawing/2014/main" id="{10CBE068-A9D1-5690-8A3B-78B77D907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000" y="4230642"/>
            <a:ext cx="5075254" cy="2125708"/>
          </a:xfrm>
          <a:prstGeom prst="rect">
            <a:avLst/>
          </a:prstGeom>
          <a:ln>
            <a:solidFill>
              <a:schemeClr val="tx1"/>
            </a:solidFill>
          </a:ln>
        </p:spPr>
      </p:pic>
      <p:cxnSp>
        <p:nvCxnSpPr>
          <p:cNvPr id="25" name="Gerade Verbindung 24">
            <a:extLst>
              <a:ext uri="{FF2B5EF4-FFF2-40B4-BE49-F238E27FC236}">
                <a16:creationId xmlns:a16="http://schemas.microsoft.com/office/drawing/2014/main" id="{48E84490-14E3-5D71-BF81-D655C0D14936}"/>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26" name="Fußzeilenplatzhalter 25">
            <a:extLst>
              <a:ext uri="{FF2B5EF4-FFF2-40B4-BE49-F238E27FC236}">
                <a16:creationId xmlns:a16="http://schemas.microsoft.com/office/drawing/2014/main" id="{85FA4A9B-5500-C4DE-B01B-3156B7807D37}"/>
              </a:ext>
            </a:extLst>
          </p:cNvPr>
          <p:cNvSpPr>
            <a:spLocks noGrp="1"/>
          </p:cNvSpPr>
          <p:nvPr>
            <p:ph type="ftr" sz="quarter" idx="11"/>
          </p:nvPr>
        </p:nvSpPr>
        <p:spPr/>
        <p:txBody>
          <a:bodyPr/>
          <a:lstStyle/>
          <a:p>
            <a:r>
              <a:rPr lang="de-DE"/>
              <a:t>BSF4ooRexx850 JDOR</a:t>
            </a:r>
          </a:p>
        </p:txBody>
      </p:sp>
      <p:sp>
        <p:nvSpPr>
          <p:cNvPr id="27" name="Foliennummernplatzhalter 26">
            <a:extLst>
              <a:ext uri="{FF2B5EF4-FFF2-40B4-BE49-F238E27FC236}">
                <a16:creationId xmlns:a16="http://schemas.microsoft.com/office/drawing/2014/main" id="{6971A5EC-02CE-856A-F0CF-C8DCA52F91D4}"/>
              </a:ext>
            </a:extLst>
          </p:cNvPr>
          <p:cNvSpPr>
            <a:spLocks noGrp="1"/>
          </p:cNvSpPr>
          <p:nvPr>
            <p:ph type="sldNum" sz="quarter" idx="12"/>
          </p:nvPr>
        </p:nvSpPr>
        <p:spPr/>
        <p:txBody>
          <a:bodyPr/>
          <a:lstStyle/>
          <a:p>
            <a:fld id="{54ADEA34-E242-4D76-83D2-5D2DBBD1C89A}" type="slidenum">
              <a:rPr lang="de-DE" smtClean="0"/>
              <a:t>10</a:t>
            </a:fld>
            <a:endParaRPr lang="de-DE"/>
          </a:p>
        </p:txBody>
      </p:sp>
      <p:sp>
        <p:nvSpPr>
          <p:cNvPr id="29" name="Textfeld 28">
            <a:extLst>
              <a:ext uri="{FF2B5EF4-FFF2-40B4-BE49-F238E27FC236}">
                <a16:creationId xmlns:a16="http://schemas.microsoft.com/office/drawing/2014/main" id="{28C08431-1093-A715-B1B0-65D7D440C9E1}"/>
              </a:ext>
            </a:extLst>
          </p:cNvPr>
          <p:cNvSpPr txBox="1"/>
          <p:nvPr/>
        </p:nvSpPr>
        <p:spPr>
          <a:xfrm>
            <a:off x="8955826" y="6352143"/>
            <a:ext cx="1597025" cy="338554"/>
          </a:xfrm>
          <a:prstGeom prst="rect">
            <a:avLst/>
          </a:prstGeom>
          <a:noFill/>
        </p:spPr>
        <p:txBody>
          <a:bodyPr wrap="square">
            <a:spAutoFit/>
          </a:bodyPr>
          <a:lstStyle/>
          <a:p>
            <a:r>
              <a:rPr lang="en-US" sz="1600" dirty="0">
                <a:effectLst/>
                <a:ea typeface="Times New Roman" panose="02020603050405020304" pitchFamily="18" charset="0"/>
              </a:rPr>
              <a:t>JDOR-</a:t>
            </a:r>
            <a:r>
              <a:rPr lang="en-US" sz="1600" dirty="0" err="1">
                <a:effectLst/>
                <a:ea typeface="Times New Roman" panose="02020603050405020304" pitchFamily="18" charset="0"/>
              </a:rPr>
              <a:t>text.rxj</a:t>
            </a:r>
            <a:r>
              <a:rPr lang="de-AT" sz="1600" dirty="0">
                <a:effectLst/>
              </a:rPr>
              <a:t> </a:t>
            </a:r>
            <a:endParaRPr lang="de-DE" sz="1600" dirty="0"/>
          </a:p>
        </p:txBody>
      </p:sp>
      <p:sp>
        <p:nvSpPr>
          <p:cNvPr id="31" name="Textfeld 30">
            <a:extLst>
              <a:ext uri="{FF2B5EF4-FFF2-40B4-BE49-F238E27FC236}">
                <a16:creationId xmlns:a16="http://schemas.microsoft.com/office/drawing/2014/main" id="{8176F568-525C-8C09-03AD-9DDE1C1B1556}"/>
              </a:ext>
            </a:extLst>
          </p:cNvPr>
          <p:cNvSpPr txBox="1"/>
          <p:nvPr/>
        </p:nvSpPr>
        <p:spPr>
          <a:xfrm>
            <a:off x="373287" y="1130466"/>
            <a:ext cx="446008" cy="5370701"/>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effectLst/>
              </a:rPr>
              <a:t>31</a:t>
            </a:r>
          </a:p>
          <a:p>
            <a:r>
              <a:rPr lang="en-US" sz="900" kern="100" dirty="0">
                <a:solidFill>
                  <a:schemeClr val="bg1">
                    <a:lumMod val="50000"/>
                  </a:schemeClr>
                </a:solidFill>
              </a:rPr>
              <a:t>32</a:t>
            </a:r>
          </a:p>
          <a:p>
            <a:r>
              <a:rPr lang="en-US" sz="900" kern="100" dirty="0">
                <a:solidFill>
                  <a:schemeClr val="bg1">
                    <a:lumMod val="50000"/>
                  </a:schemeClr>
                </a:solidFill>
                <a:effectLst/>
              </a:rPr>
              <a:t>33</a:t>
            </a:r>
          </a:p>
          <a:p>
            <a:r>
              <a:rPr lang="en-US" sz="900" kern="100" dirty="0">
                <a:solidFill>
                  <a:schemeClr val="bg1">
                    <a:lumMod val="50000"/>
                  </a:schemeClr>
                </a:solidFill>
              </a:rPr>
              <a:t>34</a:t>
            </a:r>
          </a:p>
          <a:p>
            <a:r>
              <a:rPr lang="en-US" sz="900" kern="100" dirty="0">
                <a:solidFill>
                  <a:schemeClr val="bg1">
                    <a:lumMod val="50000"/>
                  </a:schemeClr>
                </a:solidFill>
                <a:effectLst/>
              </a:rPr>
              <a:t>35</a:t>
            </a:r>
          </a:p>
          <a:p>
            <a:r>
              <a:rPr lang="en-US" sz="900" kern="100" dirty="0">
                <a:solidFill>
                  <a:schemeClr val="bg1">
                    <a:lumMod val="50000"/>
                  </a:schemeClr>
                </a:solidFill>
              </a:rPr>
              <a:t>36</a:t>
            </a:r>
            <a:endParaRPr lang="en-US" sz="900" kern="100" dirty="0">
              <a:solidFill>
                <a:schemeClr val="bg1">
                  <a:lumMod val="50000"/>
                </a:schemeClr>
              </a:solidFill>
              <a:effectLst/>
            </a:endParaRPr>
          </a:p>
          <a:p>
            <a:endParaRPr lang="en-US" sz="900" kern="100" dirty="0">
              <a:solidFill>
                <a:schemeClr val="bg1">
                  <a:lumMod val="50000"/>
                </a:schemeClr>
              </a:solidFill>
              <a:effectLst/>
            </a:endParaRPr>
          </a:p>
          <a:p>
            <a:endParaRPr lang="de-AT" sz="1000" kern="100" dirty="0">
              <a:effectLst/>
            </a:endParaRPr>
          </a:p>
        </p:txBody>
      </p:sp>
      <p:sp>
        <p:nvSpPr>
          <p:cNvPr id="33" name="Textfeld 32">
            <a:extLst>
              <a:ext uri="{FF2B5EF4-FFF2-40B4-BE49-F238E27FC236}">
                <a16:creationId xmlns:a16="http://schemas.microsoft.com/office/drawing/2014/main" id="{6F57B27B-B95F-BE73-019B-C4B40CD08E47}"/>
              </a:ext>
            </a:extLst>
          </p:cNvPr>
          <p:cNvSpPr txBox="1"/>
          <p:nvPr/>
        </p:nvSpPr>
        <p:spPr>
          <a:xfrm>
            <a:off x="3076531" y="1031407"/>
            <a:ext cx="305977" cy="5770811"/>
          </a:xfrm>
          <a:prstGeom prst="rect">
            <a:avLst/>
          </a:prstGeom>
          <a:noFill/>
        </p:spPr>
        <p:txBody>
          <a:bodyPr wrap="square">
            <a:spAutoFit/>
          </a:bodyPr>
          <a:lstStyle/>
          <a:p>
            <a:r>
              <a:rPr lang="tr-TR" sz="900" kern="100" dirty="0">
                <a:solidFill>
                  <a:schemeClr val="bg1">
                    <a:lumMod val="50000"/>
                  </a:schemeClr>
                </a:solidFill>
                <a:effectLst/>
              </a:rPr>
              <a:t>37</a:t>
            </a:r>
          </a:p>
          <a:p>
            <a:r>
              <a:rPr lang="tr-TR" sz="900" kern="100" dirty="0">
                <a:solidFill>
                  <a:schemeClr val="bg1">
                    <a:lumMod val="50000"/>
                  </a:schemeClr>
                </a:solidFill>
              </a:rPr>
              <a:t>38</a:t>
            </a:r>
          </a:p>
          <a:p>
            <a:r>
              <a:rPr lang="tr-TR" sz="900" kern="100" dirty="0">
                <a:solidFill>
                  <a:schemeClr val="bg1">
                    <a:lumMod val="50000"/>
                  </a:schemeClr>
                </a:solidFill>
                <a:effectLst/>
              </a:rPr>
              <a:t>39</a:t>
            </a:r>
          </a:p>
          <a:p>
            <a:r>
              <a:rPr lang="tr-TR" sz="900" kern="100" dirty="0">
                <a:solidFill>
                  <a:schemeClr val="bg1">
                    <a:lumMod val="50000"/>
                  </a:schemeClr>
                </a:solidFill>
              </a:rPr>
              <a:t>40</a:t>
            </a:r>
          </a:p>
          <a:p>
            <a:r>
              <a:rPr lang="tr-TR" sz="900" kern="100" dirty="0">
                <a:solidFill>
                  <a:schemeClr val="bg1">
                    <a:lumMod val="50000"/>
                  </a:schemeClr>
                </a:solidFill>
                <a:effectLst/>
              </a:rPr>
              <a:t>41</a:t>
            </a:r>
          </a:p>
          <a:p>
            <a:r>
              <a:rPr lang="tr-TR" sz="900" kern="100" dirty="0">
                <a:solidFill>
                  <a:schemeClr val="bg1">
                    <a:lumMod val="50000"/>
                  </a:schemeClr>
                </a:solidFill>
              </a:rPr>
              <a:t>42</a:t>
            </a:r>
          </a:p>
          <a:p>
            <a:r>
              <a:rPr lang="tr-TR" sz="900" kern="100" dirty="0">
                <a:solidFill>
                  <a:schemeClr val="bg1">
                    <a:lumMod val="50000"/>
                  </a:schemeClr>
                </a:solidFill>
                <a:effectLst/>
              </a:rPr>
              <a:t>43</a:t>
            </a:r>
          </a:p>
          <a:p>
            <a:r>
              <a:rPr lang="tr-TR" sz="900" kern="100" dirty="0">
                <a:solidFill>
                  <a:schemeClr val="bg1">
                    <a:lumMod val="50000"/>
                  </a:schemeClr>
                </a:solidFill>
              </a:rPr>
              <a:t>44</a:t>
            </a:r>
          </a:p>
          <a:p>
            <a:r>
              <a:rPr lang="tr-TR" sz="900" kern="100" dirty="0">
                <a:solidFill>
                  <a:schemeClr val="bg1">
                    <a:lumMod val="50000"/>
                  </a:schemeClr>
                </a:solidFill>
                <a:effectLst/>
              </a:rPr>
              <a:t>45</a:t>
            </a:r>
          </a:p>
          <a:p>
            <a:r>
              <a:rPr lang="tr-TR" sz="900" kern="100" dirty="0">
                <a:solidFill>
                  <a:schemeClr val="bg1">
                    <a:lumMod val="50000"/>
                  </a:schemeClr>
                </a:solidFill>
              </a:rPr>
              <a:t>46</a:t>
            </a:r>
          </a:p>
          <a:p>
            <a:r>
              <a:rPr lang="tr-TR" sz="900" kern="100" dirty="0">
                <a:solidFill>
                  <a:schemeClr val="bg1">
                    <a:lumMod val="50000"/>
                  </a:schemeClr>
                </a:solidFill>
                <a:effectLst/>
              </a:rPr>
              <a:t>47</a:t>
            </a:r>
          </a:p>
          <a:p>
            <a:r>
              <a:rPr lang="tr-TR" sz="900" kern="100" dirty="0">
                <a:solidFill>
                  <a:schemeClr val="bg1">
                    <a:lumMod val="50000"/>
                  </a:schemeClr>
                </a:solidFill>
              </a:rPr>
              <a:t>48</a:t>
            </a:r>
          </a:p>
          <a:p>
            <a:r>
              <a:rPr lang="tr-TR" sz="900" kern="100" dirty="0">
                <a:solidFill>
                  <a:schemeClr val="bg1">
                    <a:lumMod val="50000"/>
                  </a:schemeClr>
                </a:solidFill>
                <a:effectLst/>
              </a:rPr>
              <a:t>49</a:t>
            </a:r>
          </a:p>
          <a:p>
            <a:r>
              <a:rPr lang="tr-TR" sz="900" kern="100" dirty="0">
                <a:solidFill>
                  <a:schemeClr val="bg1">
                    <a:lumMod val="50000"/>
                  </a:schemeClr>
                </a:solidFill>
              </a:rPr>
              <a:t>50</a:t>
            </a:r>
          </a:p>
          <a:p>
            <a:r>
              <a:rPr lang="tr-TR" sz="900" kern="100" dirty="0">
                <a:solidFill>
                  <a:schemeClr val="bg1">
                    <a:lumMod val="50000"/>
                  </a:schemeClr>
                </a:solidFill>
                <a:effectLst/>
              </a:rPr>
              <a:t>51</a:t>
            </a:r>
          </a:p>
          <a:p>
            <a:r>
              <a:rPr lang="tr-TR" sz="900" kern="100" dirty="0">
                <a:solidFill>
                  <a:schemeClr val="bg1">
                    <a:lumMod val="50000"/>
                  </a:schemeClr>
                </a:solidFill>
              </a:rPr>
              <a:t>52</a:t>
            </a:r>
          </a:p>
          <a:p>
            <a:r>
              <a:rPr lang="tr-TR" sz="900" kern="100" dirty="0">
                <a:solidFill>
                  <a:schemeClr val="bg1">
                    <a:lumMod val="50000"/>
                  </a:schemeClr>
                </a:solidFill>
              </a:rPr>
              <a:t>53</a:t>
            </a:r>
          </a:p>
          <a:p>
            <a:r>
              <a:rPr lang="tr-TR" sz="900" kern="100" dirty="0">
                <a:solidFill>
                  <a:schemeClr val="bg1">
                    <a:lumMod val="50000"/>
                  </a:schemeClr>
                </a:solidFill>
                <a:effectLst/>
              </a:rPr>
              <a:t>54</a:t>
            </a:r>
          </a:p>
          <a:p>
            <a:r>
              <a:rPr lang="tr-TR" sz="900" kern="100" dirty="0">
                <a:solidFill>
                  <a:schemeClr val="bg1">
                    <a:lumMod val="50000"/>
                  </a:schemeClr>
                </a:solidFill>
              </a:rPr>
              <a:t>55</a:t>
            </a:r>
          </a:p>
          <a:p>
            <a:r>
              <a:rPr lang="tr-TR" sz="900" kern="100" dirty="0">
                <a:solidFill>
                  <a:schemeClr val="bg1">
                    <a:lumMod val="50000"/>
                  </a:schemeClr>
                </a:solidFill>
                <a:effectLst/>
              </a:rPr>
              <a:t>56</a:t>
            </a:r>
          </a:p>
          <a:p>
            <a:r>
              <a:rPr lang="tr-TR" sz="900" kern="100" dirty="0">
                <a:solidFill>
                  <a:schemeClr val="bg1">
                    <a:lumMod val="50000"/>
                  </a:schemeClr>
                </a:solidFill>
                <a:effectLst/>
              </a:rPr>
              <a:t>57</a:t>
            </a:r>
          </a:p>
          <a:p>
            <a:r>
              <a:rPr lang="tr-TR" sz="900" kern="100" dirty="0">
                <a:solidFill>
                  <a:schemeClr val="bg1">
                    <a:lumMod val="50000"/>
                  </a:schemeClr>
                </a:solidFill>
              </a:rPr>
              <a:t>58</a:t>
            </a:r>
          </a:p>
          <a:p>
            <a:r>
              <a:rPr lang="tr-TR" sz="900" kern="100" dirty="0">
                <a:solidFill>
                  <a:schemeClr val="bg1">
                    <a:lumMod val="50000"/>
                  </a:schemeClr>
                </a:solidFill>
                <a:effectLst/>
              </a:rPr>
              <a:t>59</a:t>
            </a:r>
          </a:p>
          <a:p>
            <a:r>
              <a:rPr lang="tr-TR" sz="900" kern="100" dirty="0">
                <a:solidFill>
                  <a:schemeClr val="bg1">
                    <a:lumMod val="50000"/>
                  </a:schemeClr>
                </a:solidFill>
              </a:rPr>
              <a:t>60</a:t>
            </a:r>
          </a:p>
          <a:p>
            <a:r>
              <a:rPr lang="tr-TR" sz="900" kern="100" dirty="0">
                <a:solidFill>
                  <a:schemeClr val="bg1">
                    <a:lumMod val="50000"/>
                  </a:schemeClr>
                </a:solidFill>
                <a:effectLst/>
              </a:rPr>
              <a:t>61</a:t>
            </a:r>
          </a:p>
          <a:p>
            <a:r>
              <a:rPr lang="tr-TR" sz="900" kern="100" dirty="0">
                <a:solidFill>
                  <a:schemeClr val="bg1">
                    <a:lumMod val="50000"/>
                  </a:schemeClr>
                </a:solidFill>
              </a:rPr>
              <a:t>62</a:t>
            </a:r>
          </a:p>
          <a:p>
            <a:r>
              <a:rPr lang="tr-TR" sz="900" kern="100" dirty="0">
                <a:solidFill>
                  <a:schemeClr val="bg1">
                    <a:lumMod val="50000"/>
                  </a:schemeClr>
                </a:solidFill>
              </a:rPr>
              <a:t>63</a:t>
            </a:r>
          </a:p>
          <a:p>
            <a:r>
              <a:rPr lang="tr-TR" sz="900" kern="100" dirty="0">
                <a:solidFill>
                  <a:schemeClr val="bg1">
                    <a:lumMod val="50000"/>
                  </a:schemeClr>
                </a:solidFill>
              </a:rPr>
              <a:t>64</a:t>
            </a:r>
          </a:p>
          <a:p>
            <a:r>
              <a:rPr lang="tr-TR" sz="900" kern="100" dirty="0">
                <a:solidFill>
                  <a:schemeClr val="bg1">
                    <a:lumMod val="50000"/>
                  </a:schemeClr>
                </a:solidFill>
              </a:rPr>
              <a:t>65</a:t>
            </a:r>
          </a:p>
          <a:p>
            <a:r>
              <a:rPr lang="tr-TR" sz="900" kern="100" dirty="0">
                <a:solidFill>
                  <a:schemeClr val="bg1">
                    <a:lumMod val="50000"/>
                  </a:schemeClr>
                </a:solidFill>
              </a:rPr>
              <a:t>66</a:t>
            </a:r>
          </a:p>
          <a:p>
            <a:r>
              <a:rPr lang="tr-TR" sz="900" kern="100" dirty="0">
                <a:solidFill>
                  <a:schemeClr val="bg1">
                    <a:lumMod val="50000"/>
                  </a:schemeClr>
                </a:solidFill>
              </a:rPr>
              <a:t>67</a:t>
            </a:r>
          </a:p>
          <a:p>
            <a:r>
              <a:rPr lang="tr-TR" sz="900" kern="100" dirty="0">
                <a:solidFill>
                  <a:schemeClr val="bg1">
                    <a:lumMod val="50000"/>
                  </a:schemeClr>
                </a:solidFill>
              </a:rPr>
              <a:t>68</a:t>
            </a:r>
          </a:p>
          <a:p>
            <a:r>
              <a:rPr lang="tr-TR" sz="900" kern="100" dirty="0">
                <a:solidFill>
                  <a:schemeClr val="bg1">
                    <a:lumMod val="50000"/>
                  </a:schemeClr>
                </a:solidFill>
              </a:rPr>
              <a:t>69</a:t>
            </a:r>
          </a:p>
          <a:p>
            <a:r>
              <a:rPr lang="tr-TR" sz="900" kern="100" dirty="0">
                <a:solidFill>
                  <a:schemeClr val="bg1">
                    <a:lumMod val="50000"/>
                  </a:schemeClr>
                </a:solidFill>
              </a:rPr>
              <a:t>70</a:t>
            </a:r>
          </a:p>
          <a:p>
            <a:r>
              <a:rPr lang="tr-TR" sz="900" kern="100" dirty="0">
                <a:solidFill>
                  <a:schemeClr val="bg1">
                    <a:lumMod val="50000"/>
                  </a:schemeClr>
                </a:solidFill>
              </a:rPr>
              <a:t>71</a:t>
            </a:r>
          </a:p>
          <a:p>
            <a:r>
              <a:rPr lang="tr-TR" sz="900" kern="100" dirty="0">
                <a:solidFill>
                  <a:schemeClr val="bg1">
                    <a:lumMod val="50000"/>
                  </a:schemeClr>
                </a:solidFill>
              </a:rPr>
              <a:t>72</a:t>
            </a:r>
          </a:p>
          <a:p>
            <a:r>
              <a:rPr lang="tr-TR" sz="900" kern="100" dirty="0">
                <a:solidFill>
                  <a:schemeClr val="bg1">
                    <a:lumMod val="50000"/>
                  </a:schemeClr>
                </a:solidFill>
              </a:rPr>
              <a:t>73</a:t>
            </a:r>
          </a:p>
          <a:p>
            <a:r>
              <a:rPr lang="tr-TR" sz="900" kern="100" dirty="0">
                <a:solidFill>
                  <a:schemeClr val="bg1">
                    <a:lumMod val="50000"/>
                  </a:schemeClr>
                </a:solidFill>
              </a:rPr>
              <a:t>74</a:t>
            </a:r>
          </a:p>
          <a:p>
            <a:r>
              <a:rPr lang="tr-TR" sz="900" kern="100" dirty="0">
                <a:solidFill>
                  <a:schemeClr val="bg1">
                    <a:lumMod val="50000"/>
                  </a:schemeClr>
                </a:solidFill>
              </a:rPr>
              <a:t>75</a:t>
            </a:r>
          </a:p>
          <a:p>
            <a:r>
              <a:rPr lang="tr-TR" sz="900" kern="100" dirty="0">
                <a:solidFill>
                  <a:schemeClr val="bg1">
                    <a:lumMod val="50000"/>
                  </a:schemeClr>
                </a:solidFill>
              </a:rPr>
              <a:t>76</a:t>
            </a:r>
          </a:p>
          <a:p>
            <a:r>
              <a:rPr lang="tr-TR" sz="900" kern="100" dirty="0">
                <a:solidFill>
                  <a:schemeClr val="bg1">
                    <a:lumMod val="50000"/>
                  </a:schemeClr>
                </a:solidFill>
              </a:rPr>
              <a:t>77</a:t>
            </a:r>
            <a:endParaRPr lang="de-DE" sz="900" dirty="0"/>
          </a:p>
        </p:txBody>
      </p:sp>
      <p:sp>
        <p:nvSpPr>
          <p:cNvPr id="34" name="Textfeld 33">
            <a:extLst>
              <a:ext uri="{FF2B5EF4-FFF2-40B4-BE49-F238E27FC236}">
                <a16:creationId xmlns:a16="http://schemas.microsoft.com/office/drawing/2014/main" id="{89D78014-F0B7-8279-6791-39C98A3F4964}"/>
              </a:ext>
            </a:extLst>
          </p:cNvPr>
          <p:cNvSpPr txBox="1"/>
          <p:nvPr/>
        </p:nvSpPr>
        <p:spPr>
          <a:xfrm>
            <a:off x="5675475" y="1031407"/>
            <a:ext cx="384499" cy="3416320"/>
          </a:xfrm>
          <a:prstGeom prst="rect">
            <a:avLst/>
          </a:prstGeom>
          <a:noFill/>
        </p:spPr>
        <p:txBody>
          <a:bodyPr wrap="square">
            <a:spAutoFit/>
          </a:bodyPr>
          <a:lstStyle/>
          <a:p>
            <a:r>
              <a:rPr lang="tr-TR" sz="900" kern="100" dirty="0">
                <a:solidFill>
                  <a:schemeClr val="bg1">
                    <a:lumMod val="50000"/>
                  </a:schemeClr>
                </a:solidFill>
              </a:rPr>
              <a:t>78</a:t>
            </a:r>
          </a:p>
          <a:p>
            <a:r>
              <a:rPr lang="tr-TR" sz="900" kern="100" dirty="0">
                <a:solidFill>
                  <a:schemeClr val="bg1">
                    <a:lumMod val="50000"/>
                  </a:schemeClr>
                </a:solidFill>
              </a:rPr>
              <a:t>7</a:t>
            </a:r>
            <a:r>
              <a:rPr lang="tr-TR" sz="900" kern="100" dirty="0">
                <a:solidFill>
                  <a:schemeClr val="bg1">
                    <a:lumMod val="50000"/>
                  </a:schemeClr>
                </a:solidFill>
                <a:effectLst/>
              </a:rPr>
              <a:t>9</a:t>
            </a:r>
          </a:p>
          <a:p>
            <a:r>
              <a:rPr lang="tr-TR" sz="900" kern="100" dirty="0">
                <a:solidFill>
                  <a:schemeClr val="bg1">
                    <a:lumMod val="50000"/>
                  </a:schemeClr>
                </a:solidFill>
              </a:rPr>
              <a:t>80</a:t>
            </a:r>
          </a:p>
          <a:p>
            <a:r>
              <a:rPr lang="tr-TR" sz="900" kern="100" dirty="0">
                <a:solidFill>
                  <a:schemeClr val="bg1">
                    <a:lumMod val="50000"/>
                  </a:schemeClr>
                </a:solidFill>
                <a:effectLst/>
              </a:rPr>
              <a:t>81</a:t>
            </a:r>
          </a:p>
          <a:p>
            <a:r>
              <a:rPr lang="tr-TR" sz="900" kern="100" dirty="0">
                <a:solidFill>
                  <a:schemeClr val="bg1">
                    <a:lumMod val="50000"/>
                  </a:schemeClr>
                </a:solidFill>
              </a:rPr>
              <a:t>82</a:t>
            </a:r>
            <a:endParaRPr lang="tr-TR" sz="900" kern="100" dirty="0">
              <a:solidFill>
                <a:schemeClr val="bg1">
                  <a:lumMod val="50000"/>
                </a:schemeClr>
              </a:solidFill>
              <a:effectLst/>
            </a:endParaRPr>
          </a:p>
          <a:p>
            <a:r>
              <a:rPr lang="tr-TR" sz="900" kern="100" dirty="0">
                <a:solidFill>
                  <a:schemeClr val="bg1">
                    <a:lumMod val="50000"/>
                  </a:schemeClr>
                </a:solidFill>
              </a:rPr>
              <a:t>83</a:t>
            </a:r>
          </a:p>
          <a:p>
            <a:r>
              <a:rPr lang="tr-TR" sz="900" kern="100" dirty="0">
                <a:solidFill>
                  <a:schemeClr val="bg1">
                    <a:lumMod val="50000"/>
                  </a:schemeClr>
                </a:solidFill>
                <a:effectLst/>
              </a:rPr>
              <a:t>84</a:t>
            </a:r>
          </a:p>
          <a:p>
            <a:r>
              <a:rPr lang="tr-TR" sz="900" kern="100" dirty="0">
                <a:solidFill>
                  <a:schemeClr val="bg1">
                    <a:lumMod val="50000"/>
                  </a:schemeClr>
                </a:solidFill>
              </a:rPr>
              <a:t>85</a:t>
            </a:r>
          </a:p>
          <a:p>
            <a:r>
              <a:rPr lang="tr-TR" sz="900" kern="100" dirty="0">
                <a:solidFill>
                  <a:schemeClr val="bg1">
                    <a:lumMod val="50000"/>
                  </a:schemeClr>
                </a:solidFill>
              </a:rPr>
              <a:t>86</a:t>
            </a:r>
          </a:p>
          <a:p>
            <a:r>
              <a:rPr lang="tr-TR" sz="900" kern="100" dirty="0">
                <a:solidFill>
                  <a:schemeClr val="bg1">
                    <a:lumMod val="50000"/>
                  </a:schemeClr>
                </a:solidFill>
              </a:rPr>
              <a:t>87</a:t>
            </a:r>
          </a:p>
          <a:p>
            <a:r>
              <a:rPr lang="tr-TR" sz="900" kern="100" dirty="0">
                <a:solidFill>
                  <a:schemeClr val="bg1">
                    <a:lumMod val="50000"/>
                  </a:schemeClr>
                </a:solidFill>
              </a:rPr>
              <a:t>88</a:t>
            </a:r>
          </a:p>
          <a:p>
            <a:r>
              <a:rPr lang="tr-TR" sz="900" kern="100" dirty="0">
                <a:solidFill>
                  <a:schemeClr val="bg1">
                    <a:lumMod val="50000"/>
                  </a:schemeClr>
                </a:solidFill>
              </a:rPr>
              <a:t>89</a:t>
            </a:r>
          </a:p>
          <a:p>
            <a:r>
              <a:rPr lang="tr-TR" sz="900" kern="100" dirty="0">
                <a:solidFill>
                  <a:schemeClr val="bg1">
                    <a:lumMod val="50000"/>
                  </a:schemeClr>
                </a:solidFill>
              </a:rPr>
              <a:t>90</a:t>
            </a:r>
          </a:p>
          <a:p>
            <a:r>
              <a:rPr lang="tr-TR" sz="900" kern="100" dirty="0">
                <a:solidFill>
                  <a:schemeClr val="bg1">
                    <a:lumMod val="50000"/>
                  </a:schemeClr>
                </a:solidFill>
              </a:rPr>
              <a:t>91</a:t>
            </a:r>
          </a:p>
          <a:p>
            <a:r>
              <a:rPr lang="tr-TR" sz="900" kern="100" dirty="0">
                <a:solidFill>
                  <a:schemeClr val="bg1">
                    <a:lumMod val="50000"/>
                  </a:schemeClr>
                </a:solidFill>
              </a:rPr>
              <a:t>92</a:t>
            </a:r>
          </a:p>
          <a:p>
            <a:r>
              <a:rPr lang="tr-TR" sz="900" kern="100" dirty="0">
                <a:solidFill>
                  <a:schemeClr val="bg1">
                    <a:lumMod val="50000"/>
                  </a:schemeClr>
                </a:solidFill>
              </a:rPr>
              <a:t>93</a:t>
            </a:r>
          </a:p>
          <a:p>
            <a:r>
              <a:rPr lang="tr-TR" sz="900" kern="100" dirty="0">
                <a:solidFill>
                  <a:schemeClr val="bg1">
                    <a:lumMod val="50000"/>
                  </a:schemeClr>
                </a:solidFill>
              </a:rPr>
              <a:t>94</a:t>
            </a:r>
          </a:p>
          <a:p>
            <a:r>
              <a:rPr lang="tr-TR" sz="900" kern="100" dirty="0">
                <a:solidFill>
                  <a:schemeClr val="bg1">
                    <a:lumMod val="50000"/>
                  </a:schemeClr>
                </a:solidFill>
              </a:rPr>
              <a:t>95</a:t>
            </a:r>
          </a:p>
          <a:p>
            <a:r>
              <a:rPr lang="tr-TR" sz="900" kern="100" dirty="0">
                <a:solidFill>
                  <a:schemeClr val="bg1">
                    <a:lumMod val="50000"/>
                  </a:schemeClr>
                </a:solidFill>
              </a:rPr>
              <a:t>96</a:t>
            </a:r>
          </a:p>
          <a:p>
            <a:r>
              <a:rPr lang="tr-TR" sz="900" kern="100" dirty="0">
                <a:solidFill>
                  <a:schemeClr val="bg1">
                    <a:lumMod val="50000"/>
                  </a:schemeClr>
                </a:solidFill>
              </a:rPr>
              <a:t>97</a:t>
            </a:r>
          </a:p>
          <a:p>
            <a:r>
              <a:rPr lang="tr-TR" sz="900" kern="100" dirty="0">
                <a:solidFill>
                  <a:schemeClr val="bg1">
                    <a:lumMod val="50000"/>
                  </a:schemeClr>
                </a:solidFill>
              </a:rPr>
              <a:t>98</a:t>
            </a:r>
          </a:p>
          <a:p>
            <a:r>
              <a:rPr lang="tr-TR" sz="900" kern="100" dirty="0">
                <a:solidFill>
                  <a:schemeClr val="bg1">
                    <a:lumMod val="50000"/>
                  </a:schemeClr>
                </a:solidFill>
              </a:rPr>
              <a:t>99</a:t>
            </a:r>
          </a:p>
          <a:p>
            <a:r>
              <a:rPr lang="tr-TR" sz="900" kern="100" dirty="0">
                <a:solidFill>
                  <a:schemeClr val="bg1">
                    <a:lumMod val="50000"/>
                  </a:schemeClr>
                </a:solidFill>
              </a:rPr>
              <a:t>100</a:t>
            </a:r>
          </a:p>
          <a:p>
            <a:endParaRPr lang="tr-TR" sz="900" kern="100" dirty="0">
              <a:solidFill>
                <a:schemeClr val="bg1">
                  <a:lumMod val="50000"/>
                </a:schemeClr>
              </a:solidFill>
              <a:effectLst/>
            </a:endParaRPr>
          </a:p>
        </p:txBody>
      </p:sp>
    </p:spTree>
    <p:extLst>
      <p:ext uri="{BB962C8B-B14F-4D97-AF65-F5344CB8AC3E}">
        <p14:creationId xmlns:p14="http://schemas.microsoft.com/office/powerpoint/2010/main" val="1332224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hteck 21">
            <a:extLst>
              <a:ext uri="{FF2B5EF4-FFF2-40B4-BE49-F238E27FC236}">
                <a16:creationId xmlns:a16="http://schemas.microsoft.com/office/drawing/2014/main" id="{EE00A56A-7E57-82C0-5E9F-C4D44D69E844}"/>
              </a:ext>
            </a:extLst>
          </p:cNvPr>
          <p:cNvSpPr/>
          <p:nvPr/>
        </p:nvSpPr>
        <p:spPr>
          <a:xfrm>
            <a:off x="4943139" y="852374"/>
            <a:ext cx="2913927" cy="6005626"/>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6" name="Rechteck 15">
            <a:extLst>
              <a:ext uri="{FF2B5EF4-FFF2-40B4-BE49-F238E27FC236}">
                <a16:creationId xmlns:a16="http://schemas.microsoft.com/office/drawing/2014/main" id="{4035A47D-418A-6A67-83EC-BDD43532F9AD}"/>
              </a:ext>
            </a:extLst>
          </p:cNvPr>
          <p:cNvSpPr/>
          <p:nvPr/>
        </p:nvSpPr>
        <p:spPr>
          <a:xfrm>
            <a:off x="8115968" y="852373"/>
            <a:ext cx="3098132" cy="6005626"/>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0" name="Textfeld 19">
            <a:extLst>
              <a:ext uri="{FF2B5EF4-FFF2-40B4-BE49-F238E27FC236}">
                <a16:creationId xmlns:a16="http://schemas.microsoft.com/office/drawing/2014/main" id="{94C37AB8-B510-12AD-3BD0-FDB7D5A7A7D8}"/>
              </a:ext>
            </a:extLst>
          </p:cNvPr>
          <p:cNvSpPr txBox="1"/>
          <p:nvPr/>
        </p:nvSpPr>
        <p:spPr>
          <a:xfrm>
            <a:off x="5136444" y="1015999"/>
            <a:ext cx="2720622" cy="5078313"/>
          </a:xfrm>
          <a:prstGeom prst="rect">
            <a:avLst/>
          </a:prstGeom>
          <a:noFill/>
        </p:spPr>
        <p:txBody>
          <a:bodyPr wrap="square" rtlCol="0">
            <a:spAutoFit/>
          </a:bodyPr>
          <a:lstStyle/>
          <a:p>
            <a:r>
              <a:rPr lang="en-US" sz="900" dirty="0">
                <a:solidFill>
                  <a:srgbClr val="0432FF"/>
                </a:solidFill>
                <a:effectLst/>
                <a:latin typeface="Calibri" panose="020F0502020204030204" pitchFamily="34" charset="0"/>
                <a:ea typeface="Times New Roman" panose="02020603050405020304" pitchFamily="18" charset="0"/>
              </a:rPr>
              <a:t>call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addjdorhandler</a:t>
            </a:r>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432FF"/>
                </a:solidFill>
                <a:effectLst/>
                <a:latin typeface="Calibri" panose="020F0502020204030204" pitchFamily="34" charset="0"/>
                <a:ea typeface="Times New Roman" panose="02020603050405020304" pitchFamily="18" charset="0"/>
              </a:rPr>
              <a:t>address </a:t>
            </a:r>
            <a:r>
              <a:rPr lang="en-US" sz="900" dirty="0" err="1">
                <a:solidFill>
                  <a:srgbClr val="000000"/>
                </a:solidFill>
                <a:effectLst/>
                <a:latin typeface="Calibri" panose="020F0502020204030204" pitchFamily="34" charset="0"/>
                <a:ea typeface="Times New Roman" panose="02020603050405020304" pitchFamily="18" charset="0"/>
              </a:rPr>
              <a:t>jdor</a:t>
            </a:r>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--Creating and showing a new window</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500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win_height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245</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new </a:t>
            </a:r>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win_height</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winshow</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Set the color</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mulberry </a:t>
            </a:r>
            <a:r>
              <a:rPr lang="en-US" sz="900" kern="100" dirty="0">
                <a:solidFill>
                  <a:srgbClr val="0432FF"/>
                </a:solidFill>
                <a:effectLst/>
                <a:latin typeface="Calibri" panose="020F0502020204030204" pitchFamily="34" charset="0"/>
                <a:ea typeface="Times New Roman" panose="02020603050405020304" pitchFamily="18" charset="0"/>
              </a:rPr>
              <a:t>192 69 161</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Draw the ovals</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50 50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40 40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53 53</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60 60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56 56</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80 80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59 59</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100 100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62 62</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120 120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65 65</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140 140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latin typeface="Calibri" panose="020F0502020204030204" pitchFamily="34" charset="0"/>
                <a:ea typeface="Times New Roman" panose="02020603050405020304" pitchFamily="18" charset="0"/>
              </a:rPr>
              <a:t>g</a:t>
            </a:r>
            <a:r>
              <a:rPr lang="en-US" sz="900" kern="100" dirty="0" err="1">
                <a:solidFill>
                  <a:srgbClr val="000000"/>
                </a:solidFill>
                <a:effectLst/>
                <a:latin typeface="Calibri" panose="020F0502020204030204" pitchFamily="34" charset="0"/>
                <a:ea typeface="Times New Roman" panose="02020603050405020304" pitchFamily="18" charset="0"/>
              </a:rPr>
              <a:t>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68 68</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drawOval</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160 160</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Define the size of the rectangles</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rect_height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3</a:t>
            </a:r>
            <a:r>
              <a:rPr lang="en-US" sz="900" kern="100" dirty="0">
                <a:solidFill>
                  <a:srgbClr val="0432FF"/>
                </a:solidFill>
                <a:effectLst/>
                <a:latin typeface="Calibri" panose="020F0502020204030204" pitchFamily="34" charset="0"/>
                <a:ea typeface="Times New Roman" panose="02020603050405020304" pitchFamily="18" charset="0"/>
              </a:rPr>
              <a:t>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Set the initial position for the first rectangle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start_x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200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start_y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a:t>
            </a:r>
            <a:endParaRPr lang="de-AT" sz="900" dirty="0">
              <a:effectLst/>
              <a:latin typeface="Times New Roman" panose="02020603050405020304" pitchFamily="18" charset="0"/>
              <a:ea typeface="Times New Roman" panose="02020603050405020304" pitchFamily="18" charset="0"/>
            </a:endParaRPr>
          </a:p>
          <a:p>
            <a:r>
              <a:rPr lang="en-US" sz="1800" kern="100" dirty="0">
                <a:solidFill>
                  <a:srgbClr val="000000"/>
                </a:solidFill>
                <a:effectLst/>
                <a:latin typeface="Calibri" panose="020F0502020204030204" pitchFamily="34" charset="0"/>
                <a:ea typeface="Times New Roman" panose="02020603050405020304" pitchFamily="18" charset="0"/>
              </a:rPr>
              <a:t> </a:t>
            </a:r>
            <a:endParaRPr lang="de-AT" sz="1800" dirty="0">
              <a:effectLst/>
              <a:latin typeface="Times New Roman" panose="02020603050405020304" pitchFamily="18" charset="0"/>
              <a:ea typeface="Times New Roman" panose="02020603050405020304" pitchFamily="18" charset="0"/>
            </a:endParaRPr>
          </a:p>
          <a:p>
            <a:endParaRPr lang="de-DE" dirty="0"/>
          </a:p>
        </p:txBody>
      </p:sp>
      <p:sp>
        <p:nvSpPr>
          <p:cNvPr id="21" name="Textfeld 20">
            <a:extLst>
              <a:ext uri="{FF2B5EF4-FFF2-40B4-BE49-F238E27FC236}">
                <a16:creationId xmlns:a16="http://schemas.microsoft.com/office/drawing/2014/main" id="{C2A7CB9A-EE94-BB8F-9227-5073A4A87509}"/>
              </a:ext>
            </a:extLst>
          </p:cNvPr>
          <p:cNvSpPr txBox="1"/>
          <p:nvPr/>
        </p:nvSpPr>
        <p:spPr>
          <a:xfrm>
            <a:off x="8334589" y="1015999"/>
            <a:ext cx="3127022" cy="5078313"/>
          </a:xfrm>
          <a:prstGeom prst="rect">
            <a:avLst/>
          </a:prstGeom>
          <a:noFill/>
        </p:spPr>
        <p:txBody>
          <a:bodyPr wrap="square" rtlCol="0">
            <a:spAutoFit/>
          </a:bodyPr>
          <a:lstStyle/>
          <a:p>
            <a:r>
              <a:rPr lang="en-US" sz="900" i="1" kern="100" dirty="0">
                <a:solidFill>
                  <a:srgbClr val="7F7F7F"/>
                </a:solidFill>
                <a:effectLst/>
                <a:latin typeface="Calibri" panose="020F0502020204030204" pitchFamily="34" charset="0"/>
                <a:ea typeface="Times New Roman" panose="02020603050405020304" pitchFamily="18" charset="0"/>
              </a:rPr>
              <a:t>-- Draw the pattern of Sapphire colored rectangles</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do </a:t>
            </a:r>
            <a:r>
              <a:rPr lang="en-US" sz="900" kern="100" dirty="0" err="1">
                <a:solidFill>
                  <a:srgbClr val="000000"/>
                </a:solidFill>
                <a:effectLst/>
                <a:latin typeface="Calibri" panose="020F0502020204030204" pitchFamily="34" charset="0"/>
                <a:ea typeface="Times New Roman" panose="02020603050405020304" pitchFamily="18" charset="0"/>
              </a:rPr>
              <a:t>i</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1</a:t>
            </a:r>
            <a:r>
              <a:rPr lang="en-US" sz="900" kern="100" dirty="0">
                <a:solidFill>
                  <a:srgbClr val="000000"/>
                </a:solidFill>
                <a:effectLst/>
                <a:latin typeface="Calibri" panose="020F0502020204030204" pitchFamily="34" charset="0"/>
                <a:ea typeface="Times New Roman" panose="02020603050405020304" pitchFamily="18" charset="0"/>
              </a:rPr>
              <a:t> to </a:t>
            </a:r>
            <a:r>
              <a:rPr lang="en-US" sz="900" kern="100" dirty="0">
                <a:solidFill>
                  <a:srgbClr val="0432FF"/>
                </a:solidFill>
                <a:effectLst/>
                <a:latin typeface="Calibri" panose="020F0502020204030204" pitchFamily="34" charset="0"/>
                <a:ea typeface="Times New Roman" panose="02020603050405020304" pitchFamily="18" charset="0"/>
              </a:rPr>
              <a:t>10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r>
              <a:rPr lang="en-US" sz="900" i="1" kern="100" dirty="0">
                <a:solidFill>
                  <a:srgbClr val="7F7F7F"/>
                </a:solidFill>
                <a:effectLst/>
                <a:latin typeface="Calibri" panose="020F0502020204030204" pitchFamily="34" charset="0"/>
                <a:ea typeface="Times New Roman" panose="02020603050405020304" pitchFamily="18" charset="0"/>
              </a:rPr>
              <a:t>-- Calculate the position of the current rectangle</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start_x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a:t>
            </a:r>
            <a:r>
              <a:rPr lang="en-US" sz="900" kern="100" dirty="0" err="1">
                <a:solidFill>
                  <a:srgbClr val="000000"/>
                </a:solidFill>
                <a:effectLst/>
                <a:latin typeface="Calibri" panose="020F0502020204030204" pitchFamily="34" charset="0"/>
                <a:ea typeface="Times New Roman" panose="02020603050405020304" pitchFamily="18" charset="0"/>
              </a:rPr>
              <a:t>i</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1) </a:t>
            </a:r>
            <a:r>
              <a:rPr lang="en-US" sz="900" kern="100" dirty="0">
                <a:solidFill>
                  <a:srgbClr val="C00000"/>
                </a:solidFill>
                <a:effectLst/>
                <a:latin typeface="Calibri" panose="020F0502020204030204" pitchFamily="34" charset="0"/>
                <a:ea typeface="Times New Roman" panose="02020603050405020304" pitchFamily="18" charset="0"/>
              </a:rPr>
              <a: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rect_width</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start_y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a:t>
            </a:r>
            <a:r>
              <a:rPr lang="en-US" sz="900" kern="100" dirty="0" err="1">
                <a:solidFill>
                  <a:srgbClr val="000000"/>
                </a:solidFill>
                <a:effectLst/>
                <a:latin typeface="Calibri" panose="020F0502020204030204" pitchFamily="34" charset="0"/>
                <a:ea typeface="Times New Roman" panose="02020603050405020304" pitchFamily="18" charset="0"/>
              </a:rPr>
              <a:t>i</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1)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Fill the rectangle at the current position with the random color</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goto</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rect_y</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sapphire </a:t>
            </a:r>
            <a:r>
              <a:rPr lang="en-US" sz="900" kern="100" dirty="0">
                <a:solidFill>
                  <a:srgbClr val="0432FF"/>
                </a:solidFill>
                <a:effectLst/>
                <a:latin typeface="Calibri" panose="020F0502020204030204" pitchFamily="34" charset="0"/>
                <a:ea typeface="Times New Roman" panose="02020603050405020304" pitchFamily="18" charset="0"/>
              </a:rPr>
              <a:t>79 118 231</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fillrect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end</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Define the size of the rectangles</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rect_height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Set the initial position for the first rectangle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start_x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230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start_y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5</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Draw the pattern of orange rectangles</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do </a:t>
            </a:r>
            <a:r>
              <a:rPr lang="en-US" sz="900" dirty="0" err="1">
                <a:solidFill>
                  <a:srgbClr val="000000"/>
                </a:solidFill>
                <a:effectLst/>
                <a:latin typeface="Calibri" panose="020F0502020204030204" pitchFamily="34" charset="0"/>
                <a:ea typeface="Times New Roman" panose="02020603050405020304" pitchFamily="18" charset="0"/>
              </a:rPr>
              <a:t>i</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C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1</a:t>
            </a:r>
            <a:r>
              <a:rPr lang="en-US" sz="900" dirty="0">
                <a:solidFill>
                  <a:srgbClr val="000000"/>
                </a:solidFill>
                <a:effectLst/>
                <a:latin typeface="Calibri" panose="020F0502020204030204" pitchFamily="34" charset="0"/>
                <a:ea typeface="Times New Roman" panose="02020603050405020304" pitchFamily="18" charset="0"/>
              </a:rPr>
              <a:t> to </a:t>
            </a:r>
            <a:r>
              <a:rPr lang="en-US" sz="900" dirty="0">
                <a:solidFill>
                  <a:srgbClr val="0432FF"/>
                </a:solidFill>
                <a:effectLst/>
                <a:latin typeface="Calibri" panose="020F0502020204030204" pitchFamily="34" charset="0"/>
                <a:ea typeface="Times New Roman" panose="02020603050405020304" pitchFamily="18" charset="0"/>
              </a:rPr>
              <a:t>10</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Calculate the position of the current rectangle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start_x</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a:t>
            </a:r>
            <a:r>
              <a:rPr lang="en-US" sz="900" kern="100" dirty="0" err="1">
                <a:solidFill>
                  <a:srgbClr val="000000"/>
                </a:solidFill>
                <a:effectLst/>
                <a:latin typeface="Calibri" panose="020F0502020204030204" pitchFamily="34" charset="0"/>
                <a:ea typeface="Times New Roman" panose="02020603050405020304" pitchFamily="18" charset="0"/>
              </a:rPr>
              <a:t>i</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1)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rect_width</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rect_y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start_y</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a:t>
            </a:r>
            <a:r>
              <a:rPr lang="en-US" sz="900" kern="100" dirty="0" err="1">
                <a:solidFill>
                  <a:srgbClr val="000000"/>
                </a:solidFill>
                <a:effectLst/>
                <a:latin typeface="Calibri" panose="020F0502020204030204" pitchFamily="34" charset="0"/>
                <a:ea typeface="Times New Roman" panose="02020603050405020304" pitchFamily="18" charset="0"/>
              </a:rPr>
              <a:t>i</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00000"/>
                </a:solidFill>
                <a:effectLst/>
                <a:latin typeface="Calibri" panose="020F0502020204030204" pitchFamily="34" charset="0"/>
                <a:ea typeface="Times New Roman" panose="02020603050405020304" pitchFamily="18" charset="0"/>
              </a:rPr>
              <a:t>1)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 Fill the rectangle at the current position with the random color</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rect_x</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rect_y</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color orange</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fillrect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rect_height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end</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sleep </a:t>
            </a:r>
            <a:r>
              <a:rPr lang="en-US" sz="900" kern="100" dirty="0">
                <a:solidFill>
                  <a:srgbClr val="0432FF"/>
                </a:solidFill>
                <a:effectLst/>
                <a:latin typeface="Calibri" panose="020F0502020204030204" pitchFamily="34" charset="0"/>
                <a:ea typeface="Times New Roman" panose="02020603050405020304" pitchFamily="18" charset="0"/>
              </a:rPr>
              <a:t>60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a:t>
            </a:r>
            <a:r>
              <a:rPr lang="en-US" sz="900" kern="100" dirty="0">
                <a:solidFill>
                  <a:srgbClr val="0432FF"/>
                </a:solidFill>
                <a:effectLst/>
                <a:latin typeface="Calibri" panose="020F0502020204030204" pitchFamily="34" charset="0"/>
                <a:ea typeface="Times New Roman" panose="02020603050405020304" pitchFamily="18" charset="0"/>
              </a:rPr>
              <a:t>:requires </a:t>
            </a:r>
            <a:r>
              <a:rPr lang="en-US" sz="900" kern="100" dirty="0">
                <a:solidFill>
                  <a:srgbClr val="548235"/>
                </a:solidFill>
                <a:effectLst/>
                <a:latin typeface="Calibri" panose="020F0502020204030204" pitchFamily="34" charset="0"/>
                <a:ea typeface="Times New Roman" panose="02020603050405020304" pitchFamily="18" charset="0"/>
              </a:rPr>
              <a:t>"</a:t>
            </a:r>
            <a:r>
              <a:rPr lang="en-US" sz="900" kern="100" dirty="0" err="1">
                <a:solidFill>
                  <a:srgbClr val="548235"/>
                </a:solidFill>
                <a:effectLst/>
                <a:latin typeface="Calibri" panose="020F0502020204030204" pitchFamily="34" charset="0"/>
                <a:ea typeface="Times New Roman" panose="02020603050405020304" pitchFamily="18" charset="0"/>
              </a:rPr>
              <a:t>jdor.cls</a:t>
            </a:r>
            <a:r>
              <a:rPr lang="en-US" sz="900" kern="100" dirty="0">
                <a:solidFill>
                  <a:srgbClr val="548235"/>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endParaRPr lang="de-DE" dirty="0"/>
          </a:p>
        </p:txBody>
      </p:sp>
      <p:cxnSp>
        <p:nvCxnSpPr>
          <p:cNvPr id="23" name="Gerade Verbindung 22">
            <a:extLst>
              <a:ext uri="{FF2B5EF4-FFF2-40B4-BE49-F238E27FC236}">
                <a16:creationId xmlns:a16="http://schemas.microsoft.com/office/drawing/2014/main" id="{799B3FFB-D5F6-5E57-2F2C-6D842FE812E7}"/>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24" name="Fußzeilenplatzhalter 23">
            <a:extLst>
              <a:ext uri="{FF2B5EF4-FFF2-40B4-BE49-F238E27FC236}">
                <a16:creationId xmlns:a16="http://schemas.microsoft.com/office/drawing/2014/main" id="{77D549AC-41A8-7004-AC4F-5CE5A6552F6E}"/>
              </a:ext>
            </a:extLst>
          </p:cNvPr>
          <p:cNvSpPr>
            <a:spLocks noGrp="1"/>
          </p:cNvSpPr>
          <p:nvPr>
            <p:ph type="ftr" sz="quarter" idx="11"/>
          </p:nvPr>
        </p:nvSpPr>
        <p:spPr/>
        <p:txBody>
          <a:bodyPr/>
          <a:lstStyle/>
          <a:p>
            <a:r>
              <a:rPr lang="de-DE"/>
              <a:t>BSF4ooRexx850 JDOR</a:t>
            </a:r>
          </a:p>
        </p:txBody>
      </p:sp>
      <p:sp>
        <p:nvSpPr>
          <p:cNvPr id="25" name="Foliennummernplatzhalter 24">
            <a:extLst>
              <a:ext uri="{FF2B5EF4-FFF2-40B4-BE49-F238E27FC236}">
                <a16:creationId xmlns:a16="http://schemas.microsoft.com/office/drawing/2014/main" id="{6B27DA5D-0C60-FF30-EE5E-D16A02BB98E3}"/>
              </a:ext>
            </a:extLst>
          </p:cNvPr>
          <p:cNvSpPr>
            <a:spLocks noGrp="1"/>
          </p:cNvSpPr>
          <p:nvPr>
            <p:ph type="sldNum" sz="quarter" idx="12"/>
          </p:nvPr>
        </p:nvSpPr>
        <p:spPr/>
        <p:txBody>
          <a:bodyPr/>
          <a:lstStyle/>
          <a:p>
            <a:fld id="{54ADEA34-E242-4D76-83D2-5D2DBBD1C89A}" type="slidenum">
              <a:rPr lang="de-DE" smtClean="0"/>
              <a:t>11</a:t>
            </a:fld>
            <a:endParaRPr lang="de-DE" dirty="0"/>
          </a:p>
        </p:txBody>
      </p:sp>
      <p:sp>
        <p:nvSpPr>
          <p:cNvPr id="28" name="Titel 1">
            <a:extLst>
              <a:ext uri="{FF2B5EF4-FFF2-40B4-BE49-F238E27FC236}">
                <a16:creationId xmlns:a16="http://schemas.microsoft.com/office/drawing/2014/main" id="{27BD7C30-37A4-4422-273E-281FBD8A8286}"/>
              </a:ext>
            </a:extLst>
          </p:cNvPr>
          <p:cNvSpPr txBox="1">
            <a:spLocks/>
          </p:cNvSpPr>
          <p:nvPr/>
        </p:nvSpPr>
        <p:spPr>
          <a:xfrm>
            <a:off x="241300" y="-18255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a:latin typeface="+mn-lt"/>
              </a:rPr>
              <a:t>Drawing</a:t>
            </a:r>
            <a:endParaRPr lang="de-DE" sz="3600" dirty="0">
              <a:latin typeface="+mn-lt"/>
            </a:endParaRPr>
          </a:p>
        </p:txBody>
      </p:sp>
      <p:sp>
        <p:nvSpPr>
          <p:cNvPr id="30" name="Textfeld 29">
            <a:extLst>
              <a:ext uri="{FF2B5EF4-FFF2-40B4-BE49-F238E27FC236}">
                <a16:creationId xmlns:a16="http://schemas.microsoft.com/office/drawing/2014/main" id="{9D082F53-01B4-C734-AB52-CA2ABC032889}"/>
              </a:ext>
            </a:extLst>
          </p:cNvPr>
          <p:cNvSpPr txBox="1"/>
          <p:nvPr/>
        </p:nvSpPr>
        <p:spPr>
          <a:xfrm>
            <a:off x="1677413" y="3943740"/>
            <a:ext cx="2802379" cy="369332"/>
          </a:xfrm>
          <a:prstGeom prst="rect">
            <a:avLst/>
          </a:prstGeom>
          <a:noFill/>
        </p:spPr>
        <p:txBody>
          <a:bodyPr wrap="square">
            <a:spAutoFit/>
          </a:bodyPr>
          <a:lstStyle/>
          <a:p>
            <a:r>
              <a:rPr lang="en-US" sz="1800" dirty="0">
                <a:effectLst/>
                <a:ea typeface="Times New Roman" panose="02020603050405020304" pitchFamily="18" charset="0"/>
              </a:rPr>
              <a:t>JDOR-</a:t>
            </a:r>
            <a:r>
              <a:rPr lang="en-US" sz="1800" dirty="0" err="1">
                <a:effectLst/>
                <a:ea typeface="Times New Roman" panose="02020603050405020304" pitchFamily="18" charset="0"/>
              </a:rPr>
              <a:t>drawing.rxj</a:t>
            </a:r>
            <a:r>
              <a:rPr lang="de-AT" dirty="0">
                <a:effectLst/>
              </a:rPr>
              <a:t> </a:t>
            </a:r>
            <a:endParaRPr lang="de-DE" dirty="0"/>
          </a:p>
        </p:txBody>
      </p:sp>
      <p:sp>
        <p:nvSpPr>
          <p:cNvPr id="31" name="Textfeld 30">
            <a:extLst>
              <a:ext uri="{FF2B5EF4-FFF2-40B4-BE49-F238E27FC236}">
                <a16:creationId xmlns:a16="http://schemas.microsoft.com/office/drawing/2014/main" id="{1E8F7D77-611B-20AE-756D-0F9837791878}"/>
              </a:ext>
            </a:extLst>
          </p:cNvPr>
          <p:cNvSpPr txBox="1"/>
          <p:nvPr/>
        </p:nvSpPr>
        <p:spPr>
          <a:xfrm>
            <a:off x="4913440" y="1015998"/>
            <a:ext cx="446008" cy="4678204"/>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effectLst/>
              </a:rPr>
              <a:t>31</a:t>
            </a:r>
          </a:p>
          <a:p>
            <a:endParaRPr lang="en-US" sz="900" kern="100" dirty="0">
              <a:solidFill>
                <a:schemeClr val="bg1">
                  <a:lumMod val="50000"/>
                </a:schemeClr>
              </a:solidFill>
              <a:effectLst/>
            </a:endParaRPr>
          </a:p>
          <a:p>
            <a:endParaRPr lang="de-AT" sz="1000" kern="100" dirty="0">
              <a:effectLst/>
            </a:endParaRPr>
          </a:p>
        </p:txBody>
      </p:sp>
      <p:sp>
        <p:nvSpPr>
          <p:cNvPr id="33" name="Textfeld 32">
            <a:extLst>
              <a:ext uri="{FF2B5EF4-FFF2-40B4-BE49-F238E27FC236}">
                <a16:creationId xmlns:a16="http://schemas.microsoft.com/office/drawing/2014/main" id="{B25EA80D-DC4B-7F60-B677-4DC7BE7328DA}"/>
              </a:ext>
            </a:extLst>
          </p:cNvPr>
          <p:cNvSpPr txBox="1"/>
          <p:nvPr/>
        </p:nvSpPr>
        <p:spPr>
          <a:xfrm>
            <a:off x="8092146" y="1015998"/>
            <a:ext cx="427165" cy="4939814"/>
          </a:xfrm>
          <a:prstGeom prst="rect">
            <a:avLst/>
          </a:prstGeom>
          <a:noFill/>
        </p:spPr>
        <p:txBody>
          <a:bodyPr wrap="square">
            <a:spAutoFit/>
          </a:bodyPr>
          <a:lstStyle/>
          <a:p>
            <a:r>
              <a:rPr lang="en-US" sz="900" kern="100" dirty="0">
                <a:solidFill>
                  <a:schemeClr val="bg1">
                    <a:lumMod val="50000"/>
                  </a:schemeClr>
                </a:solidFill>
                <a:effectLst/>
              </a:rPr>
              <a:t>32</a:t>
            </a:r>
          </a:p>
          <a:p>
            <a:r>
              <a:rPr lang="en-US" sz="900" kern="100" dirty="0">
                <a:solidFill>
                  <a:schemeClr val="bg1">
                    <a:lumMod val="50000"/>
                  </a:schemeClr>
                </a:solidFill>
              </a:rPr>
              <a:t>33</a:t>
            </a:r>
          </a:p>
          <a:p>
            <a:r>
              <a:rPr lang="en-US" sz="900" kern="100" dirty="0">
                <a:solidFill>
                  <a:schemeClr val="bg1">
                    <a:lumMod val="50000"/>
                  </a:schemeClr>
                </a:solidFill>
                <a:effectLst/>
              </a:rPr>
              <a:t>34</a:t>
            </a:r>
          </a:p>
          <a:p>
            <a:r>
              <a:rPr lang="en-US" sz="900" kern="100" dirty="0">
                <a:solidFill>
                  <a:schemeClr val="bg1">
                    <a:lumMod val="50000"/>
                  </a:schemeClr>
                </a:solidFill>
              </a:rPr>
              <a:t>35</a:t>
            </a:r>
          </a:p>
          <a:p>
            <a:r>
              <a:rPr lang="en-US" sz="900" kern="100" dirty="0">
                <a:solidFill>
                  <a:schemeClr val="bg1">
                    <a:lumMod val="50000"/>
                  </a:schemeClr>
                </a:solidFill>
                <a:effectLst/>
              </a:rPr>
              <a:t>36</a:t>
            </a:r>
            <a:endParaRPr lang="de-AT" sz="900" kern="100" dirty="0">
              <a:solidFill>
                <a:schemeClr val="bg1">
                  <a:lumMod val="50000"/>
                </a:schemeClr>
              </a:solidFill>
              <a:effectLst/>
            </a:endParaRPr>
          </a:p>
          <a:p>
            <a:r>
              <a:rPr lang="tr-TR" sz="900" kern="100" dirty="0">
                <a:solidFill>
                  <a:schemeClr val="bg1">
                    <a:lumMod val="50000"/>
                  </a:schemeClr>
                </a:solidFill>
                <a:effectLst/>
              </a:rPr>
              <a:t>37</a:t>
            </a:r>
          </a:p>
          <a:p>
            <a:r>
              <a:rPr lang="tr-TR" sz="900" kern="100" dirty="0">
                <a:solidFill>
                  <a:schemeClr val="bg1">
                    <a:lumMod val="50000"/>
                  </a:schemeClr>
                </a:solidFill>
              </a:rPr>
              <a:t>38</a:t>
            </a:r>
          </a:p>
          <a:p>
            <a:r>
              <a:rPr lang="tr-TR" sz="900" kern="100" dirty="0">
                <a:solidFill>
                  <a:schemeClr val="bg1">
                    <a:lumMod val="50000"/>
                  </a:schemeClr>
                </a:solidFill>
                <a:effectLst/>
              </a:rPr>
              <a:t>39</a:t>
            </a:r>
          </a:p>
          <a:p>
            <a:r>
              <a:rPr lang="tr-TR" sz="900" kern="100" dirty="0">
                <a:solidFill>
                  <a:schemeClr val="bg1">
                    <a:lumMod val="50000"/>
                  </a:schemeClr>
                </a:solidFill>
              </a:rPr>
              <a:t>40</a:t>
            </a:r>
          </a:p>
          <a:p>
            <a:r>
              <a:rPr lang="tr-TR" sz="900" kern="100" dirty="0">
                <a:solidFill>
                  <a:schemeClr val="bg1">
                    <a:lumMod val="50000"/>
                  </a:schemeClr>
                </a:solidFill>
                <a:effectLst/>
              </a:rPr>
              <a:t>41</a:t>
            </a:r>
          </a:p>
          <a:p>
            <a:r>
              <a:rPr lang="tr-TR" sz="900" kern="100" dirty="0">
                <a:solidFill>
                  <a:schemeClr val="bg1">
                    <a:lumMod val="50000"/>
                  </a:schemeClr>
                </a:solidFill>
              </a:rPr>
              <a:t>42</a:t>
            </a:r>
          </a:p>
          <a:p>
            <a:r>
              <a:rPr lang="tr-TR" sz="900" kern="100" dirty="0">
                <a:solidFill>
                  <a:schemeClr val="bg1">
                    <a:lumMod val="50000"/>
                  </a:schemeClr>
                </a:solidFill>
                <a:effectLst/>
              </a:rPr>
              <a:t>43</a:t>
            </a:r>
          </a:p>
          <a:p>
            <a:r>
              <a:rPr lang="tr-TR" sz="900" kern="100" dirty="0">
                <a:solidFill>
                  <a:schemeClr val="bg1">
                    <a:lumMod val="50000"/>
                  </a:schemeClr>
                </a:solidFill>
              </a:rPr>
              <a:t>44</a:t>
            </a:r>
          </a:p>
          <a:p>
            <a:r>
              <a:rPr lang="tr-TR" sz="900" kern="100" dirty="0">
                <a:solidFill>
                  <a:schemeClr val="bg1">
                    <a:lumMod val="50000"/>
                  </a:schemeClr>
                </a:solidFill>
                <a:effectLst/>
              </a:rPr>
              <a:t>45</a:t>
            </a:r>
          </a:p>
          <a:p>
            <a:r>
              <a:rPr lang="tr-TR" sz="900" kern="100" dirty="0">
                <a:solidFill>
                  <a:schemeClr val="bg1">
                    <a:lumMod val="50000"/>
                  </a:schemeClr>
                </a:solidFill>
              </a:rPr>
              <a:t>46</a:t>
            </a:r>
          </a:p>
          <a:p>
            <a:r>
              <a:rPr lang="tr-TR" sz="900" kern="100" dirty="0">
                <a:solidFill>
                  <a:schemeClr val="bg1">
                    <a:lumMod val="50000"/>
                  </a:schemeClr>
                </a:solidFill>
                <a:effectLst/>
              </a:rPr>
              <a:t>47</a:t>
            </a:r>
          </a:p>
          <a:p>
            <a:r>
              <a:rPr lang="tr-TR" sz="900" kern="100" dirty="0">
                <a:solidFill>
                  <a:schemeClr val="bg1">
                    <a:lumMod val="50000"/>
                  </a:schemeClr>
                </a:solidFill>
              </a:rPr>
              <a:t>48</a:t>
            </a:r>
          </a:p>
          <a:p>
            <a:r>
              <a:rPr lang="tr-TR" sz="900" kern="100" dirty="0">
                <a:solidFill>
                  <a:schemeClr val="bg1">
                    <a:lumMod val="50000"/>
                  </a:schemeClr>
                </a:solidFill>
                <a:effectLst/>
              </a:rPr>
              <a:t>49</a:t>
            </a:r>
          </a:p>
          <a:p>
            <a:r>
              <a:rPr lang="tr-TR" sz="900" kern="100" dirty="0">
                <a:solidFill>
                  <a:schemeClr val="bg1">
                    <a:lumMod val="50000"/>
                  </a:schemeClr>
                </a:solidFill>
              </a:rPr>
              <a:t>50</a:t>
            </a:r>
          </a:p>
          <a:p>
            <a:r>
              <a:rPr lang="tr-TR" sz="900" kern="100" dirty="0">
                <a:solidFill>
                  <a:schemeClr val="bg1">
                    <a:lumMod val="50000"/>
                  </a:schemeClr>
                </a:solidFill>
                <a:effectLst/>
              </a:rPr>
              <a:t>51</a:t>
            </a:r>
          </a:p>
          <a:p>
            <a:r>
              <a:rPr lang="tr-TR" sz="900" kern="100" dirty="0">
                <a:solidFill>
                  <a:schemeClr val="bg1">
                    <a:lumMod val="50000"/>
                  </a:schemeClr>
                </a:solidFill>
              </a:rPr>
              <a:t>52</a:t>
            </a:r>
          </a:p>
          <a:p>
            <a:r>
              <a:rPr lang="tr-TR" sz="900" kern="100" dirty="0">
                <a:solidFill>
                  <a:schemeClr val="bg1">
                    <a:lumMod val="50000"/>
                  </a:schemeClr>
                </a:solidFill>
              </a:rPr>
              <a:t>53</a:t>
            </a:r>
          </a:p>
          <a:p>
            <a:r>
              <a:rPr lang="tr-TR" sz="900" kern="100" dirty="0">
                <a:solidFill>
                  <a:schemeClr val="bg1">
                    <a:lumMod val="50000"/>
                  </a:schemeClr>
                </a:solidFill>
                <a:effectLst/>
              </a:rPr>
              <a:t>54</a:t>
            </a:r>
          </a:p>
          <a:p>
            <a:r>
              <a:rPr lang="tr-TR" sz="900" kern="100" dirty="0">
                <a:solidFill>
                  <a:schemeClr val="bg1">
                    <a:lumMod val="50000"/>
                  </a:schemeClr>
                </a:solidFill>
              </a:rPr>
              <a:t>55</a:t>
            </a:r>
          </a:p>
          <a:p>
            <a:r>
              <a:rPr lang="tr-TR" sz="900" kern="100" dirty="0">
                <a:solidFill>
                  <a:schemeClr val="bg1">
                    <a:lumMod val="50000"/>
                  </a:schemeClr>
                </a:solidFill>
                <a:effectLst/>
              </a:rPr>
              <a:t>56</a:t>
            </a:r>
          </a:p>
          <a:p>
            <a:r>
              <a:rPr lang="tr-TR" sz="900" kern="100" dirty="0">
                <a:solidFill>
                  <a:schemeClr val="bg1">
                    <a:lumMod val="50000"/>
                  </a:schemeClr>
                </a:solidFill>
                <a:effectLst/>
              </a:rPr>
              <a:t>57</a:t>
            </a:r>
          </a:p>
          <a:p>
            <a:r>
              <a:rPr lang="tr-TR" sz="900" kern="100" dirty="0">
                <a:solidFill>
                  <a:schemeClr val="bg1">
                    <a:lumMod val="50000"/>
                  </a:schemeClr>
                </a:solidFill>
              </a:rPr>
              <a:t>58</a:t>
            </a:r>
          </a:p>
          <a:p>
            <a:r>
              <a:rPr lang="tr-TR" sz="900" kern="100" dirty="0">
                <a:solidFill>
                  <a:schemeClr val="bg1">
                    <a:lumMod val="50000"/>
                  </a:schemeClr>
                </a:solidFill>
                <a:effectLst/>
              </a:rPr>
              <a:t>59</a:t>
            </a:r>
          </a:p>
          <a:p>
            <a:r>
              <a:rPr lang="tr-TR" sz="900" kern="100" dirty="0">
                <a:solidFill>
                  <a:schemeClr val="bg1">
                    <a:lumMod val="50000"/>
                  </a:schemeClr>
                </a:solidFill>
              </a:rPr>
              <a:t>60</a:t>
            </a:r>
          </a:p>
          <a:p>
            <a:r>
              <a:rPr lang="tr-TR" sz="900" kern="100" dirty="0">
                <a:solidFill>
                  <a:schemeClr val="bg1">
                    <a:lumMod val="50000"/>
                  </a:schemeClr>
                </a:solidFill>
                <a:effectLst/>
              </a:rPr>
              <a:t>61</a:t>
            </a:r>
          </a:p>
          <a:p>
            <a:r>
              <a:rPr lang="tr-TR" sz="900" kern="100" dirty="0">
                <a:solidFill>
                  <a:schemeClr val="bg1">
                    <a:lumMod val="50000"/>
                  </a:schemeClr>
                </a:solidFill>
              </a:rPr>
              <a:t>62</a:t>
            </a:r>
          </a:p>
          <a:p>
            <a:r>
              <a:rPr lang="tr-TR" sz="900" kern="100" dirty="0">
                <a:solidFill>
                  <a:schemeClr val="bg1">
                    <a:lumMod val="50000"/>
                  </a:schemeClr>
                </a:solidFill>
              </a:rPr>
              <a:t>63</a:t>
            </a:r>
          </a:p>
          <a:p>
            <a:r>
              <a:rPr lang="tr-TR" sz="900" kern="100" dirty="0">
                <a:solidFill>
                  <a:schemeClr val="bg1">
                    <a:lumMod val="50000"/>
                  </a:schemeClr>
                </a:solidFill>
              </a:rPr>
              <a:t>64</a:t>
            </a:r>
          </a:p>
          <a:p>
            <a:r>
              <a:rPr lang="tr-TR" sz="900" kern="100" dirty="0">
                <a:solidFill>
                  <a:schemeClr val="bg1">
                    <a:lumMod val="50000"/>
                  </a:schemeClr>
                </a:solidFill>
              </a:rPr>
              <a:t>65</a:t>
            </a:r>
            <a:endParaRPr lang="de-DE" dirty="0"/>
          </a:p>
        </p:txBody>
      </p:sp>
      <p:pic>
        <p:nvPicPr>
          <p:cNvPr id="45" name="Inhaltsplatzhalter 44">
            <a:extLst>
              <a:ext uri="{FF2B5EF4-FFF2-40B4-BE49-F238E27FC236}">
                <a16:creationId xmlns:a16="http://schemas.microsoft.com/office/drawing/2014/main" id="{31EF58E7-C47C-DCE6-FF98-6B69F6582B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0869" y="1617641"/>
            <a:ext cx="4033669" cy="2237545"/>
          </a:xfrm>
        </p:spPr>
      </p:pic>
    </p:spTree>
    <p:extLst>
      <p:ext uri="{BB962C8B-B14F-4D97-AF65-F5344CB8AC3E}">
        <p14:creationId xmlns:p14="http://schemas.microsoft.com/office/powerpoint/2010/main" val="96721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DB6656C1-33AB-94B1-FCD6-152913C8F9A1}"/>
              </a:ext>
            </a:extLst>
          </p:cNvPr>
          <p:cNvSpPr/>
          <p:nvPr/>
        </p:nvSpPr>
        <p:spPr>
          <a:xfrm>
            <a:off x="7930814" y="846451"/>
            <a:ext cx="3833666" cy="6005625"/>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 name="Titel 1">
            <a:extLst>
              <a:ext uri="{FF2B5EF4-FFF2-40B4-BE49-F238E27FC236}">
                <a16:creationId xmlns:a16="http://schemas.microsoft.com/office/drawing/2014/main" id="{198191A2-41B3-9293-29C7-51AD46617455}"/>
              </a:ext>
            </a:extLst>
          </p:cNvPr>
          <p:cNvSpPr>
            <a:spLocks noGrp="1"/>
          </p:cNvSpPr>
          <p:nvPr>
            <p:ph type="title"/>
          </p:nvPr>
        </p:nvSpPr>
        <p:spPr>
          <a:xfrm>
            <a:off x="241300" y="-182558"/>
            <a:ext cx="10515600" cy="1325563"/>
          </a:xfrm>
        </p:spPr>
        <p:txBody>
          <a:bodyPr>
            <a:normAutofit/>
          </a:bodyPr>
          <a:lstStyle/>
          <a:p>
            <a:r>
              <a:rPr lang="de-DE" sz="3600" dirty="0">
                <a:latin typeface="+mn-lt"/>
              </a:rPr>
              <a:t>Drawing</a:t>
            </a:r>
          </a:p>
        </p:txBody>
      </p:sp>
      <p:sp>
        <p:nvSpPr>
          <p:cNvPr id="12" name="Rechteck 11">
            <a:extLst>
              <a:ext uri="{FF2B5EF4-FFF2-40B4-BE49-F238E27FC236}">
                <a16:creationId xmlns:a16="http://schemas.microsoft.com/office/drawing/2014/main" id="{B2305F25-9DD4-F694-FF7B-C26DCB83DA5C}"/>
              </a:ext>
            </a:extLst>
          </p:cNvPr>
          <p:cNvSpPr/>
          <p:nvPr/>
        </p:nvSpPr>
        <p:spPr>
          <a:xfrm>
            <a:off x="3441469" y="852374"/>
            <a:ext cx="4318358" cy="6005626"/>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3" name="Textfeld 12">
            <a:extLst>
              <a:ext uri="{FF2B5EF4-FFF2-40B4-BE49-F238E27FC236}">
                <a16:creationId xmlns:a16="http://schemas.microsoft.com/office/drawing/2014/main" id="{E7057E99-DD26-342A-C714-71070A740DA8}"/>
              </a:ext>
            </a:extLst>
          </p:cNvPr>
          <p:cNvSpPr txBox="1"/>
          <p:nvPr/>
        </p:nvSpPr>
        <p:spPr>
          <a:xfrm>
            <a:off x="4449049" y="1313068"/>
            <a:ext cx="3374968" cy="5078313"/>
          </a:xfrm>
          <a:prstGeom prst="rect">
            <a:avLst/>
          </a:prstGeom>
          <a:noFill/>
        </p:spPr>
        <p:txBody>
          <a:bodyPr wrap="square" rtlCol="0">
            <a:spAutoFit/>
          </a:bodyPr>
          <a:lstStyle/>
          <a:p>
            <a:r>
              <a:rPr lang="en-US" sz="900" i="1" kern="100" dirty="0">
                <a:solidFill>
                  <a:srgbClr val="0432FF"/>
                </a:solidFill>
                <a:effectLst/>
                <a:ea typeface="Times New Roman" panose="02020603050405020304" pitchFamily="18" charset="0"/>
              </a:rPr>
              <a:t>call</a:t>
            </a:r>
            <a:r>
              <a:rPr lang="en-US" sz="900" i="1" kern="100" dirty="0">
                <a:solidFill>
                  <a:srgbClr val="000000"/>
                </a:solidFill>
                <a:effectLst/>
                <a:ea typeface="Times New Roman" panose="02020603050405020304" pitchFamily="18" charset="0"/>
              </a:rPr>
              <a:t> </a:t>
            </a:r>
            <a:r>
              <a:rPr lang="en-US" sz="900" i="1" kern="100" dirty="0" err="1">
                <a:solidFill>
                  <a:srgbClr val="000000"/>
                </a:solidFill>
                <a:effectLst/>
                <a:ea typeface="Times New Roman" panose="02020603050405020304" pitchFamily="18" charset="0"/>
              </a:rPr>
              <a:t>addJdorHandler</a:t>
            </a:r>
            <a:r>
              <a:rPr lang="en-US" sz="900" i="1" kern="1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kern="100" dirty="0">
                <a:solidFill>
                  <a:srgbClr val="0432FF"/>
                </a:solidFill>
                <a:effectLst/>
                <a:ea typeface="Times New Roman" panose="02020603050405020304" pitchFamily="18" charset="0"/>
              </a:rPr>
              <a:t>address</a:t>
            </a:r>
            <a:r>
              <a:rPr lang="en-US" sz="900" i="1" kern="100" dirty="0">
                <a:solidFill>
                  <a:srgbClr val="000000"/>
                </a:solidFill>
                <a:effectLst/>
                <a:ea typeface="Times New Roman" panose="02020603050405020304" pitchFamily="18" charset="0"/>
              </a:rPr>
              <a:t> </a:t>
            </a:r>
            <a:r>
              <a:rPr lang="en-US" sz="900" i="1" kern="100" dirty="0" err="1">
                <a:solidFill>
                  <a:srgbClr val="000000"/>
                </a:solidFill>
                <a:effectLst/>
                <a:ea typeface="Times New Roman" panose="02020603050405020304" pitchFamily="18" charset="0"/>
              </a:rPr>
              <a:t>jdor</a:t>
            </a:r>
            <a:r>
              <a:rPr lang="en-US" sz="900" i="1" kern="1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Creating and showing a new window</a:t>
            </a:r>
            <a:endParaRPr lang="de-AT" sz="900" dirty="0">
              <a:effectLst/>
              <a:ea typeface="Times New Roman" panose="02020603050405020304" pitchFamily="18" charset="0"/>
            </a:endParaRPr>
          </a:p>
          <a:p>
            <a:r>
              <a:rPr lang="en-US" sz="900" kern="100" dirty="0" err="1">
                <a:solidFill>
                  <a:srgbClr val="000000"/>
                </a:solidFill>
                <a:effectLst/>
                <a:ea typeface="Times New Roman" panose="02020603050405020304" pitchFamily="18" charset="0"/>
              </a:rPr>
              <a:t>win_width</a:t>
            </a:r>
            <a:r>
              <a:rPr lang="en-US" sz="900" kern="100" dirty="0">
                <a:solidFill>
                  <a:srgbClr val="000000"/>
                </a:solidFill>
                <a:effectLst/>
                <a:ea typeface="Times New Roman" panose="02020603050405020304" pitchFamily="18" charset="0"/>
              </a:rPr>
              <a:t> = </a:t>
            </a:r>
            <a:r>
              <a:rPr lang="en-US" sz="900" kern="100" dirty="0">
                <a:solidFill>
                  <a:srgbClr val="0432FF"/>
                </a:solidFill>
                <a:effectLst/>
                <a:ea typeface="Times New Roman" panose="02020603050405020304" pitchFamily="18" charset="0"/>
              </a:rPr>
              <a:t>350</a:t>
            </a:r>
            <a:endParaRPr lang="de-AT" sz="900" dirty="0">
              <a:effectLst/>
              <a:ea typeface="Times New Roman" panose="02020603050405020304" pitchFamily="18" charset="0"/>
            </a:endParaRPr>
          </a:p>
          <a:p>
            <a:r>
              <a:rPr lang="en-US" sz="900" kern="100" dirty="0" err="1">
                <a:solidFill>
                  <a:srgbClr val="000000"/>
                </a:solidFill>
                <a:effectLst/>
                <a:ea typeface="Times New Roman" panose="02020603050405020304" pitchFamily="18" charset="0"/>
              </a:rPr>
              <a:t>win_height</a:t>
            </a:r>
            <a:r>
              <a:rPr lang="en-US" sz="900" kern="100" dirty="0">
                <a:solidFill>
                  <a:srgbClr val="000000"/>
                </a:solidFill>
                <a:effectLst/>
                <a:ea typeface="Times New Roman" panose="02020603050405020304" pitchFamily="18" charset="0"/>
              </a:rPr>
              <a:t> = </a:t>
            </a:r>
            <a:r>
              <a:rPr lang="en-US" sz="900" kern="100" dirty="0">
                <a:solidFill>
                  <a:srgbClr val="0432FF"/>
                </a:solidFill>
                <a:effectLst/>
                <a:ea typeface="Times New Roman" panose="02020603050405020304" pitchFamily="18" charset="0"/>
              </a:rPr>
              <a:t>350</a:t>
            </a:r>
            <a:endParaRPr lang="de-AT" sz="900" dirty="0">
              <a:effectLst/>
              <a:ea typeface="Times New Roman" panose="02020603050405020304" pitchFamily="18" charset="0"/>
            </a:endParaRPr>
          </a:p>
          <a:p>
            <a:r>
              <a:rPr lang="en-US" sz="900" kern="100" dirty="0">
                <a:solidFill>
                  <a:srgbClr val="000000"/>
                </a:solidFill>
                <a:effectLst/>
                <a:ea typeface="Times New Roman" panose="02020603050405020304" pitchFamily="18" charset="0"/>
              </a:rPr>
              <a:t>NEW </a:t>
            </a:r>
            <a:r>
              <a:rPr lang="en-US" sz="900" kern="100" dirty="0" err="1">
                <a:solidFill>
                  <a:srgbClr val="000000"/>
                </a:solidFill>
                <a:effectLst/>
                <a:ea typeface="Times New Roman" panose="02020603050405020304" pitchFamily="18" charset="0"/>
              </a:rPr>
              <a:t>win_width</a:t>
            </a:r>
            <a:r>
              <a:rPr lang="en-US" sz="900" kern="100" dirty="0">
                <a:solidFill>
                  <a:srgbClr val="000000"/>
                </a:solidFill>
                <a:effectLst/>
                <a:ea typeface="Times New Roman" panose="02020603050405020304" pitchFamily="18" charset="0"/>
              </a:rPr>
              <a:t> </a:t>
            </a:r>
            <a:r>
              <a:rPr lang="en-US" sz="900" kern="1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kern="100" dirty="0">
                <a:solidFill>
                  <a:srgbClr val="000000"/>
                </a:solidFill>
                <a:effectLst/>
                <a:ea typeface="Times New Roman" panose="02020603050405020304" pitchFamily="18" charset="0"/>
              </a:rPr>
              <a:t>WINSHOW</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Setting the colors</a:t>
            </a:r>
            <a:endParaRPr lang="de-AT" sz="900" dirty="0">
              <a:effectLst/>
              <a:ea typeface="Times New Roman" panose="02020603050405020304" pitchFamily="18" charset="0"/>
            </a:endParaRPr>
          </a:p>
          <a:p>
            <a:r>
              <a:rPr lang="en-US" sz="900" kern="100" dirty="0">
                <a:solidFill>
                  <a:srgbClr val="000000"/>
                </a:solidFill>
                <a:effectLst/>
                <a:ea typeface="Times New Roman" panose="02020603050405020304" pitchFamily="18" charset="0"/>
              </a:rPr>
              <a:t>color </a:t>
            </a:r>
            <a:r>
              <a:rPr lang="en-US" sz="900" kern="100" dirty="0" err="1">
                <a:solidFill>
                  <a:srgbClr val="000000"/>
                </a:solidFill>
                <a:effectLst/>
                <a:ea typeface="Times New Roman" panose="02020603050405020304" pitchFamily="18" charset="0"/>
              </a:rPr>
              <a:t>LemonLime</a:t>
            </a:r>
            <a:r>
              <a:rPr lang="en-US" sz="900" kern="100" dirty="0">
                <a:solidFill>
                  <a:srgbClr val="000000"/>
                </a:solidFill>
                <a:effectLst/>
                <a:ea typeface="Times New Roman" panose="02020603050405020304" pitchFamily="18" charset="0"/>
              </a:rPr>
              <a:t> 228 192 0</a:t>
            </a:r>
            <a:endParaRPr lang="de-AT" sz="900" dirty="0">
              <a:effectLst/>
              <a:ea typeface="Times New Roman" panose="02020603050405020304" pitchFamily="18" charset="0"/>
            </a:endParaRPr>
          </a:p>
          <a:p>
            <a:r>
              <a:rPr lang="en-US" sz="900" kern="100" dirty="0">
                <a:solidFill>
                  <a:srgbClr val="000000"/>
                </a:solidFill>
                <a:effectLst/>
                <a:ea typeface="Times New Roman" panose="02020603050405020304" pitchFamily="18" charset="0"/>
              </a:rPr>
              <a:t>color </a:t>
            </a:r>
            <a:r>
              <a:rPr lang="en-US" sz="900" kern="100" dirty="0" err="1">
                <a:solidFill>
                  <a:srgbClr val="000000"/>
                </a:solidFill>
                <a:effectLst/>
                <a:ea typeface="Times New Roman" panose="02020603050405020304" pitchFamily="18" charset="0"/>
              </a:rPr>
              <a:t>peonypink</a:t>
            </a:r>
            <a:r>
              <a:rPr lang="en-US" sz="900" kern="100" dirty="0">
                <a:solidFill>
                  <a:srgbClr val="000000"/>
                </a:solidFill>
                <a:effectLst/>
                <a:ea typeface="Times New Roman" panose="02020603050405020304" pitchFamily="18" charset="0"/>
              </a:rPr>
              <a:t> 235 117 145</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Cube</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--Creating / Saving stroke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dashphase_stroke1=</a:t>
            </a:r>
            <a:r>
              <a:rPr lang="en-US" sz="900" dirty="0" err="1">
                <a:solidFill>
                  <a:srgbClr val="000000"/>
                </a:solidFill>
                <a:effectLst/>
                <a:ea typeface="Times New Roman" panose="02020603050405020304" pitchFamily="18" charset="0"/>
              </a:rPr>
              <a:t>bsf.createJavaArrayOf</a:t>
            </a:r>
            <a:r>
              <a:rPr lang="en-US" sz="900" dirty="0">
                <a:solidFill>
                  <a:schemeClr val="accent6">
                    <a:lumMod val="75000"/>
                  </a:schemeClr>
                </a:solidFill>
                <a:effectLst/>
                <a:ea typeface="Times New Roman" panose="02020603050405020304" pitchFamily="18" charset="0"/>
              </a:rPr>
              <a:t>("</a:t>
            </a:r>
            <a:r>
              <a:rPr lang="en-US" sz="900" dirty="0" err="1">
                <a:solidFill>
                  <a:schemeClr val="accent6">
                    <a:lumMod val="75000"/>
                  </a:schemeClr>
                </a:solidFill>
                <a:effectLst/>
                <a:ea typeface="Times New Roman" panose="02020603050405020304" pitchFamily="18" charset="0"/>
              </a:rPr>
              <a:t>float.class</a:t>
            </a:r>
            <a:r>
              <a:rPr lang="en-US" sz="900" dirty="0">
                <a:solidFill>
                  <a:schemeClr val="accent6">
                    <a:lumMod val="75000"/>
                  </a:schemeClr>
                </a:solidFill>
                <a:effectLst/>
                <a:ea typeface="Times New Roman" panose="02020603050405020304" pitchFamily="18" charset="0"/>
              </a:rPr>
              <a:t>"</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15</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8</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a:t>
            </a:r>
            <a:r>
              <a:rPr lang="en-US" sz="900" dirty="0">
                <a:solidFill>
                  <a:srgbClr val="000000"/>
                </a:solidFill>
                <a:effectLst/>
                <a:ea typeface="Times New Roman" panose="02020603050405020304" pitchFamily="18" charset="0"/>
              </a:rPr>
              <a:t>,</a:t>
            </a:r>
            <a:r>
              <a:rPr lang="en-US" sz="900" dirty="0">
                <a:solidFill>
                  <a:srgbClr val="0432FF"/>
                </a:solidFill>
                <a:effectLst/>
                <a:ea typeface="Times New Roman" panose="02020603050405020304" pitchFamily="18" charset="0"/>
              </a:rPr>
              <a:t>8</a:t>
            </a:r>
            <a:r>
              <a:rPr lang="en-US" sz="900" dirty="0">
                <a:solidFill>
                  <a:srgbClr val="000000"/>
                </a:solidFill>
                <a:effectLst/>
                <a:ea typeface="Times New Roman" panose="02020603050405020304" pitchFamily="18" charset="0"/>
              </a:rPr>
              <a: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STROKE </a:t>
            </a:r>
            <a:r>
              <a:rPr lang="en-US" sz="900" dirty="0" err="1">
                <a:solidFill>
                  <a:srgbClr val="000000"/>
                </a:solidFill>
                <a:effectLst/>
                <a:ea typeface="Times New Roman" panose="02020603050405020304" pitchFamily="18" charset="0"/>
              </a:rPr>
              <a:t>strokeA</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3 2 0 10 </a:t>
            </a:r>
            <a:r>
              <a:rPr lang="en-US" sz="900" dirty="0">
                <a:solidFill>
                  <a:schemeClr val="accent6">
                    <a:lumMod val="75000"/>
                  </a:schemeClr>
                </a:solidFill>
                <a:effectLst/>
                <a:ea typeface="Times New Roman" panose="02020603050405020304" pitchFamily="18" charset="0"/>
              </a:rPr>
              <a:t>"dashphase_stroke1" </a:t>
            </a:r>
            <a:r>
              <a:rPr lang="en-US" sz="9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front face of the cube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LemonLime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50 50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STROKE </a:t>
            </a:r>
            <a:r>
              <a:rPr lang="en-US" sz="900" dirty="0" err="1">
                <a:solidFill>
                  <a:srgbClr val="000000"/>
                </a:solidFill>
                <a:effectLst/>
                <a:ea typeface="Times New Roman" panose="02020603050405020304" pitchFamily="18" charset="0"/>
              </a:rPr>
              <a:t>strokeA</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50 50</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back face of the cube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170 170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170 170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70 170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70 170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 </a:t>
            </a:r>
            <a:endParaRPr lang="de-AT" sz="900" dirty="0">
              <a:effectLst/>
              <a:ea typeface="Times New Roman" panose="02020603050405020304" pitchFamily="18" charset="0"/>
            </a:endParaRPr>
          </a:p>
          <a:p>
            <a:endParaRPr lang="de-DE" sz="900" dirty="0"/>
          </a:p>
        </p:txBody>
      </p:sp>
      <p:sp>
        <p:nvSpPr>
          <p:cNvPr id="14" name="Textfeld 13">
            <a:extLst>
              <a:ext uri="{FF2B5EF4-FFF2-40B4-BE49-F238E27FC236}">
                <a16:creationId xmlns:a16="http://schemas.microsoft.com/office/drawing/2014/main" id="{4D16A643-940C-562A-140E-DB06C16D3C2B}"/>
              </a:ext>
            </a:extLst>
          </p:cNvPr>
          <p:cNvSpPr txBox="1"/>
          <p:nvPr/>
        </p:nvSpPr>
        <p:spPr>
          <a:xfrm>
            <a:off x="8174996" y="1219765"/>
            <a:ext cx="3178803" cy="5355312"/>
          </a:xfrm>
          <a:prstGeom prst="rect">
            <a:avLst/>
          </a:prstGeom>
          <a:noFill/>
        </p:spPr>
        <p:txBody>
          <a:bodyPr wrap="square" rtlCol="0">
            <a:spAutoFit/>
          </a:bodyPr>
          <a:lstStyle/>
          <a:p>
            <a:r>
              <a:rPr lang="en-US" sz="900" i="1" dirty="0">
                <a:solidFill>
                  <a:srgbClr val="7F7F7F"/>
                </a:solidFill>
                <a:effectLst/>
                <a:ea typeface="Times New Roman" panose="02020603050405020304" pitchFamily="18" charset="0"/>
              </a:rPr>
              <a:t>-- Connect the corresponding vertices of the front and back faces</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170 170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50 150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70 170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Triangle</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front face of the triangle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peonypink</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190 190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290 190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240 290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190 190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240 290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290 190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Draw the back face of the triangle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210 210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310 210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260 310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210 210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260 310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310 210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F7F7F"/>
                </a:solidFill>
                <a:effectLst/>
                <a:ea typeface="Times New Roman" panose="02020603050405020304" pitchFamily="18" charset="0"/>
              </a:rPr>
              <a:t>-- Connect the corresponding vertices of the front and back faces</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190 190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210 210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290 190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310 210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240 290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drawLine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260 310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sleep </a:t>
            </a:r>
            <a:r>
              <a:rPr lang="en-US" sz="900" dirty="0">
                <a:solidFill>
                  <a:srgbClr val="0432FF"/>
                </a:solidFill>
                <a:effectLst/>
                <a:ea typeface="Times New Roman" panose="02020603050405020304" pitchFamily="18" charset="0"/>
              </a:rPr>
              <a:t>60</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::requires </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jdor.cls</a:t>
            </a:r>
            <a:r>
              <a:rPr lang="en-US" sz="900" dirty="0">
                <a:solidFill>
                  <a:srgbClr val="000000"/>
                </a:solidFill>
                <a:effectLst/>
                <a:ea typeface="Times New Roman" panose="02020603050405020304" pitchFamily="18" charset="0"/>
              </a:rPr>
              <a:t>"</a:t>
            </a:r>
            <a:endParaRPr lang="de-DE" sz="900" dirty="0"/>
          </a:p>
        </p:txBody>
      </p:sp>
      <p:cxnSp>
        <p:nvCxnSpPr>
          <p:cNvPr id="17" name="Gerade Verbindung 16">
            <a:extLst>
              <a:ext uri="{FF2B5EF4-FFF2-40B4-BE49-F238E27FC236}">
                <a16:creationId xmlns:a16="http://schemas.microsoft.com/office/drawing/2014/main" id="{6D8A248D-817A-BBC3-32D6-C974BD62A3E4}"/>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8" name="Fußzeilenplatzhalter 17">
            <a:extLst>
              <a:ext uri="{FF2B5EF4-FFF2-40B4-BE49-F238E27FC236}">
                <a16:creationId xmlns:a16="http://schemas.microsoft.com/office/drawing/2014/main" id="{ED3664CD-A6E1-88B9-9205-FCF88D7CCFE6}"/>
              </a:ext>
            </a:extLst>
          </p:cNvPr>
          <p:cNvSpPr>
            <a:spLocks noGrp="1"/>
          </p:cNvSpPr>
          <p:nvPr>
            <p:ph type="ftr" sz="quarter" idx="11"/>
          </p:nvPr>
        </p:nvSpPr>
        <p:spPr/>
        <p:txBody>
          <a:bodyPr/>
          <a:lstStyle/>
          <a:p>
            <a:r>
              <a:rPr lang="de-DE"/>
              <a:t>BSF4ooRexx850 JDOR</a:t>
            </a:r>
          </a:p>
        </p:txBody>
      </p:sp>
      <p:sp>
        <p:nvSpPr>
          <p:cNvPr id="19" name="Foliennummernplatzhalter 18">
            <a:extLst>
              <a:ext uri="{FF2B5EF4-FFF2-40B4-BE49-F238E27FC236}">
                <a16:creationId xmlns:a16="http://schemas.microsoft.com/office/drawing/2014/main" id="{A2E46564-6CE5-FC73-9845-621E8A167595}"/>
              </a:ext>
            </a:extLst>
          </p:cNvPr>
          <p:cNvSpPr>
            <a:spLocks noGrp="1"/>
          </p:cNvSpPr>
          <p:nvPr>
            <p:ph type="sldNum" sz="quarter" idx="12"/>
          </p:nvPr>
        </p:nvSpPr>
        <p:spPr/>
        <p:txBody>
          <a:bodyPr/>
          <a:lstStyle/>
          <a:p>
            <a:fld id="{54ADEA34-E242-4D76-83D2-5D2DBBD1C89A}" type="slidenum">
              <a:rPr lang="de-DE" smtClean="0"/>
              <a:t>12</a:t>
            </a:fld>
            <a:endParaRPr lang="de-DE" dirty="0"/>
          </a:p>
        </p:txBody>
      </p:sp>
      <p:sp>
        <p:nvSpPr>
          <p:cNvPr id="21" name="Textfeld 20">
            <a:extLst>
              <a:ext uri="{FF2B5EF4-FFF2-40B4-BE49-F238E27FC236}">
                <a16:creationId xmlns:a16="http://schemas.microsoft.com/office/drawing/2014/main" id="{12D375BF-92A1-6977-C2CD-4EF65F6C18D2}"/>
              </a:ext>
            </a:extLst>
          </p:cNvPr>
          <p:cNvSpPr txBox="1"/>
          <p:nvPr/>
        </p:nvSpPr>
        <p:spPr>
          <a:xfrm>
            <a:off x="1685887" y="4271808"/>
            <a:ext cx="1839185" cy="307777"/>
          </a:xfrm>
          <a:prstGeom prst="rect">
            <a:avLst/>
          </a:prstGeom>
          <a:noFill/>
        </p:spPr>
        <p:txBody>
          <a:bodyPr wrap="square">
            <a:spAutoFit/>
          </a:bodyPr>
          <a:lstStyle/>
          <a:p>
            <a:r>
              <a:rPr lang="en-US" sz="1400" dirty="0">
                <a:effectLst/>
                <a:ea typeface="Times New Roman" panose="02020603050405020304" pitchFamily="18" charset="0"/>
              </a:rPr>
              <a:t>JDOR-</a:t>
            </a:r>
            <a:r>
              <a:rPr lang="en-US" sz="1400" dirty="0" err="1">
                <a:effectLst/>
                <a:ea typeface="Times New Roman" panose="02020603050405020304" pitchFamily="18" charset="0"/>
              </a:rPr>
              <a:t>CubePyramid.rxj</a:t>
            </a:r>
            <a:r>
              <a:rPr lang="de-AT" sz="1400" dirty="0">
                <a:effectLst/>
              </a:rPr>
              <a:t> </a:t>
            </a:r>
            <a:endParaRPr lang="de-DE" sz="1400" dirty="0"/>
          </a:p>
        </p:txBody>
      </p:sp>
      <p:sp>
        <p:nvSpPr>
          <p:cNvPr id="24" name="Textfeld 23">
            <a:extLst>
              <a:ext uri="{FF2B5EF4-FFF2-40B4-BE49-F238E27FC236}">
                <a16:creationId xmlns:a16="http://schemas.microsoft.com/office/drawing/2014/main" id="{9DACBB8F-D312-58C4-FA0D-6A6F190B5638}"/>
              </a:ext>
            </a:extLst>
          </p:cNvPr>
          <p:cNvSpPr txBox="1"/>
          <p:nvPr/>
        </p:nvSpPr>
        <p:spPr>
          <a:xfrm>
            <a:off x="4149516" y="1303035"/>
            <a:ext cx="446008" cy="4955203"/>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effectLst/>
              </a:rPr>
              <a:t>31</a:t>
            </a:r>
          </a:p>
          <a:p>
            <a:r>
              <a:rPr lang="en-US" sz="900" kern="100" dirty="0">
                <a:solidFill>
                  <a:schemeClr val="bg1">
                    <a:lumMod val="50000"/>
                  </a:schemeClr>
                </a:solidFill>
              </a:rPr>
              <a:t>32</a:t>
            </a:r>
          </a:p>
          <a:p>
            <a:r>
              <a:rPr lang="en-US" sz="900" kern="100" dirty="0">
                <a:solidFill>
                  <a:schemeClr val="bg1">
                    <a:lumMod val="50000"/>
                  </a:schemeClr>
                </a:solidFill>
                <a:effectLst/>
              </a:rPr>
              <a:t>33</a:t>
            </a:r>
          </a:p>
          <a:p>
            <a:r>
              <a:rPr lang="en-US" sz="900" kern="100" dirty="0">
                <a:solidFill>
                  <a:schemeClr val="bg1">
                    <a:lumMod val="50000"/>
                  </a:schemeClr>
                </a:solidFill>
              </a:rPr>
              <a:t>34</a:t>
            </a:r>
            <a:endParaRPr lang="en-US" sz="900" kern="100" dirty="0">
              <a:solidFill>
                <a:schemeClr val="bg1">
                  <a:lumMod val="50000"/>
                </a:schemeClr>
              </a:solidFill>
              <a:effectLst/>
            </a:endParaRPr>
          </a:p>
          <a:p>
            <a:endParaRPr lang="de-AT" sz="1000" kern="100" dirty="0">
              <a:effectLst/>
            </a:endParaRPr>
          </a:p>
        </p:txBody>
      </p:sp>
      <p:sp>
        <p:nvSpPr>
          <p:cNvPr id="27" name="Textfeld 26">
            <a:extLst>
              <a:ext uri="{FF2B5EF4-FFF2-40B4-BE49-F238E27FC236}">
                <a16:creationId xmlns:a16="http://schemas.microsoft.com/office/drawing/2014/main" id="{3DE0862E-8AEC-5B5C-F75F-17CC07D6D838}"/>
              </a:ext>
            </a:extLst>
          </p:cNvPr>
          <p:cNvSpPr txBox="1"/>
          <p:nvPr/>
        </p:nvSpPr>
        <p:spPr>
          <a:xfrm>
            <a:off x="7908409" y="1241117"/>
            <a:ext cx="351211" cy="5493812"/>
          </a:xfrm>
          <a:prstGeom prst="rect">
            <a:avLst/>
          </a:prstGeom>
          <a:noFill/>
        </p:spPr>
        <p:txBody>
          <a:bodyPr wrap="square">
            <a:spAutoFit/>
          </a:bodyPr>
          <a:lstStyle/>
          <a:p>
            <a:r>
              <a:rPr lang="en-US" sz="900" kern="100" dirty="0">
                <a:solidFill>
                  <a:schemeClr val="bg1">
                    <a:lumMod val="50000"/>
                  </a:schemeClr>
                </a:solidFill>
              </a:rPr>
              <a:t>35</a:t>
            </a:r>
          </a:p>
          <a:p>
            <a:r>
              <a:rPr lang="en-US" sz="900" kern="100" dirty="0">
                <a:solidFill>
                  <a:schemeClr val="bg1">
                    <a:lumMod val="50000"/>
                  </a:schemeClr>
                </a:solidFill>
                <a:effectLst/>
              </a:rPr>
              <a:t>36</a:t>
            </a:r>
            <a:endParaRPr lang="de-AT" sz="900" kern="100" dirty="0">
              <a:solidFill>
                <a:schemeClr val="bg1">
                  <a:lumMod val="50000"/>
                </a:schemeClr>
              </a:solidFill>
              <a:effectLst/>
            </a:endParaRPr>
          </a:p>
          <a:p>
            <a:r>
              <a:rPr lang="tr-TR" sz="900" kern="100" dirty="0">
                <a:solidFill>
                  <a:schemeClr val="bg1">
                    <a:lumMod val="50000"/>
                  </a:schemeClr>
                </a:solidFill>
                <a:effectLst/>
              </a:rPr>
              <a:t>37</a:t>
            </a:r>
          </a:p>
          <a:p>
            <a:r>
              <a:rPr lang="tr-TR" sz="900" kern="100" dirty="0">
                <a:solidFill>
                  <a:schemeClr val="bg1">
                    <a:lumMod val="50000"/>
                  </a:schemeClr>
                </a:solidFill>
              </a:rPr>
              <a:t>38</a:t>
            </a:r>
          </a:p>
          <a:p>
            <a:r>
              <a:rPr lang="tr-TR" sz="900" kern="100" dirty="0">
                <a:solidFill>
                  <a:schemeClr val="bg1">
                    <a:lumMod val="50000"/>
                  </a:schemeClr>
                </a:solidFill>
                <a:effectLst/>
              </a:rPr>
              <a:t>39</a:t>
            </a:r>
          </a:p>
          <a:p>
            <a:r>
              <a:rPr lang="tr-TR" sz="900" kern="100" dirty="0">
                <a:solidFill>
                  <a:schemeClr val="bg1">
                    <a:lumMod val="50000"/>
                  </a:schemeClr>
                </a:solidFill>
              </a:rPr>
              <a:t>40</a:t>
            </a:r>
          </a:p>
          <a:p>
            <a:r>
              <a:rPr lang="tr-TR" sz="900" kern="100" dirty="0">
                <a:solidFill>
                  <a:schemeClr val="bg1">
                    <a:lumMod val="50000"/>
                  </a:schemeClr>
                </a:solidFill>
                <a:effectLst/>
              </a:rPr>
              <a:t>41</a:t>
            </a:r>
          </a:p>
          <a:p>
            <a:r>
              <a:rPr lang="tr-TR" sz="900" kern="100" dirty="0">
                <a:solidFill>
                  <a:schemeClr val="bg1">
                    <a:lumMod val="50000"/>
                  </a:schemeClr>
                </a:solidFill>
              </a:rPr>
              <a:t>42</a:t>
            </a:r>
          </a:p>
          <a:p>
            <a:r>
              <a:rPr lang="tr-TR" sz="900" kern="100" dirty="0">
                <a:solidFill>
                  <a:schemeClr val="bg1">
                    <a:lumMod val="50000"/>
                  </a:schemeClr>
                </a:solidFill>
                <a:effectLst/>
              </a:rPr>
              <a:t>43</a:t>
            </a:r>
          </a:p>
          <a:p>
            <a:r>
              <a:rPr lang="tr-TR" sz="900" kern="100" dirty="0">
                <a:solidFill>
                  <a:schemeClr val="bg1">
                    <a:lumMod val="50000"/>
                  </a:schemeClr>
                </a:solidFill>
              </a:rPr>
              <a:t>44</a:t>
            </a:r>
          </a:p>
          <a:p>
            <a:r>
              <a:rPr lang="tr-TR" sz="900" kern="100" dirty="0">
                <a:solidFill>
                  <a:schemeClr val="bg1">
                    <a:lumMod val="50000"/>
                  </a:schemeClr>
                </a:solidFill>
                <a:effectLst/>
              </a:rPr>
              <a:t>45</a:t>
            </a:r>
          </a:p>
          <a:p>
            <a:r>
              <a:rPr lang="tr-TR" sz="900" kern="100" dirty="0">
                <a:solidFill>
                  <a:schemeClr val="bg1">
                    <a:lumMod val="50000"/>
                  </a:schemeClr>
                </a:solidFill>
              </a:rPr>
              <a:t>46</a:t>
            </a:r>
          </a:p>
          <a:p>
            <a:r>
              <a:rPr lang="tr-TR" sz="900" kern="100" dirty="0">
                <a:solidFill>
                  <a:schemeClr val="bg1">
                    <a:lumMod val="50000"/>
                  </a:schemeClr>
                </a:solidFill>
                <a:effectLst/>
              </a:rPr>
              <a:t>47</a:t>
            </a:r>
          </a:p>
          <a:p>
            <a:r>
              <a:rPr lang="tr-TR" sz="900" kern="100" dirty="0">
                <a:solidFill>
                  <a:schemeClr val="bg1">
                    <a:lumMod val="50000"/>
                  </a:schemeClr>
                </a:solidFill>
              </a:rPr>
              <a:t>48</a:t>
            </a:r>
          </a:p>
          <a:p>
            <a:r>
              <a:rPr lang="tr-TR" sz="900" kern="100" dirty="0">
                <a:solidFill>
                  <a:schemeClr val="bg1">
                    <a:lumMod val="50000"/>
                  </a:schemeClr>
                </a:solidFill>
                <a:effectLst/>
              </a:rPr>
              <a:t>49</a:t>
            </a:r>
          </a:p>
          <a:p>
            <a:r>
              <a:rPr lang="tr-TR" sz="900" kern="100" dirty="0">
                <a:solidFill>
                  <a:schemeClr val="bg1">
                    <a:lumMod val="50000"/>
                  </a:schemeClr>
                </a:solidFill>
              </a:rPr>
              <a:t>50</a:t>
            </a:r>
          </a:p>
          <a:p>
            <a:r>
              <a:rPr lang="tr-TR" sz="900" kern="100" dirty="0">
                <a:solidFill>
                  <a:schemeClr val="bg1">
                    <a:lumMod val="50000"/>
                  </a:schemeClr>
                </a:solidFill>
                <a:effectLst/>
              </a:rPr>
              <a:t>51</a:t>
            </a:r>
          </a:p>
          <a:p>
            <a:r>
              <a:rPr lang="tr-TR" sz="900" kern="100" dirty="0">
                <a:solidFill>
                  <a:schemeClr val="bg1">
                    <a:lumMod val="50000"/>
                  </a:schemeClr>
                </a:solidFill>
              </a:rPr>
              <a:t>52</a:t>
            </a:r>
          </a:p>
          <a:p>
            <a:r>
              <a:rPr lang="tr-TR" sz="900" kern="100" dirty="0">
                <a:solidFill>
                  <a:schemeClr val="bg1">
                    <a:lumMod val="50000"/>
                  </a:schemeClr>
                </a:solidFill>
              </a:rPr>
              <a:t>53</a:t>
            </a:r>
          </a:p>
          <a:p>
            <a:r>
              <a:rPr lang="tr-TR" sz="900" kern="100" dirty="0">
                <a:solidFill>
                  <a:schemeClr val="bg1">
                    <a:lumMod val="50000"/>
                  </a:schemeClr>
                </a:solidFill>
                <a:effectLst/>
              </a:rPr>
              <a:t>54</a:t>
            </a:r>
          </a:p>
          <a:p>
            <a:r>
              <a:rPr lang="tr-TR" sz="900" kern="100" dirty="0">
                <a:solidFill>
                  <a:schemeClr val="bg1">
                    <a:lumMod val="50000"/>
                  </a:schemeClr>
                </a:solidFill>
              </a:rPr>
              <a:t>55</a:t>
            </a:r>
          </a:p>
          <a:p>
            <a:r>
              <a:rPr lang="tr-TR" sz="900" kern="100" dirty="0">
                <a:solidFill>
                  <a:schemeClr val="bg1">
                    <a:lumMod val="50000"/>
                  </a:schemeClr>
                </a:solidFill>
                <a:effectLst/>
              </a:rPr>
              <a:t>56</a:t>
            </a:r>
          </a:p>
          <a:p>
            <a:r>
              <a:rPr lang="tr-TR" sz="900" kern="100" dirty="0">
                <a:solidFill>
                  <a:schemeClr val="bg1">
                    <a:lumMod val="50000"/>
                  </a:schemeClr>
                </a:solidFill>
                <a:effectLst/>
              </a:rPr>
              <a:t>57</a:t>
            </a:r>
          </a:p>
          <a:p>
            <a:r>
              <a:rPr lang="tr-TR" sz="900" kern="100" dirty="0">
                <a:solidFill>
                  <a:schemeClr val="bg1">
                    <a:lumMod val="50000"/>
                  </a:schemeClr>
                </a:solidFill>
              </a:rPr>
              <a:t>58</a:t>
            </a:r>
          </a:p>
          <a:p>
            <a:r>
              <a:rPr lang="tr-TR" sz="900" kern="100" dirty="0">
                <a:solidFill>
                  <a:schemeClr val="bg1">
                    <a:lumMod val="50000"/>
                  </a:schemeClr>
                </a:solidFill>
                <a:effectLst/>
              </a:rPr>
              <a:t>59</a:t>
            </a:r>
          </a:p>
          <a:p>
            <a:r>
              <a:rPr lang="tr-TR" sz="900" kern="100" dirty="0">
                <a:solidFill>
                  <a:schemeClr val="bg1">
                    <a:lumMod val="50000"/>
                  </a:schemeClr>
                </a:solidFill>
              </a:rPr>
              <a:t>60</a:t>
            </a:r>
          </a:p>
          <a:p>
            <a:r>
              <a:rPr lang="tr-TR" sz="900" kern="100" dirty="0">
                <a:solidFill>
                  <a:schemeClr val="bg1">
                    <a:lumMod val="50000"/>
                  </a:schemeClr>
                </a:solidFill>
                <a:effectLst/>
              </a:rPr>
              <a:t>61</a:t>
            </a:r>
          </a:p>
          <a:p>
            <a:r>
              <a:rPr lang="tr-TR" sz="900" kern="100" dirty="0">
                <a:solidFill>
                  <a:schemeClr val="bg1">
                    <a:lumMod val="50000"/>
                  </a:schemeClr>
                </a:solidFill>
              </a:rPr>
              <a:t>62</a:t>
            </a:r>
          </a:p>
          <a:p>
            <a:r>
              <a:rPr lang="tr-TR" sz="900" kern="100" dirty="0">
                <a:solidFill>
                  <a:schemeClr val="bg1">
                    <a:lumMod val="50000"/>
                  </a:schemeClr>
                </a:solidFill>
                <a:effectLst/>
              </a:rPr>
              <a:t>63</a:t>
            </a:r>
          </a:p>
          <a:p>
            <a:r>
              <a:rPr lang="tr-TR" sz="900" kern="100" dirty="0">
                <a:solidFill>
                  <a:schemeClr val="bg1">
                    <a:lumMod val="50000"/>
                  </a:schemeClr>
                </a:solidFill>
                <a:effectLst/>
              </a:rPr>
              <a:t>64</a:t>
            </a:r>
          </a:p>
          <a:p>
            <a:r>
              <a:rPr lang="tr-TR" sz="900" kern="100" dirty="0">
                <a:solidFill>
                  <a:schemeClr val="bg1">
                    <a:lumMod val="50000"/>
                  </a:schemeClr>
                </a:solidFill>
              </a:rPr>
              <a:t>65</a:t>
            </a:r>
          </a:p>
          <a:p>
            <a:r>
              <a:rPr lang="tr-TR" sz="900" kern="100" dirty="0">
                <a:solidFill>
                  <a:schemeClr val="bg1">
                    <a:lumMod val="50000"/>
                  </a:schemeClr>
                </a:solidFill>
                <a:effectLst/>
              </a:rPr>
              <a:t>66</a:t>
            </a:r>
          </a:p>
          <a:p>
            <a:r>
              <a:rPr lang="tr-TR" sz="900" kern="100" dirty="0">
                <a:solidFill>
                  <a:schemeClr val="bg1">
                    <a:lumMod val="50000"/>
                  </a:schemeClr>
                </a:solidFill>
              </a:rPr>
              <a:t>67</a:t>
            </a:r>
          </a:p>
          <a:p>
            <a:r>
              <a:rPr lang="tr-TR" sz="900" kern="100" dirty="0">
                <a:solidFill>
                  <a:schemeClr val="bg1">
                    <a:lumMod val="50000"/>
                  </a:schemeClr>
                </a:solidFill>
                <a:effectLst/>
              </a:rPr>
              <a:t>68</a:t>
            </a:r>
          </a:p>
          <a:p>
            <a:r>
              <a:rPr lang="tr-TR" sz="900" kern="100" dirty="0">
                <a:solidFill>
                  <a:schemeClr val="bg1">
                    <a:lumMod val="50000"/>
                  </a:schemeClr>
                </a:solidFill>
              </a:rPr>
              <a:t>69</a:t>
            </a:r>
          </a:p>
          <a:p>
            <a:r>
              <a:rPr lang="tr-TR" sz="900" kern="100" dirty="0">
                <a:solidFill>
                  <a:schemeClr val="bg1">
                    <a:lumMod val="50000"/>
                  </a:schemeClr>
                </a:solidFill>
                <a:effectLst/>
              </a:rPr>
              <a:t>70</a:t>
            </a:r>
          </a:p>
          <a:p>
            <a:r>
              <a:rPr lang="tr-TR" sz="900" kern="100" dirty="0">
                <a:solidFill>
                  <a:schemeClr val="bg1">
                    <a:lumMod val="50000"/>
                  </a:schemeClr>
                </a:solidFill>
              </a:rPr>
              <a:t>71</a:t>
            </a:r>
          </a:p>
          <a:p>
            <a:r>
              <a:rPr lang="tr-TR" sz="900" kern="100" dirty="0">
                <a:solidFill>
                  <a:schemeClr val="bg1">
                    <a:lumMod val="50000"/>
                  </a:schemeClr>
                </a:solidFill>
                <a:effectLst/>
              </a:rPr>
              <a:t>72</a:t>
            </a:r>
          </a:p>
          <a:p>
            <a:endParaRPr lang="tr-TR" sz="900" kern="100" dirty="0">
              <a:solidFill>
                <a:schemeClr val="bg1">
                  <a:lumMod val="50000"/>
                </a:schemeClr>
              </a:solidFill>
            </a:endParaRPr>
          </a:p>
        </p:txBody>
      </p:sp>
      <p:pic>
        <p:nvPicPr>
          <p:cNvPr id="31" name="Grafik 30">
            <a:extLst>
              <a:ext uri="{FF2B5EF4-FFF2-40B4-BE49-F238E27FC236}">
                <a16:creationId xmlns:a16="http://schemas.microsoft.com/office/drawing/2014/main" id="{5923666B-730B-02A4-43BD-5EEF8BA12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350" y="1071408"/>
            <a:ext cx="2946400" cy="3200400"/>
          </a:xfrm>
          <a:prstGeom prst="rect">
            <a:avLst/>
          </a:prstGeom>
        </p:spPr>
      </p:pic>
    </p:spTree>
    <p:extLst>
      <p:ext uri="{BB962C8B-B14F-4D97-AF65-F5344CB8AC3E}">
        <p14:creationId xmlns:p14="http://schemas.microsoft.com/office/powerpoint/2010/main" val="2734203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a:extLst>
              <a:ext uri="{FF2B5EF4-FFF2-40B4-BE49-F238E27FC236}">
                <a16:creationId xmlns:a16="http://schemas.microsoft.com/office/drawing/2014/main" id="{5FAA50B4-4673-41BB-F31B-AA520C62D8B1}"/>
              </a:ext>
            </a:extLst>
          </p:cNvPr>
          <p:cNvSpPr/>
          <p:nvPr/>
        </p:nvSpPr>
        <p:spPr>
          <a:xfrm>
            <a:off x="8453873" y="869623"/>
            <a:ext cx="3031957" cy="5988378"/>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2" name="Titel 1">
            <a:extLst>
              <a:ext uri="{FF2B5EF4-FFF2-40B4-BE49-F238E27FC236}">
                <a16:creationId xmlns:a16="http://schemas.microsoft.com/office/drawing/2014/main" id="{32478274-E30C-D500-F035-1D3B5412D3A7}"/>
              </a:ext>
            </a:extLst>
          </p:cNvPr>
          <p:cNvSpPr>
            <a:spLocks noGrp="1"/>
          </p:cNvSpPr>
          <p:nvPr>
            <p:ph type="title"/>
          </p:nvPr>
        </p:nvSpPr>
        <p:spPr>
          <a:xfrm>
            <a:off x="194129" y="-206841"/>
            <a:ext cx="10515600" cy="1325563"/>
          </a:xfrm>
        </p:spPr>
        <p:txBody>
          <a:bodyPr>
            <a:normAutofit/>
          </a:bodyPr>
          <a:lstStyle/>
          <a:p>
            <a:r>
              <a:rPr lang="de-DE" sz="3200" dirty="0" err="1">
                <a:latin typeface="+mn-lt"/>
              </a:rPr>
              <a:t>Visualizing</a:t>
            </a:r>
            <a:r>
              <a:rPr lang="de-DE" sz="3200" dirty="0">
                <a:latin typeface="+mn-lt"/>
              </a:rPr>
              <a:t> </a:t>
            </a:r>
            <a:r>
              <a:rPr lang="de-DE" sz="3200" dirty="0" err="1">
                <a:latin typeface="+mn-lt"/>
              </a:rPr>
              <a:t>with</a:t>
            </a:r>
            <a:r>
              <a:rPr lang="de-DE" sz="3200" dirty="0">
                <a:latin typeface="+mn-lt"/>
              </a:rPr>
              <a:t> Images</a:t>
            </a:r>
          </a:p>
        </p:txBody>
      </p:sp>
      <p:sp>
        <p:nvSpPr>
          <p:cNvPr id="14" name="Rechteck 13">
            <a:extLst>
              <a:ext uri="{FF2B5EF4-FFF2-40B4-BE49-F238E27FC236}">
                <a16:creationId xmlns:a16="http://schemas.microsoft.com/office/drawing/2014/main" id="{B215AC87-8A4B-A6E1-D67E-C065DAD49E96}"/>
              </a:ext>
            </a:extLst>
          </p:cNvPr>
          <p:cNvSpPr/>
          <p:nvPr/>
        </p:nvSpPr>
        <p:spPr>
          <a:xfrm>
            <a:off x="5053263" y="852373"/>
            <a:ext cx="3031957" cy="600562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5" name="Textfeld 14">
            <a:extLst>
              <a:ext uri="{FF2B5EF4-FFF2-40B4-BE49-F238E27FC236}">
                <a16:creationId xmlns:a16="http://schemas.microsoft.com/office/drawing/2014/main" id="{C94C5C8E-DBBC-0AD1-39F1-9FF824D5DCCB}"/>
              </a:ext>
            </a:extLst>
          </p:cNvPr>
          <p:cNvSpPr txBox="1"/>
          <p:nvPr/>
        </p:nvSpPr>
        <p:spPr>
          <a:xfrm>
            <a:off x="5279969" y="1636294"/>
            <a:ext cx="2871537" cy="4524315"/>
          </a:xfrm>
          <a:prstGeom prst="rect">
            <a:avLst/>
          </a:prstGeom>
          <a:noFill/>
        </p:spPr>
        <p:txBody>
          <a:bodyPr wrap="square" rtlCol="0">
            <a:spAutoFit/>
          </a:bodyPr>
          <a:lstStyle/>
          <a:p>
            <a:r>
              <a:rPr lang="en-US" sz="900" dirty="0">
                <a:solidFill>
                  <a:srgbClr val="0432FF"/>
                </a:solidFill>
                <a:effectLst/>
                <a:ea typeface="Times New Roman" panose="02020603050405020304" pitchFamily="18" charset="0"/>
              </a:rPr>
              <a:t>call</a:t>
            </a:r>
            <a:r>
              <a:rPr lang="en-US" sz="900" dirty="0">
                <a:effectLst/>
                <a:ea typeface="Times New Roman" panose="02020603050405020304" pitchFamily="18" charset="0"/>
              </a:rPr>
              <a:t> </a:t>
            </a:r>
            <a:r>
              <a:rPr lang="en-US" sz="900" dirty="0" err="1">
                <a:effectLst/>
                <a:ea typeface="Times New Roman" panose="02020603050405020304" pitchFamily="18" charset="0"/>
              </a:rPr>
              <a:t>addJdorHandler</a:t>
            </a:r>
            <a:r>
              <a:rPr lang="en-US" sz="900" dirty="0">
                <a:effectLst/>
                <a:ea typeface="Times New Roman" panose="02020603050405020304" pitchFamily="18" charset="0"/>
              </a:rPr>
              <a:t> </a:t>
            </a:r>
          </a:p>
          <a:p>
            <a:r>
              <a:rPr lang="en-US" sz="900" dirty="0">
                <a:solidFill>
                  <a:srgbClr val="0432FF"/>
                </a:solidFill>
                <a:effectLst/>
                <a:ea typeface="Times New Roman" panose="02020603050405020304" pitchFamily="18" charset="0"/>
              </a:rPr>
              <a:t>address </a:t>
            </a:r>
            <a:r>
              <a:rPr lang="en-US" sz="900" dirty="0" err="1">
                <a:effectLst/>
                <a:ea typeface="Times New Roman" panose="02020603050405020304" pitchFamily="18" charset="0"/>
              </a:rPr>
              <a:t>jdor</a:t>
            </a:r>
            <a:r>
              <a:rPr lang="en-US" sz="900" dirty="0">
                <a:effectLst/>
                <a:ea typeface="Times New Roman" panose="02020603050405020304" pitchFamily="18" charset="0"/>
              </a:rPr>
              <a:t> </a:t>
            </a:r>
          </a:p>
          <a:p>
            <a:r>
              <a:rPr lang="en-US" sz="900" i="1" dirty="0">
                <a:solidFill>
                  <a:srgbClr val="767171"/>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--Creating and showing a new window</a:t>
            </a:r>
            <a:endParaRPr lang="de-AT" sz="900" dirty="0">
              <a:effectLst/>
              <a:ea typeface="Times New Roman" panose="02020603050405020304" pitchFamily="18" charset="0"/>
            </a:endParaRPr>
          </a:p>
          <a:p>
            <a:r>
              <a:rPr lang="en-US" sz="900" dirty="0" err="1">
                <a:effectLst/>
                <a:ea typeface="Times New Roman" panose="02020603050405020304" pitchFamily="18" charset="0"/>
              </a:rPr>
              <a:t>win_width</a:t>
            </a:r>
            <a:r>
              <a:rPr lang="en-US" sz="900" dirty="0">
                <a:effectLst/>
                <a:ea typeface="Times New Roman" panose="02020603050405020304" pitchFamily="18" charset="0"/>
              </a:rPr>
              <a:t> = 500</a:t>
            </a:r>
            <a:endParaRPr lang="de-AT" sz="900" dirty="0">
              <a:effectLst/>
              <a:ea typeface="Times New Roman" panose="02020603050405020304" pitchFamily="18" charset="0"/>
            </a:endParaRPr>
          </a:p>
          <a:p>
            <a:r>
              <a:rPr lang="en-US" sz="900" dirty="0" err="1">
                <a:effectLst/>
                <a:ea typeface="Times New Roman" panose="02020603050405020304" pitchFamily="18" charset="0"/>
              </a:rPr>
              <a:t>win_height</a:t>
            </a:r>
            <a:r>
              <a:rPr lang="en-US" sz="900" dirty="0">
                <a:effectLst/>
                <a:ea typeface="Times New Roman" panose="02020603050405020304" pitchFamily="18" charset="0"/>
              </a:rPr>
              <a:t> = 308</a:t>
            </a:r>
            <a:endParaRPr lang="de-AT" sz="900" dirty="0">
              <a:effectLst/>
              <a:ea typeface="Times New Roman" panose="02020603050405020304" pitchFamily="18" charset="0"/>
            </a:endParaRPr>
          </a:p>
          <a:p>
            <a:r>
              <a:rPr lang="en-US" sz="900" dirty="0" err="1">
                <a:effectLst/>
                <a:ea typeface="Times New Roman" panose="02020603050405020304" pitchFamily="18" charset="0"/>
              </a:rPr>
              <a:t>winsize</a:t>
            </a:r>
            <a:r>
              <a:rPr lang="en-US" sz="900" dirty="0">
                <a:effectLst/>
                <a:ea typeface="Times New Roman" panose="02020603050405020304" pitchFamily="18" charset="0"/>
              </a:rPr>
              <a:t> </a:t>
            </a:r>
            <a:r>
              <a:rPr lang="en-US" sz="900" dirty="0" err="1">
                <a:effectLst/>
                <a:ea typeface="Times New Roman" panose="02020603050405020304" pitchFamily="18" charset="0"/>
              </a:rPr>
              <a:t>win_width</a:t>
            </a:r>
            <a:r>
              <a:rPr lang="en-US" sz="900" dirty="0">
                <a:effectLst/>
                <a:ea typeface="Times New Roman" panose="02020603050405020304" pitchFamily="18" charset="0"/>
              </a:rPr>
              <a:t> </a:t>
            </a:r>
            <a:r>
              <a:rPr lang="en-US" sz="900" dirty="0" err="1">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err="1">
                <a:effectLst/>
                <a:ea typeface="Times New Roman" panose="02020603050405020304" pitchFamily="18" charset="0"/>
              </a:rPr>
              <a:t>winshow</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 import the image </a:t>
            </a:r>
            <a:endParaRPr lang="de-AT" sz="900" dirty="0">
              <a:effectLst/>
              <a:ea typeface="Times New Roman" panose="02020603050405020304" pitchFamily="18" charset="0"/>
            </a:endParaRPr>
          </a:p>
          <a:p>
            <a:r>
              <a:rPr lang="en-US" sz="900" dirty="0" err="1">
                <a:effectLst/>
                <a:ea typeface="Times New Roman" panose="02020603050405020304" pitchFamily="18" charset="0"/>
              </a:rPr>
              <a:t>loadImage</a:t>
            </a:r>
            <a:r>
              <a:rPr lang="en-US" sz="900" dirty="0">
                <a:effectLst/>
                <a:ea typeface="Times New Roman" panose="02020603050405020304" pitchFamily="18" charset="0"/>
              </a:rPr>
              <a:t> </a:t>
            </a:r>
            <a:r>
              <a:rPr lang="en-US" sz="900" dirty="0" err="1">
                <a:effectLst/>
                <a:ea typeface="Times New Roman" panose="02020603050405020304" pitchFamily="18" charset="0"/>
              </a:rPr>
              <a:t>Pyramids_of_Giza</a:t>
            </a:r>
            <a:r>
              <a:rPr lang="en-US" sz="900" dirty="0">
                <a:effectLst/>
                <a:ea typeface="Times New Roman" panose="02020603050405020304" pitchFamily="18" charset="0"/>
              </a:rPr>
              <a:t>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py.png</a:t>
            </a:r>
            <a:r>
              <a:rPr lang="en-US" sz="900" dirty="0">
                <a:solidFill>
                  <a:srgbClr val="548235"/>
                </a:solidFill>
                <a:effectLst/>
                <a:ea typeface="Times New Roman" panose="02020603050405020304" pitchFamily="18" charset="0"/>
              </a:rPr>
              <a:t>" </a:t>
            </a:r>
            <a:r>
              <a:rPr lang="en-US" sz="900" i="1" dirty="0">
                <a:solidFill>
                  <a:srgbClr val="767171"/>
                </a:solidFill>
                <a:effectLst/>
                <a:ea typeface="Times New Roman" panose="02020603050405020304" pitchFamily="18" charset="0"/>
              </a:rPr>
              <a:t>-- nickname and path</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drawImage</a:t>
            </a:r>
            <a:r>
              <a:rPr lang="en-US" sz="900" dirty="0">
                <a:effectLst/>
                <a:ea typeface="Times New Roman" panose="02020603050405020304" pitchFamily="18" charset="0"/>
              </a:rPr>
              <a:t> </a:t>
            </a:r>
            <a:r>
              <a:rPr lang="en-US" sz="900" dirty="0" err="1">
                <a:effectLst/>
                <a:ea typeface="Times New Roman" panose="02020603050405020304" pitchFamily="18" charset="0"/>
              </a:rPr>
              <a:t>Pyramids_of_Giza</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 draw and fill rectangle</a:t>
            </a:r>
            <a:endParaRPr lang="de-AT" sz="900" dirty="0">
              <a:effectLst/>
              <a:ea typeface="Times New Roman" panose="02020603050405020304" pitchFamily="18" charset="0"/>
            </a:endParaRPr>
          </a:p>
          <a:p>
            <a:r>
              <a:rPr lang="en-US" sz="900" dirty="0">
                <a:effectLst/>
                <a:ea typeface="Times New Roman" panose="02020603050405020304" pitchFamily="18" charset="0"/>
              </a:rPr>
              <a:t>color </a:t>
            </a:r>
            <a:r>
              <a:rPr lang="en-US" sz="900" dirty="0" err="1">
                <a:effectLst/>
                <a:ea typeface="Times New Roman" panose="02020603050405020304" pitchFamily="18" charset="0"/>
              </a:rPr>
              <a:t>powderblue</a:t>
            </a:r>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140 200</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drawRect</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60 40</a:t>
            </a:r>
            <a:endParaRPr lang="de-AT" sz="900" dirty="0">
              <a:effectLst/>
              <a:ea typeface="Times New Roman" panose="02020603050405020304" pitchFamily="18" charset="0"/>
            </a:endParaRPr>
          </a:p>
          <a:p>
            <a:r>
              <a:rPr lang="en-US" sz="900" dirty="0" err="1">
                <a:effectLst/>
                <a:ea typeface="Times New Roman" panose="02020603050405020304" pitchFamily="18" charset="0"/>
              </a:rPr>
              <a:t>fillRect</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60 40</a:t>
            </a:r>
            <a:endParaRPr lang="de-AT" sz="900" dirty="0">
              <a:effectLst/>
              <a:ea typeface="Times New Roman" panose="02020603050405020304" pitchFamily="18" charset="0"/>
            </a:endParaRPr>
          </a:p>
          <a:p>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767171"/>
                </a:solidFill>
                <a:effectLst/>
                <a:ea typeface="Times New Roman" panose="02020603050405020304" pitchFamily="18" charset="0"/>
              </a:rPr>
              <a:t>   -- draw and fill circle</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170 210</a:t>
            </a:r>
            <a:endParaRPr lang="de-AT" sz="900" dirty="0">
              <a:effectLst/>
              <a:ea typeface="Times New Roman" panose="02020603050405020304" pitchFamily="18" charset="0"/>
            </a:endParaRPr>
          </a:p>
          <a:p>
            <a:r>
              <a:rPr lang="en-US" sz="900" dirty="0">
                <a:effectLst/>
                <a:ea typeface="Times New Roman" panose="02020603050405020304" pitchFamily="18" charset="0"/>
              </a:rPr>
              <a:t>color thistle</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drawOval</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err="1">
                <a:effectLst/>
                <a:ea typeface="Times New Roman" panose="02020603050405020304" pitchFamily="18" charset="0"/>
              </a:rPr>
              <a:t>fillOval</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A6A6A6"/>
                </a:solidFill>
                <a:effectLst/>
                <a:ea typeface="Times New Roman" panose="02020603050405020304" pitchFamily="18" charset="0"/>
              </a:rPr>
              <a:t>   </a:t>
            </a:r>
            <a:r>
              <a:rPr lang="en-US" sz="900" i="1" dirty="0">
                <a:solidFill>
                  <a:srgbClr val="767171"/>
                </a:solidFill>
                <a:effectLst/>
                <a:ea typeface="Times New Roman" panose="02020603050405020304" pitchFamily="18" charset="0"/>
              </a:rPr>
              <a:t>-- draw rectangle</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260 220</a:t>
            </a:r>
            <a:endParaRPr lang="de-AT" sz="900" dirty="0">
              <a:effectLst/>
              <a:ea typeface="Times New Roman" panose="02020603050405020304" pitchFamily="18" charset="0"/>
            </a:endParaRPr>
          </a:p>
          <a:p>
            <a:r>
              <a:rPr lang="en-US" sz="900" dirty="0">
                <a:effectLst/>
                <a:ea typeface="Times New Roman" panose="02020603050405020304" pitchFamily="18" charset="0"/>
              </a:rPr>
              <a:t>color </a:t>
            </a:r>
            <a:r>
              <a:rPr lang="en-US" sz="900" dirty="0" err="1">
                <a:effectLst/>
                <a:ea typeface="Times New Roman" panose="02020603050405020304" pitchFamily="18" charset="0"/>
              </a:rPr>
              <a:t>tropicaldream</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drawRect</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70 70</a:t>
            </a:r>
            <a:endParaRPr lang="de-AT" sz="900" dirty="0">
              <a:effectLst/>
              <a:ea typeface="Times New Roman" panose="02020603050405020304" pitchFamily="18" charset="0"/>
            </a:endParaRPr>
          </a:p>
          <a:p>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latin typeface="Times New Roman" panose="02020603050405020304" pitchFamily="18" charset="0"/>
                <a:ea typeface="Times New Roman" panose="02020603050405020304" pitchFamily="18" charset="0"/>
              </a:rPr>
              <a:t>   </a:t>
            </a:r>
            <a:endParaRPr lang="de-DE" sz="900" dirty="0"/>
          </a:p>
        </p:txBody>
      </p:sp>
      <p:sp>
        <p:nvSpPr>
          <p:cNvPr id="16" name="Textfeld 15">
            <a:extLst>
              <a:ext uri="{FF2B5EF4-FFF2-40B4-BE49-F238E27FC236}">
                <a16:creationId xmlns:a16="http://schemas.microsoft.com/office/drawing/2014/main" id="{B5E85637-B6A9-7835-D8E1-09317A5EBAFD}"/>
              </a:ext>
            </a:extLst>
          </p:cNvPr>
          <p:cNvSpPr txBox="1"/>
          <p:nvPr/>
        </p:nvSpPr>
        <p:spPr>
          <a:xfrm>
            <a:off x="8646369" y="1342812"/>
            <a:ext cx="2596953" cy="4662815"/>
          </a:xfrm>
          <a:prstGeom prst="rect">
            <a:avLst/>
          </a:prstGeom>
          <a:noFill/>
        </p:spPr>
        <p:txBody>
          <a:bodyPr wrap="square" rtlCol="0">
            <a:spAutoFit/>
          </a:bodyPr>
          <a:lstStyle/>
          <a:p>
            <a:r>
              <a:rPr lang="en-US" sz="1800" dirty="0">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-- 1st Pyramid </a:t>
            </a:r>
            <a:endParaRPr lang="de-AT" sz="900" dirty="0">
              <a:effectLst/>
              <a:ea typeface="Times New Roman" panose="02020603050405020304" pitchFamily="18" charset="0"/>
            </a:endParaRPr>
          </a:p>
          <a:p>
            <a:r>
              <a:rPr lang="de-AT" sz="900" dirty="0">
                <a:effectLst/>
                <a:ea typeface="Times New Roman" panose="02020603050405020304" pitchFamily="18" charset="0"/>
              </a:rPr>
              <a:t>fontSize</a:t>
            </a:r>
            <a:r>
              <a:rPr lang="de-AT" sz="900" dirty="0">
                <a:solidFill>
                  <a:srgbClr val="0432FF"/>
                </a:solidFill>
                <a:effectLst/>
                <a:ea typeface="Times New Roman" panose="02020603050405020304" pitchFamily="18" charset="0"/>
              </a:rPr>
              <a:t>16</a:t>
            </a:r>
            <a:endParaRPr lang="de-AT" sz="900" dirty="0">
              <a:effectLst/>
              <a:ea typeface="Times New Roman" panose="02020603050405020304" pitchFamily="18" charset="0"/>
            </a:endParaRPr>
          </a:p>
          <a:p>
            <a:r>
              <a:rPr lang="de-AT" sz="900" dirty="0" err="1">
                <a:effectLst/>
                <a:ea typeface="Times New Roman" panose="02020603050405020304" pitchFamily="18" charset="0"/>
              </a:rPr>
              <a:t>fontStyle</a:t>
            </a:r>
            <a:r>
              <a:rPr lang="de-AT" sz="900" dirty="0">
                <a:effectLst/>
                <a:ea typeface="Times New Roman" panose="02020603050405020304" pitchFamily="18" charset="0"/>
              </a:rPr>
              <a:t> </a:t>
            </a:r>
            <a:r>
              <a:rPr lang="de-AT" sz="900" dirty="0">
                <a:solidFill>
                  <a:srgbClr val="0432FF"/>
                </a:solidFill>
                <a:effectLst/>
                <a:ea typeface="Times New Roman" panose="02020603050405020304" pitchFamily="18" charset="0"/>
              </a:rPr>
              <a:t>1</a:t>
            </a:r>
            <a:r>
              <a:rPr lang="de-AT" sz="900" dirty="0">
                <a:effectLst/>
                <a:ea typeface="Times New Roman" panose="02020603050405020304" pitchFamily="18" charset="0"/>
              </a:rPr>
              <a:t> </a:t>
            </a:r>
            <a:r>
              <a:rPr lang="de-AT" sz="900" i="1" dirty="0">
                <a:solidFill>
                  <a:srgbClr val="7F7F7F"/>
                </a:solidFill>
                <a:effectLst/>
                <a:ea typeface="Times New Roman" panose="02020603050405020304" pitchFamily="18" charset="0"/>
              </a:rPr>
              <a:t>-- 1=BOLD</a:t>
            </a:r>
            <a:endParaRPr lang="de-AT" sz="900" dirty="0">
              <a:effectLst/>
              <a:ea typeface="Times New Roman" panose="02020603050405020304" pitchFamily="18" charset="0"/>
            </a:endParaRPr>
          </a:p>
          <a:p>
            <a:r>
              <a:rPr lang="de-AT" sz="900" dirty="0" err="1">
                <a:effectLst/>
                <a:ea typeface="Times New Roman" panose="02020603050405020304" pitchFamily="18" charset="0"/>
              </a:rPr>
              <a:t>font</a:t>
            </a:r>
            <a:r>
              <a:rPr lang="de-AT" sz="900" dirty="0">
                <a:effectLst/>
                <a:ea typeface="Times New Roman" panose="02020603050405020304" pitchFamily="18" charset="0"/>
              </a:rPr>
              <a:t> 16_Berlin_S </a:t>
            </a:r>
            <a:r>
              <a:rPr lang="de-AT" sz="900" dirty="0">
                <a:solidFill>
                  <a:srgbClr val="548235"/>
                </a:solidFill>
                <a:effectLst/>
                <a:ea typeface="Times New Roman" panose="02020603050405020304" pitchFamily="18" charset="0"/>
              </a:rPr>
              <a:t>"Berlin Sans FB"</a:t>
            </a:r>
            <a:endParaRPr lang="de-AT" sz="900" dirty="0">
              <a:effectLst/>
              <a:ea typeface="Times New Roman" panose="02020603050405020304" pitchFamily="18" charset="0"/>
            </a:endParaRPr>
          </a:p>
          <a:p>
            <a:r>
              <a:rPr lang="en-US" sz="900" dirty="0">
                <a:effectLst/>
                <a:ea typeface="Times New Roman" panose="02020603050405020304" pitchFamily="18" charset="0"/>
              </a:rPr>
              <a:t>color </a:t>
            </a:r>
            <a:r>
              <a:rPr lang="en-US" sz="900" dirty="0" err="1">
                <a:effectLst/>
                <a:ea typeface="Times New Roman" panose="02020603050405020304" pitchFamily="18" charset="0"/>
              </a:rPr>
              <a:t>silkribbon</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50 100</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drawString</a:t>
            </a:r>
            <a:r>
              <a:rPr lang="en-US" sz="900" dirty="0">
                <a:effectLst/>
                <a:ea typeface="Times New Roman" panose="02020603050405020304" pitchFamily="18" charset="0"/>
              </a:rPr>
              <a:t> </a:t>
            </a:r>
            <a:r>
              <a:rPr lang="en-US" sz="900" dirty="0">
                <a:solidFill>
                  <a:srgbClr val="548235"/>
                </a:solidFill>
                <a:effectLst/>
                <a:ea typeface="Times New Roman" panose="02020603050405020304" pitchFamily="18" charset="0"/>
              </a:rPr>
              <a:t>"MENKAURE"</a:t>
            </a:r>
            <a:endParaRPr lang="de-AT" sz="900" dirty="0">
              <a:effectLst/>
              <a:ea typeface="Times New Roman" panose="02020603050405020304" pitchFamily="18" charset="0"/>
            </a:endParaRPr>
          </a:p>
          <a:p>
            <a:r>
              <a:rPr lang="en-US" sz="900" dirty="0" err="1">
                <a:effectLst/>
                <a:ea typeface="Times New Roman" panose="02020603050405020304" pitchFamily="18" charset="0"/>
              </a:rPr>
              <a:t>stringBounds</a:t>
            </a:r>
            <a:r>
              <a:rPr lang="en-US" sz="900" dirty="0" err="1">
                <a:solidFill>
                  <a:srgbClr val="548235"/>
                </a:solidFill>
                <a:effectLst/>
                <a:ea typeface="Times New Roman" panose="02020603050405020304" pitchFamily="18" charset="0"/>
              </a:rPr>
              <a:t>"MENKAURE</a:t>
            </a:r>
            <a:r>
              <a:rPr lang="en-US" sz="900" dirty="0">
                <a:solidFill>
                  <a:srgbClr val="548235"/>
                </a:solidFill>
                <a:effectLst/>
                <a:ea typeface="Times New Roman" panose="02020603050405020304" pitchFamily="18" charset="0"/>
              </a:rPr>
              <a:t>"</a:t>
            </a:r>
            <a:endParaRPr lang="de-AT" sz="900" dirty="0">
              <a:effectLst/>
              <a:ea typeface="Times New Roman" panose="02020603050405020304" pitchFamily="18" charset="0"/>
            </a:endParaRPr>
          </a:p>
          <a:p>
            <a:r>
              <a:rPr lang="en-US" sz="900" dirty="0">
                <a:effectLst/>
                <a:ea typeface="Times New Roman" panose="02020603050405020304" pitchFamily="18" charset="0"/>
              </a:rPr>
              <a:t>parse var </a:t>
            </a:r>
            <a:r>
              <a:rPr lang="en-US" sz="900" dirty="0" err="1">
                <a:solidFill>
                  <a:srgbClr val="548235"/>
                </a:solidFill>
                <a:effectLst/>
                <a:ea typeface="Times New Roman" panose="02020603050405020304" pitchFamily="18" charset="0"/>
              </a:rPr>
              <a:t>rc</a:t>
            </a:r>
            <a:r>
              <a:rPr lang="en-US" sz="900" dirty="0">
                <a:solidFill>
                  <a:srgbClr val="548235"/>
                </a:solidFill>
                <a:effectLst/>
                <a:ea typeface="Times New Roman" panose="02020603050405020304" pitchFamily="18" charset="0"/>
              </a:rPr>
              <a:t> </a:t>
            </a:r>
            <a:r>
              <a:rPr lang="en-US" sz="900" dirty="0">
                <a:effectLst/>
                <a:ea typeface="Times New Roman" panose="02020603050405020304" pitchFamily="18" charset="0"/>
              </a:rPr>
              <a:t>x </a:t>
            </a:r>
            <a:r>
              <a:rPr lang="en-US" sz="900" dirty="0">
                <a:solidFill>
                  <a:srgbClr val="548235"/>
                </a:solidFill>
                <a:effectLst/>
                <a:ea typeface="Times New Roman" panose="02020603050405020304" pitchFamily="18" charset="0"/>
              </a:rPr>
              <a:t>" " </a:t>
            </a:r>
            <a:r>
              <a:rPr lang="en-US" sz="900" dirty="0">
                <a:effectLst/>
                <a:ea typeface="Times New Roman" panose="02020603050405020304" pitchFamily="18" charset="0"/>
              </a:rPr>
              <a:t>y </a:t>
            </a:r>
            <a:r>
              <a:rPr lang="en-US" sz="900" dirty="0">
                <a:solidFill>
                  <a:srgbClr val="548235"/>
                </a:solidFill>
                <a:effectLst/>
                <a:ea typeface="Times New Roman" panose="02020603050405020304" pitchFamily="18" charset="0"/>
              </a:rPr>
              <a:t>" "</a:t>
            </a:r>
            <a:r>
              <a:rPr lang="en-US" sz="900" dirty="0">
                <a:effectLst/>
                <a:ea typeface="Times New Roman" panose="02020603050405020304" pitchFamily="18" charset="0"/>
              </a:rPr>
              <a:t> width </a:t>
            </a:r>
            <a:r>
              <a:rPr lang="en-US" sz="900" dirty="0">
                <a:solidFill>
                  <a:srgbClr val="548235"/>
                </a:solidFill>
                <a:effectLst/>
                <a:ea typeface="Times New Roman" panose="02020603050405020304" pitchFamily="18" charset="0"/>
              </a:rPr>
              <a:t>" "</a:t>
            </a:r>
            <a:r>
              <a:rPr lang="en-US" sz="900" dirty="0">
                <a:solidFill>
                  <a:srgbClr val="009C19"/>
                </a:solidFill>
                <a:effectLst/>
                <a:ea typeface="Times New Roman" panose="02020603050405020304" pitchFamily="18" charset="0"/>
              </a:rPr>
              <a:t> </a:t>
            </a:r>
            <a:r>
              <a:rPr lang="en-US" sz="900" dirty="0">
                <a:effectLst/>
                <a:ea typeface="Times New Roman" panose="02020603050405020304" pitchFamily="18" charset="0"/>
              </a:rPr>
              <a:t>height</a:t>
            </a:r>
            <a:endParaRPr lang="de-AT" sz="900" dirty="0">
              <a:effectLst/>
              <a:ea typeface="Times New Roman" panose="02020603050405020304" pitchFamily="18" charset="0"/>
            </a:endParaRPr>
          </a:p>
          <a:p>
            <a:r>
              <a:rPr lang="en-US" sz="900" dirty="0">
                <a:effectLst/>
                <a:ea typeface="Times New Roman" panose="02020603050405020304" pitchFamily="18" charset="0"/>
              </a:rPr>
              <a:t>say width</a:t>
            </a:r>
            <a:endParaRPr lang="de-AT" sz="900" dirty="0">
              <a:effectLst/>
              <a:ea typeface="Times New Roman" panose="02020603050405020304" pitchFamily="18" charset="0"/>
            </a:endParaRPr>
          </a:p>
          <a:p>
            <a:r>
              <a:rPr lang="en-US" sz="900" dirty="0">
                <a:effectLst/>
                <a:ea typeface="Times New Roman" panose="02020603050405020304" pitchFamily="18" charset="0"/>
              </a:rPr>
              <a:t>color citron </a:t>
            </a:r>
            <a:endParaRPr lang="de-AT" sz="900" dirty="0">
              <a:effectLst/>
              <a:ea typeface="Times New Roman" panose="02020603050405020304" pitchFamily="18" charset="0"/>
            </a:endParaRPr>
          </a:p>
          <a:p>
            <a:r>
              <a:rPr lang="en-US" sz="900" dirty="0">
                <a:effectLst/>
                <a:ea typeface="Times New Roman" panose="02020603050405020304" pitchFamily="18" charset="0"/>
              </a:rPr>
              <a:t>drawLine</a:t>
            </a:r>
            <a:r>
              <a:rPr lang="en-US" sz="900" dirty="0">
                <a:solidFill>
                  <a:srgbClr val="0432FF"/>
                </a:solidFill>
                <a:effectLst/>
                <a:ea typeface="Times New Roman" panose="02020603050405020304" pitchFamily="18" charset="0"/>
              </a:rPr>
              <a:t>50</a:t>
            </a:r>
            <a:r>
              <a:rPr lang="en-US" sz="900" dirty="0">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effectLst/>
                <a:ea typeface="Times New Roman" panose="02020603050405020304" pitchFamily="18" charset="0"/>
              </a:rPr>
              <a:t> width </a:t>
            </a:r>
            <a:r>
              <a:rPr lang="en-US" sz="900" dirty="0">
                <a:solidFill>
                  <a:srgbClr val="0432FF"/>
                </a:solidFill>
                <a:effectLst/>
                <a:ea typeface="Times New Roman" panose="02020603050405020304" pitchFamily="18" charset="0"/>
              </a:rPr>
              <a:t>100</a:t>
            </a:r>
            <a:endParaRPr lang="de-AT" sz="900" dirty="0">
              <a:effectLst/>
              <a:ea typeface="Times New Roman" panose="02020603050405020304" pitchFamily="18" charset="0"/>
            </a:endParaRPr>
          </a:p>
          <a:p>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767171"/>
                </a:solidFill>
                <a:effectLst/>
                <a:ea typeface="Times New Roman" panose="02020603050405020304" pitchFamily="18" charset="0"/>
              </a:rPr>
              <a:t>   </a:t>
            </a:r>
            <a:r>
              <a:rPr lang="de-AT" sz="900" dirty="0">
                <a:solidFill>
                  <a:srgbClr val="767171"/>
                </a:solidFill>
                <a:effectLst/>
                <a:ea typeface="Times New Roman" panose="02020603050405020304" pitchFamily="18" charset="0"/>
              </a:rPr>
              <a:t>--</a:t>
            </a:r>
            <a:r>
              <a:rPr lang="de-AT" sz="900" i="1" dirty="0">
                <a:solidFill>
                  <a:srgbClr val="767171"/>
                </a:solidFill>
                <a:effectLst/>
                <a:ea typeface="Times New Roman" panose="02020603050405020304" pitchFamily="18" charset="0"/>
              </a:rPr>
              <a:t>2nd </a:t>
            </a:r>
            <a:r>
              <a:rPr lang="de-AT" sz="900" i="1" dirty="0" err="1">
                <a:solidFill>
                  <a:srgbClr val="767171"/>
                </a:solidFill>
                <a:effectLst/>
                <a:ea typeface="Times New Roman" panose="02020603050405020304" pitchFamily="18" charset="0"/>
              </a:rPr>
              <a:t>Pyramid</a:t>
            </a:r>
            <a:r>
              <a:rPr lang="de-AT" sz="900" i="1" dirty="0">
                <a:solidFill>
                  <a:srgbClr val="767171"/>
                </a:solidFill>
                <a:effectLst/>
                <a:ea typeface="Times New Roman" panose="02020603050405020304" pitchFamily="18" charset="0"/>
              </a:rPr>
              <a:t> </a:t>
            </a:r>
            <a:endParaRPr lang="de-AT" sz="900" dirty="0">
              <a:effectLst/>
              <a:ea typeface="Times New Roman" panose="02020603050405020304" pitchFamily="18" charset="0"/>
            </a:endParaRPr>
          </a:p>
          <a:p>
            <a:r>
              <a:rPr lang="de-AT" sz="900" dirty="0" err="1">
                <a:effectLst/>
                <a:ea typeface="Times New Roman" panose="02020603050405020304" pitchFamily="18" charset="0"/>
              </a:rPr>
              <a:t>fontSize</a:t>
            </a:r>
            <a:r>
              <a:rPr lang="de-AT" sz="900" dirty="0">
                <a:effectLst/>
                <a:ea typeface="Times New Roman" panose="02020603050405020304" pitchFamily="18" charset="0"/>
              </a:rPr>
              <a:t> </a:t>
            </a:r>
            <a:r>
              <a:rPr lang="de-AT" sz="900" dirty="0">
                <a:solidFill>
                  <a:srgbClr val="0432FF"/>
                </a:solidFill>
                <a:effectLst/>
                <a:ea typeface="Times New Roman" panose="02020603050405020304" pitchFamily="18" charset="0"/>
              </a:rPr>
              <a:t>32</a:t>
            </a:r>
            <a:endParaRPr lang="de-AT" sz="900" dirty="0">
              <a:effectLst/>
              <a:ea typeface="Times New Roman" panose="02020603050405020304" pitchFamily="18" charset="0"/>
            </a:endParaRPr>
          </a:p>
          <a:p>
            <a:r>
              <a:rPr lang="de-AT" sz="900" dirty="0" err="1">
                <a:effectLst/>
                <a:ea typeface="Times New Roman" panose="02020603050405020304" pitchFamily="18" charset="0"/>
              </a:rPr>
              <a:t>font</a:t>
            </a:r>
            <a:r>
              <a:rPr lang="de-AT" sz="900" dirty="0">
                <a:effectLst/>
                <a:ea typeface="Times New Roman" panose="02020603050405020304" pitchFamily="18" charset="0"/>
              </a:rPr>
              <a:t> 32_Forte </a:t>
            </a:r>
            <a:r>
              <a:rPr lang="de-AT" sz="900" dirty="0">
                <a:solidFill>
                  <a:srgbClr val="548235"/>
                </a:solidFill>
                <a:effectLst/>
                <a:ea typeface="Times New Roman" panose="02020603050405020304" pitchFamily="18" charset="0"/>
              </a:rPr>
              <a:t>"Forte"</a:t>
            </a:r>
            <a:endParaRPr lang="de-AT" sz="900" dirty="0">
              <a:effectLst/>
              <a:ea typeface="Times New Roman" panose="02020603050405020304" pitchFamily="18" charset="0"/>
            </a:endParaRPr>
          </a:p>
          <a:p>
            <a:r>
              <a:rPr lang="en-US" sz="900" dirty="0">
                <a:effectLst/>
                <a:ea typeface="Times New Roman" panose="02020603050405020304" pitchFamily="18" charset="0"/>
              </a:rPr>
              <a:t>color </a:t>
            </a:r>
            <a:r>
              <a:rPr lang="en-US" sz="900" dirty="0" err="1">
                <a:effectLst/>
                <a:ea typeface="Times New Roman" panose="02020603050405020304" pitchFamily="18" charset="0"/>
              </a:rPr>
              <a:t>blazeorange</a:t>
            </a:r>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250 50</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drawString</a:t>
            </a:r>
            <a:r>
              <a:rPr lang="en-US" sz="900" dirty="0">
                <a:effectLst/>
                <a:ea typeface="Times New Roman" panose="02020603050405020304" pitchFamily="18" charset="0"/>
              </a:rPr>
              <a:t> </a:t>
            </a:r>
            <a:r>
              <a:rPr lang="en-US" sz="900" dirty="0">
                <a:solidFill>
                  <a:srgbClr val="548235"/>
                </a:solidFill>
                <a:effectLst/>
                <a:ea typeface="Times New Roman" panose="02020603050405020304" pitchFamily="18" charset="0"/>
              </a:rPr>
              <a:t>"KHUFU"</a:t>
            </a:r>
            <a:endParaRPr lang="de-AT" sz="900" dirty="0">
              <a:effectLst/>
              <a:ea typeface="Times New Roman" panose="02020603050405020304" pitchFamily="18" charset="0"/>
            </a:endParaRPr>
          </a:p>
          <a:p>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-- 3rd Pyramid</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fontSize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24</a:t>
            </a:r>
            <a:endParaRPr lang="de-AT" sz="900" dirty="0">
              <a:effectLst/>
              <a:ea typeface="Times New Roman" panose="02020603050405020304" pitchFamily="18" charset="0"/>
            </a:endParaRPr>
          </a:p>
          <a:p>
            <a:r>
              <a:rPr lang="en-US" sz="900" dirty="0">
                <a:effectLst/>
                <a:ea typeface="Times New Roman" panose="02020603050405020304" pitchFamily="18" charset="0"/>
              </a:rPr>
              <a:t>font 24_Arabic_T </a:t>
            </a:r>
            <a:r>
              <a:rPr lang="en-US" sz="900" dirty="0">
                <a:solidFill>
                  <a:srgbClr val="548235"/>
                </a:solidFill>
                <a:effectLst/>
                <a:ea typeface="Times New Roman" panose="02020603050405020304" pitchFamily="18" charset="0"/>
              </a:rPr>
              <a:t>"Arabic Typesetting"</a:t>
            </a:r>
            <a:endParaRPr lang="de-AT" sz="900" dirty="0">
              <a:effectLst/>
              <a:ea typeface="Times New Roman" panose="02020603050405020304" pitchFamily="18" charset="0"/>
            </a:endParaRPr>
          </a:p>
          <a:p>
            <a:r>
              <a:rPr lang="en-US" sz="900" dirty="0">
                <a:effectLst/>
                <a:ea typeface="Times New Roman" panose="02020603050405020304" pitchFamily="18" charset="0"/>
              </a:rPr>
              <a:t>color </a:t>
            </a:r>
            <a:r>
              <a:rPr lang="en-US" sz="900" dirty="0" err="1">
                <a:effectLst/>
                <a:ea typeface="Times New Roman" panose="02020603050405020304" pitchFamily="18" charset="0"/>
              </a:rPr>
              <a:t>jamaicansea</a:t>
            </a:r>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effectLst/>
                <a:ea typeface="Times New Roman" panose="02020603050405020304" pitchFamily="18" charset="0"/>
              </a:rPr>
              <a:t>goto</a:t>
            </a:r>
            <a:r>
              <a:rPr lang="en-US" sz="900" dirty="0">
                <a:effectLst/>
                <a:ea typeface="Times New Roman" panose="02020603050405020304" pitchFamily="18" charset="0"/>
              </a:rPr>
              <a:t> </a:t>
            </a:r>
            <a:r>
              <a:rPr lang="en-US" sz="900" dirty="0">
                <a:solidFill>
                  <a:srgbClr val="0432FF"/>
                </a:solidFill>
                <a:effectLst/>
                <a:ea typeface="Times New Roman" panose="02020603050405020304" pitchFamily="18" charset="0"/>
              </a:rPr>
              <a:t>400 110</a:t>
            </a:r>
            <a:endParaRPr lang="de-AT" sz="900" dirty="0">
              <a:effectLst/>
              <a:ea typeface="Times New Roman" panose="02020603050405020304" pitchFamily="18" charset="0"/>
            </a:endParaRPr>
          </a:p>
          <a:p>
            <a:r>
              <a:rPr lang="en-US" sz="900" dirty="0" err="1">
                <a:effectLst/>
                <a:ea typeface="Times New Roman" panose="02020603050405020304" pitchFamily="18" charset="0"/>
              </a:rPr>
              <a:t>drawString</a:t>
            </a:r>
            <a:r>
              <a:rPr lang="en-US" sz="900" dirty="0">
                <a:effectLst/>
                <a:ea typeface="Times New Roman" panose="02020603050405020304" pitchFamily="18" charset="0"/>
              </a:rPr>
              <a:t> </a:t>
            </a:r>
            <a:r>
              <a:rPr lang="en-US" sz="900" dirty="0">
                <a:solidFill>
                  <a:srgbClr val="548235"/>
                </a:solidFill>
                <a:effectLst/>
                <a:ea typeface="Times New Roman" panose="02020603050405020304" pitchFamily="18" charset="0"/>
              </a:rPr>
              <a:t>"KHAFRE"</a:t>
            </a:r>
            <a:endParaRPr lang="de-AT" sz="900" dirty="0">
              <a:effectLst/>
              <a:ea typeface="Times New Roman" panose="02020603050405020304" pitchFamily="18" charset="0"/>
            </a:endParaRPr>
          </a:p>
          <a:p>
            <a:r>
              <a:rPr lang="en-US" sz="900" dirty="0">
                <a:effectLst/>
                <a:ea typeface="Times New Roman" panose="02020603050405020304" pitchFamily="18" charset="0"/>
              </a:rPr>
              <a:t> </a:t>
            </a:r>
            <a:endParaRPr lang="de-AT" sz="900" dirty="0">
              <a:effectLst/>
              <a:ea typeface="Times New Roman" panose="02020603050405020304" pitchFamily="18" charset="0"/>
            </a:endParaRPr>
          </a:p>
          <a:p>
            <a:r>
              <a:rPr lang="en-US" sz="900" i="1" dirty="0">
                <a:solidFill>
                  <a:srgbClr val="767171"/>
                </a:solidFill>
                <a:effectLst/>
                <a:ea typeface="Times New Roman" panose="02020603050405020304" pitchFamily="18" charset="0"/>
              </a:rPr>
              <a:t>   --Saving the created image in the same directory</a:t>
            </a:r>
            <a:endParaRPr lang="de-AT" sz="900" dirty="0">
              <a:effectLst/>
              <a:ea typeface="Times New Roman" panose="02020603050405020304" pitchFamily="18" charset="0"/>
            </a:endParaRPr>
          </a:p>
          <a:p>
            <a:r>
              <a:rPr lang="en-US" sz="900" dirty="0" err="1">
                <a:effectLst/>
                <a:ea typeface="Times New Roman" panose="02020603050405020304" pitchFamily="18" charset="0"/>
              </a:rPr>
              <a:t>saveImage</a:t>
            </a:r>
            <a:r>
              <a:rPr lang="en-US" sz="900" dirty="0">
                <a:effectLst/>
                <a:ea typeface="Times New Roman" panose="02020603050405020304" pitchFamily="18" charset="0"/>
              </a:rPr>
              <a:t>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Names_of_Giza_Pyramids.png</a:t>
            </a:r>
            <a:r>
              <a:rPr lang="en-US" sz="900" dirty="0">
                <a:solidFill>
                  <a:srgbClr val="548235"/>
                </a:solidFill>
                <a:effectLst/>
                <a:ea typeface="Times New Roman" panose="02020603050405020304" pitchFamily="18" charset="0"/>
              </a:rPr>
              <a:t>"</a:t>
            </a:r>
            <a:endParaRPr lang="de-AT" sz="900" dirty="0">
              <a:effectLst/>
              <a:ea typeface="Times New Roman" panose="02020603050405020304" pitchFamily="18" charset="0"/>
            </a:endParaRPr>
          </a:p>
          <a:p>
            <a:r>
              <a:rPr lang="en-US" sz="900" dirty="0">
                <a:effectLst/>
                <a:ea typeface="Times New Roman" panose="02020603050405020304" pitchFamily="18" charset="0"/>
              </a:rPr>
              <a:t>sleep</a:t>
            </a:r>
            <a:r>
              <a:rPr lang="en-US" sz="900" dirty="0">
                <a:solidFill>
                  <a:srgbClr val="0432FF"/>
                </a:solidFill>
                <a:effectLst/>
                <a:ea typeface="Times New Roman" panose="02020603050405020304" pitchFamily="18" charset="0"/>
              </a:rPr>
              <a:t> 40</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::requires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jdor.cls</a:t>
            </a:r>
            <a:r>
              <a:rPr lang="en-US" sz="900" dirty="0">
                <a:solidFill>
                  <a:srgbClr val="548235"/>
                </a:solidFill>
                <a:effectLst/>
                <a:ea typeface="Times New Roman" panose="02020603050405020304" pitchFamily="18" charset="0"/>
              </a:rPr>
              <a:t>"</a:t>
            </a:r>
            <a:r>
              <a:rPr lang="de-AT" sz="900" dirty="0">
                <a:effectLst/>
              </a:rPr>
              <a:t> </a:t>
            </a:r>
            <a:endParaRPr lang="de-DE" sz="900" dirty="0"/>
          </a:p>
        </p:txBody>
      </p:sp>
      <p:cxnSp>
        <p:nvCxnSpPr>
          <p:cNvPr id="20" name="Gerade Verbindung 19">
            <a:extLst>
              <a:ext uri="{FF2B5EF4-FFF2-40B4-BE49-F238E27FC236}">
                <a16:creationId xmlns:a16="http://schemas.microsoft.com/office/drawing/2014/main" id="{22F35F73-1482-7167-CB76-BA46B56A4570}"/>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21" name="Fußzeilenplatzhalter 20">
            <a:extLst>
              <a:ext uri="{FF2B5EF4-FFF2-40B4-BE49-F238E27FC236}">
                <a16:creationId xmlns:a16="http://schemas.microsoft.com/office/drawing/2014/main" id="{50D40195-B294-D8D2-C540-D81E847C00D7}"/>
              </a:ext>
            </a:extLst>
          </p:cNvPr>
          <p:cNvSpPr>
            <a:spLocks noGrp="1"/>
          </p:cNvSpPr>
          <p:nvPr>
            <p:ph type="ftr" sz="quarter" idx="11"/>
          </p:nvPr>
        </p:nvSpPr>
        <p:spPr/>
        <p:txBody>
          <a:bodyPr/>
          <a:lstStyle/>
          <a:p>
            <a:r>
              <a:rPr lang="de-DE" dirty="0"/>
              <a:t>BSF4ooRexx850 JDOR</a:t>
            </a:r>
          </a:p>
        </p:txBody>
      </p:sp>
      <p:sp>
        <p:nvSpPr>
          <p:cNvPr id="22" name="Foliennummernplatzhalter 21">
            <a:extLst>
              <a:ext uri="{FF2B5EF4-FFF2-40B4-BE49-F238E27FC236}">
                <a16:creationId xmlns:a16="http://schemas.microsoft.com/office/drawing/2014/main" id="{CAEF01AC-5122-FC03-0D62-11785BBD0B56}"/>
              </a:ext>
            </a:extLst>
          </p:cNvPr>
          <p:cNvSpPr>
            <a:spLocks noGrp="1"/>
          </p:cNvSpPr>
          <p:nvPr>
            <p:ph type="sldNum" sz="quarter" idx="12"/>
          </p:nvPr>
        </p:nvSpPr>
        <p:spPr/>
        <p:txBody>
          <a:bodyPr/>
          <a:lstStyle/>
          <a:p>
            <a:fld id="{54ADEA34-E242-4D76-83D2-5D2DBBD1C89A}" type="slidenum">
              <a:rPr lang="de-DE" smtClean="0"/>
              <a:t>13</a:t>
            </a:fld>
            <a:endParaRPr lang="de-DE"/>
          </a:p>
        </p:txBody>
      </p:sp>
      <p:sp>
        <p:nvSpPr>
          <p:cNvPr id="24" name="Textfeld 23">
            <a:extLst>
              <a:ext uri="{FF2B5EF4-FFF2-40B4-BE49-F238E27FC236}">
                <a16:creationId xmlns:a16="http://schemas.microsoft.com/office/drawing/2014/main" id="{C0725E85-1090-B01C-8864-19296866A146}"/>
              </a:ext>
            </a:extLst>
          </p:cNvPr>
          <p:cNvSpPr txBox="1"/>
          <p:nvPr/>
        </p:nvSpPr>
        <p:spPr>
          <a:xfrm>
            <a:off x="2288141" y="3296951"/>
            <a:ext cx="6102350" cy="338554"/>
          </a:xfrm>
          <a:prstGeom prst="rect">
            <a:avLst/>
          </a:prstGeom>
          <a:noFill/>
        </p:spPr>
        <p:txBody>
          <a:bodyPr wrap="square">
            <a:spAutoFit/>
          </a:bodyPr>
          <a:lstStyle/>
          <a:p>
            <a:r>
              <a:rPr lang="en-US" sz="1600" dirty="0">
                <a:effectLst/>
                <a:ea typeface="Times New Roman" panose="02020603050405020304" pitchFamily="18" charset="0"/>
              </a:rPr>
              <a:t>py.png</a:t>
            </a:r>
            <a:endParaRPr lang="de-DE" sz="1600" dirty="0"/>
          </a:p>
        </p:txBody>
      </p:sp>
      <p:sp>
        <p:nvSpPr>
          <p:cNvPr id="26" name="Textfeld 25">
            <a:extLst>
              <a:ext uri="{FF2B5EF4-FFF2-40B4-BE49-F238E27FC236}">
                <a16:creationId xmlns:a16="http://schemas.microsoft.com/office/drawing/2014/main" id="{4572E39C-AFE4-D24E-EE1C-3CF26B808D3D}"/>
              </a:ext>
            </a:extLst>
          </p:cNvPr>
          <p:cNvSpPr txBox="1"/>
          <p:nvPr/>
        </p:nvSpPr>
        <p:spPr>
          <a:xfrm>
            <a:off x="1399351" y="6047934"/>
            <a:ext cx="6102350" cy="338554"/>
          </a:xfrm>
          <a:prstGeom prst="rect">
            <a:avLst/>
          </a:prstGeom>
          <a:noFill/>
        </p:spPr>
        <p:txBody>
          <a:bodyPr wrap="square">
            <a:spAutoFit/>
          </a:bodyPr>
          <a:lstStyle/>
          <a:p>
            <a:r>
              <a:rPr lang="en-US" sz="1600" dirty="0">
                <a:effectLst/>
                <a:ea typeface="Times New Roman" panose="02020603050405020304" pitchFamily="18" charset="0"/>
              </a:rPr>
              <a:t>Names_of_Giza_Pyramids.png</a:t>
            </a:r>
            <a:endParaRPr lang="de-DE" sz="1600" dirty="0"/>
          </a:p>
        </p:txBody>
      </p:sp>
      <p:sp>
        <p:nvSpPr>
          <p:cNvPr id="28" name="Textfeld 27">
            <a:extLst>
              <a:ext uri="{FF2B5EF4-FFF2-40B4-BE49-F238E27FC236}">
                <a16:creationId xmlns:a16="http://schemas.microsoft.com/office/drawing/2014/main" id="{FB0EEB60-0AAF-6471-E25D-561A54371D4F}"/>
              </a:ext>
            </a:extLst>
          </p:cNvPr>
          <p:cNvSpPr txBox="1"/>
          <p:nvPr/>
        </p:nvSpPr>
        <p:spPr>
          <a:xfrm>
            <a:off x="1895161" y="852372"/>
            <a:ext cx="6102350" cy="369332"/>
          </a:xfrm>
          <a:prstGeom prst="rect">
            <a:avLst/>
          </a:prstGeom>
          <a:noFill/>
        </p:spPr>
        <p:txBody>
          <a:bodyPr wrap="square">
            <a:spAutoFit/>
          </a:bodyPr>
          <a:lstStyle/>
          <a:p>
            <a:r>
              <a:rPr lang="en-US" sz="1800" dirty="0">
                <a:effectLst/>
                <a:ea typeface="Times New Roman" panose="02020603050405020304" pitchFamily="18" charset="0"/>
              </a:rPr>
              <a:t>JDOR-</a:t>
            </a:r>
            <a:r>
              <a:rPr lang="en-US" sz="1800" dirty="0" err="1">
                <a:effectLst/>
                <a:ea typeface="Times New Roman" panose="02020603050405020304" pitchFamily="18" charset="0"/>
              </a:rPr>
              <a:t>images.rxj</a:t>
            </a:r>
            <a:r>
              <a:rPr lang="de-AT" dirty="0">
                <a:effectLst/>
              </a:rPr>
              <a:t> </a:t>
            </a:r>
            <a:endParaRPr lang="de-DE" dirty="0"/>
          </a:p>
        </p:txBody>
      </p:sp>
      <p:sp>
        <p:nvSpPr>
          <p:cNvPr id="29" name="Textfeld 28">
            <a:extLst>
              <a:ext uri="{FF2B5EF4-FFF2-40B4-BE49-F238E27FC236}">
                <a16:creationId xmlns:a16="http://schemas.microsoft.com/office/drawing/2014/main" id="{7CC45E02-68C3-2A54-6B7C-F175D8677B2C}"/>
              </a:ext>
            </a:extLst>
          </p:cNvPr>
          <p:cNvSpPr txBox="1"/>
          <p:nvPr/>
        </p:nvSpPr>
        <p:spPr>
          <a:xfrm>
            <a:off x="5037416" y="1646659"/>
            <a:ext cx="446008" cy="4385816"/>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endParaRPr lang="de-AT" sz="1000" kern="100" dirty="0">
              <a:effectLst/>
            </a:endParaRPr>
          </a:p>
        </p:txBody>
      </p:sp>
      <p:sp>
        <p:nvSpPr>
          <p:cNvPr id="30" name="Textfeld 29">
            <a:extLst>
              <a:ext uri="{FF2B5EF4-FFF2-40B4-BE49-F238E27FC236}">
                <a16:creationId xmlns:a16="http://schemas.microsoft.com/office/drawing/2014/main" id="{CE5C6D1D-E507-9FCC-644C-B0E96C1AFDB5}"/>
              </a:ext>
            </a:extLst>
          </p:cNvPr>
          <p:cNvSpPr txBox="1"/>
          <p:nvPr/>
        </p:nvSpPr>
        <p:spPr>
          <a:xfrm>
            <a:off x="8400287" y="1625798"/>
            <a:ext cx="446008" cy="4678204"/>
          </a:xfrm>
          <a:prstGeom prst="rect">
            <a:avLst/>
          </a:prstGeom>
          <a:noFill/>
        </p:spPr>
        <p:txBody>
          <a:bodyPr wrap="square">
            <a:spAutoFit/>
          </a:bodyPr>
          <a:lstStyle/>
          <a:p>
            <a:r>
              <a:rPr lang="en-US" sz="900" kern="100" dirty="0">
                <a:solidFill>
                  <a:schemeClr val="bg1">
                    <a:lumMod val="50000"/>
                  </a:schemeClr>
                </a:solidFill>
              </a:rPr>
              <a:t>31</a:t>
            </a:r>
          </a:p>
          <a:p>
            <a:r>
              <a:rPr lang="en-US" sz="900" kern="100" dirty="0">
                <a:solidFill>
                  <a:schemeClr val="bg1">
                    <a:lumMod val="50000"/>
                  </a:schemeClr>
                </a:solidFill>
                <a:effectLst/>
              </a:rPr>
              <a:t>32</a:t>
            </a:r>
          </a:p>
          <a:p>
            <a:r>
              <a:rPr lang="en-US" sz="900" kern="100" dirty="0">
                <a:solidFill>
                  <a:schemeClr val="bg1">
                    <a:lumMod val="50000"/>
                  </a:schemeClr>
                </a:solidFill>
              </a:rPr>
              <a:t>33</a:t>
            </a:r>
          </a:p>
          <a:p>
            <a:r>
              <a:rPr lang="en-US" sz="900" kern="100" dirty="0">
                <a:solidFill>
                  <a:schemeClr val="bg1">
                    <a:lumMod val="50000"/>
                  </a:schemeClr>
                </a:solidFill>
                <a:effectLst/>
              </a:rPr>
              <a:t>34</a:t>
            </a:r>
          </a:p>
          <a:p>
            <a:r>
              <a:rPr lang="en-US" sz="900" kern="100" dirty="0">
                <a:solidFill>
                  <a:schemeClr val="bg1">
                    <a:lumMod val="50000"/>
                  </a:schemeClr>
                </a:solidFill>
              </a:rPr>
              <a:t>35</a:t>
            </a:r>
          </a:p>
          <a:p>
            <a:r>
              <a:rPr lang="en-US" sz="900" kern="100" dirty="0">
                <a:solidFill>
                  <a:schemeClr val="bg1">
                    <a:lumMod val="50000"/>
                  </a:schemeClr>
                </a:solidFill>
                <a:effectLst/>
              </a:rPr>
              <a:t>36</a:t>
            </a:r>
            <a:endParaRPr lang="de-AT" sz="900" kern="100" dirty="0">
              <a:solidFill>
                <a:schemeClr val="bg1">
                  <a:lumMod val="50000"/>
                </a:schemeClr>
              </a:solidFill>
              <a:effectLst/>
            </a:endParaRPr>
          </a:p>
          <a:p>
            <a:r>
              <a:rPr lang="tr-TR" sz="900" kern="100" dirty="0">
                <a:solidFill>
                  <a:schemeClr val="bg1">
                    <a:lumMod val="50000"/>
                  </a:schemeClr>
                </a:solidFill>
                <a:effectLst/>
              </a:rPr>
              <a:t>37</a:t>
            </a:r>
          </a:p>
          <a:p>
            <a:r>
              <a:rPr lang="tr-TR" sz="900" kern="100" dirty="0">
                <a:solidFill>
                  <a:schemeClr val="bg1">
                    <a:lumMod val="50000"/>
                  </a:schemeClr>
                </a:solidFill>
              </a:rPr>
              <a:t>38</a:t>
            </a:r>
          </a:p>
          <a:p>
            <a:r>
              <a:rPr lang="tr-TR" sz="900" kern="100" dirty="0">
                <a:solidFill>
                  <a:schemeClr val="bg1">
                    <a:lumMod val="50000"/>
                  </a:schemeClr>
                </a:solidFill>
                <a:effectLst/>
              </a:rPr>
              <a:t>39</a:t>
            </a:r>
          </a:p>
          <a:p>
            <a:r>
              <a:rPr lang="tr-TR" sz="900" kern="100" dirty="0">
                <a:solidFill>
                  <a:schemeClr val="bg1">
                    <a:lumMod val="50000"/>
                  </a:schemeClr>
                </a:solidFill>
              </a:rPr>
              <a:t>40</a:t>
            </a:r>
          </a:p>
          <a:p>
            <a:r>
              <a:rPr lang="tr-TR" sz="900" kern="100" dirty="0">
                <a:solidFill>
                  <a:schemeClr val="bg1">
                    <a:lumMod val="50000"/>
                  </a:schemeClr>
                </a:solidFill>
                <a:effectLst/>
              </a:rPr>
              <a:t>41</a:t>
            </a:r>
          </a:p>
          <a:p>
            <a:r>
              <a:rPr lang="tr-TR" sz="900" kern="100" dirty="0">
                <a:solidFill>
                  <a:schemeClr val="bg1">
                    <a:lumMod val="50000"/>
                  </a:schemeClr>
                </a:solidFill>
              </a:rPr>
              <a:t>42</a:t>
            </a:r>
          </a:p>
          <a:p>
            <a:r>
              <a:rPr lang="tr-TR" sz="900" kern="100" dirty="0">
                <a:solidFill>
                  <a:schemeClr val="bg1">
                    <a:lumMod val="50000"/>
                  </a:schemeClr>
                </a:solidFill>
                <a:effectLst/>
              </a:rPr>
              <a:t>43</a:t>
            </a:r>
          </a:p>
          <a:p>
            <a:r>
              <a:rPr lang="tr-TR" sz="900" kern="100" dirty="0">
                <a:solidFill>
                  <a:schemeClr val="bg1">
                    <a:lumMod val="50000"/>
                  </a:schemeClr>
                </a:solidFill>
              </a:rPr>
              <a:t>44</a:t>
            </a:r>
          </a:p>
          <a:p>
            <a:r>
              <a:rPr lang="tr-TR" sz="900" kern="100" dirty="0">
                <a:solidFill>
                  <a:schemeClr val="bg1">
                    <a:lumMod val="50000"/>
                  </a:schemeClr>
                </a:solidFill>
                <a:effectLst/>
              </a:rPr>
              <a:t>45</a:t>
            </a:r>
          </a:p>
          <a:p>
            <a:r>
              <a:rPr lang="tr-TR" sz="900" kern="100" dirty="0">
                <a:solidFill>
                  <a:schemeClr val="bg1">
                    <a:lumMod val="50000"/>
                  </a:schemeClr>
                </a:solidFill>
              </a:rPr>
              <a:t>46</a:t>
            </a:r>
          </a:p>
          <a:p>
            <a:r>
              <a:rPr lang="tr-TR" sz="900" kern="100" dirty="0">
                <a:solidFill>
                  <a:schemeClr val="bg1">
                    <a:lumMod val="50000"/>
                  </a:schemeClr>
                </a:solidFill>
                <a:effectLst/>
              </a:rPr>
              <a:t>47</a:t>
            </a:r>
          </a:p>
          <a:p>
            <a:r>
              <a:rPr lang="tr-TR" sz="900" kern="100" dirty="0">
                <a:solidFill>
                  <a:schemeClr val="bg1">
                    <a:lumMod val="50000"/>
                  </a:schemeClr>
                </a:solidFill>
              </a:rPr>
              <a:t>48</a:t>
            </a:r>
          </a:p>
          <a:p>
            <a:r>
              <a:rPr lang="tr-TR" sz="900" kern="100" dirty="0">
                <a:solidFill>
                  <a:schemeClr val="bg1">
                    <a:lumMod val="50000"/>
                  </a:schemeClr>
                </a:solidFill>
                <a:effectLst/>
              </a:rPr>
              <a:t>49</a:t>
            </a:r>
          </a:p>
          <a:p>
            <a:r>
              <a:rPr lang="tr-TR" sz="900" kern="100" dirty="0">
                <a:solidFill>
                  <a:schemeClr val="bg1">
                    <a:lumMod val="50000"/>
                  </a:schemeClr>
                </a:solidFill>
              </a:rPr>
              <a:t>50</a:t>
            </a:r>
          </a:p>
          <a:p>
            <a:r>
              <a:rPr lang="tr-TR" sz="900" kern="100" dirty="0">
                <a:solidFill>
                  <a:schemeClr val="bg1">
                    <a:lumMod val="50000"/>
                  </a:schemeClr>
                </a:solidFill>
                <a:effectLst/>
              </a:rPr>
              <a:t>51</a:t>
            </a:r>
          </a:p>
          <a:p>
            <a:r>
              <a:rPr lang="tr-TR" sz="900" kern="100" dirty="0">
                <a:solidFill>
                  <a:schemeClr val="bg1">
                    <a:lumMod val="50000"/>
                  </a:schemeClr>
                </a:solidFill>
              </a:rPr>
              <a:t>52</a:t>
            </a:r>
          </a:p>
          <a:p>
            <a:r>
              <a:rPr lang="tr-TR" sz="900" kern="100" dirty="0">
                <a:solidFill>
                  <a:schemeClr val="bg1">
                    <a:lumMod val="50000"/>
                  </a:schemeClr>
                </a:solidFill>
              </a:rPr>
              <a:t>53</a:t>
            </a:r>
          </a:p>
          <a:p>
            <a:r>
              <a:rPr lang="tr-TR" sz="900" kern="100" dirty="0">
                <a:solidFill>
                  <a:schemeClr val="bg1">
                    <a:lumMod val="50000"/>
                  </a:schemeClr>
                </a:solidFill>
                <a:effectLst/>
              </a:rPr>
              <a:t>54</a:t>
            </a:r>
          </a:p>
          <a:p>
            <a:r>
              <a:rPr lang="tr-TR" sz="900" kern="100" dirty="0">
                <a:solidFill>
                  <a:schemeClr val="bg1">
                    <a:lumMod val="50000"/>
                  </a:schemeClr>
                </a:solidFill>
              </a:rPr>
              <a:t>55</a:t>
            </a:r>
          </a:p>
          <a:p>
            <a:r>
              <a:rPr lang="tr-TR" sz="900" kern="100" dirty="0">
                <a:solidFill>
                  <a:schemeClr val="bg1">
                    <a:lumMod val="50000"/>
                  </a:schemeClr>
                </a:solidFill>
                <a:effectLst/>
              </a:rPr>
              <a:t>56</a:t>
            </a:r>
          </a:p>
          <a:p>
            <a:r>
              <a:rPr lang="tr-TR" sz="900" kern="100" dirty="0">
                <a:solidFill>
                  <a:schemeClr val="bg1">
                    <a:lumMod val="50000"/>
                  </a:schemeClr>
                </a:solidFill>
                <a:effectLst/>
              </a:rPr>
              <a:t>57</a:t>
            </a:r>
          </a:p>
          <a:p>
            <a:r>
              <a:rPr lang="tr-TR" sz="900" kern="100" dirty="0">
                <a:solidFill>
                  <a:schemeClr val="bg1">
                    <a:lumMod val="50000"/>
                  </a:schemeClr>
                </a:solidFill>
              </a:rPr>
              <a:t>58</a:t>
            </a:r>
          </a:p>
          <a:p>
            <a:r>
              <a:rPr lang="tr-TR" sz="900" kern="100" dirty="0">
                <a:solidFill>
                  <a:schemeClr val="bg1">
                    <a:lumMod val="50000"/>
                  </a:schemeClr>
                </a:solidFill>
                <a:effectLst/>
              </a:rPr>
              <a:t>59</a:t>
            </a:r>
          </a:p>
          <a:p>
            <a:r>
              <a:rPr lang="tr-TR" sz="900" kern="100" dirty="0">
                <a:solidFill>
                  <a:schemeClr val="bg1">
                    <a:lumMod val="50000"/>
                  </a:schemeClr>
                </a:solidFill>
              </a:rPr>
              <a:t>60</a:t>
            </a:r>
          </a:p>
          <a:p>
            <a:r>
              <a:rPr lang="tr-TR" sz="900" kern="100" dirty="0">
                <a:solidFill>
                  <a:schemeClr val="bg1">
                    <a:lumMod val="50000"/>
                  </a:schemeClr>
                </a:solidFill>
                <a:effectLst/>
              </a:rPr>
              <a:t>61</a:t>
            </a:r>
            <a:endParaRPr lang="de-AT" sz="900" kern="100" dirty="0">
              <a:solidFill>
                <a:schemeClr val="bg1">
                  <a:lumMod val="50000"/>
                </a:schemeClr>
              </a:solidFill>
              <a:effectLst/>
            </a:endParaRPr>
          </a:p>
          <a:p>
            <a:endParaRPr lang="de-AT" sz="1000" kern="100" dirty="0">
              <a:effectLst/>
            </a:endParaRPr>
          </a:p>
        </p:txBody>
      </p:sp>
      <p:pic>
        <p:nvPicPr>
          <p:cNvPr id="35" name="Grafik 34">
            <a:extLst>
              <a:ext uri="{FF2B5EF4-FFF2-40B4-BE49-F238E27FC236}">
                <a16:creationId xmlns:a16="http://schemas.microsoft.com/office/drawing/2014/main" id="{016AF402-0FE2-2A18-15CC-DBFDD9992A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676" y="3651364"/>
            <a:ext cx="3416300" cy="2298700"/>
          </a:xfrm>
          <a:prstGeom prst="rect">
            <a:avLst/>
          </a:prstGeom>
        </p:spPr>
      </p:pic>
      <p:pic>
        <p:nvPicPr>
          <p:cNvPr id="47" name="Grafik 46">
            <a:extLst>
              <a:ext uri="{FF2B5EF4-FFF2-40B4-BE49-F238E27FC236}">
                <a16:creationId xmlns:a16="http://schemas.microsoft.com/office/drawing/2014/main" id="{5EC932EF-6027-555E-704A-009F60021D36}"/>
              </a:ext>
            </a:extLst>
          </p:cNvPr>
          <p:cNvPicPr>
            <a:picLocks noChangeAspect="1"/>
          </p:cNvPicPr>
          <p:nvPr/>
        </p:nvPicPr>
        <p:blipFill rotWithShape="1">
          <a:blip r:embed="rId3">
            <a:extLst>
              <a:ext uri="{28A0092B-C50C-407E-A947-70E740481C1C}">
                <a14:useLocalDpi xmlns:a14="http://schemas.microsoft.com/office/drawing/2010/main" val="0"/>
              </a:ext>
            </a:extLst>
          </a:blip>
          <a:srcRect r="15669"/>
          <a:stretch/>
        </p:blipFill>
        <p:spPr>
          <a:xfrm>
            <a:off x="1098275" y="1260345"/>
            <a:ext cx="3377102" cy="2056032"/>
          </a:xfrm>
          <a:prstGeom prst="rect">
            <a:avLst/>
          </a:prstGeom>
        </p:spPr>
      </p:pic>
    </p:spTree>
    <p:extLst>
      <p:ext uri="{BB962C8B-B14F-4D97-AF65-F5344CB8AC3E}">
        <p14:creationId xmlns:p14="http://schemas.microsoft.com/office/powerpoint/2010/main" val="1460789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8D1E45-7B13-1268-0C8D-ED41DD60D4D5}"/>
              </a:ext>
            </a:extLst>
          </p:cNvPr>
          <p:cNvSpPr>
            <a:spLocks noGrp="1"/>
          </p:cNvSpPr>
          <p:nvPr>
            <p:ph type="title"/>
          </p:nvPr>
        </p:nvSpPr>
        <p:spPr>
          <a:xfrm>
            <a:off x="-41691" y="-221170"/>
            <a:ext cx="10515600" cy="1325563"/>
          </a:xfrm>
        </p:spPr>
        <p:txBody>
          <a:bodyPr>
            <a:normAutofit/>
          </a:bodyPr>
          <a:lstStyle/>
          <a:p>
            <a:pPr marL="457200" lvl="1">
              <a:spcBef>
                <a:spcPts val="200"/>
              </a:spcBef>
            </a:pPr>
            <a:r>
              <a:rPr lang="en-US" sz="36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Rotate, Scale, Translate and Shear</a:t>
            </a:r>
            <a:endParaRPr lang="de-AT" sz="36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B3391C61-8B19-B625-A81A-8D71C9ECB347}"/>
              </a:ext>
            </a:extLst>
          </p:cNvPr>
          <p:cNvSpPr/>
          <p:nvPr/>
        </p:nvSpPr>
        <p:spPr>
          <a:xfrm>
            <a:off x="5053263" y="852373"/>
            <a:ext cx="3094178" cy="600562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8" name="Rechteck 7">
            <a:extLst>
              <a:ext uri="{FF2B5EF4-FFF2-40B4-BE49-F238E27FC236}">
                <a16:creationId xmlns:a16="http://schemas.microsoft.com/office/drawing/2014/main" id="{E6F4E036-A56D-D4AD-729C-620BB4336928}"/>
              </a:ext>
            </a:extLst>
          </p:cNvPr>
          <p:cNvSpPr/>
          <p:nvPr/>
        </p:nvSpPr>
        <p:spPr>
          <a:xfrm>
            <a:off x="8297554" y="852373"/>
            <a:ext cx="3031957" cy="600562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9" name="Textfeld 8">
            <a:extLst>
              <a:ext uri="{FF2B5EF4-FFF2-40B4-BE49-F238E27FC236}">
                <a16:creationId xmlns:a16="http://schemas.microsoft.com/office/drawing/2014/main" id="{7E343CD6-16BE-C0BE-5D06-78B993ED6E08}"/>
              </a:ext>
            </a:extLst>
          </p:cNvPr>
          <p:cNvSpPr txBox="1"/>
          <p:nvPr/>
        </p:nvSpPr>
        <p:spPr>
          <a:xfrm>
            <a:off x="5265596" y="1325563"/>
            <a:ext cx="3031958" cy="5355312"/>
          </a:xfrm>
          <a:prstGeom prst="rect">
            <a:avLst/>
          </a:prstGeom>
          <a:noFill/>
        </p:spPr>
        <p:txBody>
          <a:bodyPr wrap="square" rtlCol="0">
            <a:spAutoFit/>
          </a:bodyPr>
          <a:lstStyle/>
          <a:p>
            <a:r>
              <a:rPr lang="en-US" sz="900" i="1" dirty="0">
                <a:solidFill>
                  <a:srgbClr val="0432FF"/>
                </a:solidFill>
                <a:effectLst/>
                <a:latin typeface="Calibri" panose="020F0502020204030204" pitchFamily="34" charset="0"/>
                <a:ea typeface="Times New Roman" panose="02020603050405020304" pitchFamily="18" charset="0"/>
              </a:rPr>
              <a:t>c</a:t>
            </a:r>
            <a:r>
              <a:rPr lang="en-US" sz="900" kern="100" dirty="0">
                <a:solidFill>
                  <a:srgbClr val="0432FF"/>
                </a:solidFill>
                <a:effectLst/>
                <a:latin typeface="Calibri" panose="020F0502020204030204" pitchFamily="34" charset="0"/>
                <a:ea typeface="Times New Roman" panose="02020603050405020304" pitchFamily="18" charset="0"/>
              </a:rPr>
              <a:t>all </a:t>
            </a:r>
            <a:r>
              <a:rPr lang="en-US" sz="900" kern="100" dirty="0" err="1">
                <a:solidFill>
                  <a:srgbClr val="000000"/>
                </a:solidFill>
                <a:effectLst/>
                <a:latin typeface="Calibri" panose="020F0502020204030204" pitchFamily="34" charset="0"/>
                <a:ea typeface="Times New Roman" panose="02020603050405020304" pitchFamily="18" charset="0"/>
              </a:rPr>
              <a:t>addJdorHandler</a:t>
            </a:r>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432FF"/>
                </a:solidFill>
                <a:effectLst/>
                <a:latin typeface="Calibri" panose="020F0502020204030204" pitchFamily="34" charset="0"/>
                <a:ea typeface="Times New Roman" panose="02020603050405020304" pitchFamily="18" charset="0"/>
              </a:rPr>
              <a:t>address </a:t>
            </a:r>
            <a:r>
              <a:rPr lang="en-US" sz="900" kern="100" dirty="0" err="1">
                <a:solidFill>
                  <a:srgbClr val="000000"/>
                </a:solidFill>
                <a:effectLst/>
                <a:latin typeface="Calibri" panose="020F0502020204030204" pitchFamily="34" charset="0"/>
                <a:ea typeface="Times New Roman" panose="02020603050405020304" pitchFamily="18" charset="0"/>
              </a:rPr>
              <a:t>jdor</a:t>
            </a:r>
            <a:r>
              <a:rPr lang="en-US" sz="900" kern="1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kern="100" dirty="0">
                <a:solidFill>
                  <a:srgbClr val="7F7F7F"/>
                </a:solidFill>
                <a:effectLst/>
                <a:latin typeface="Calibri" panose="020F0502020204030204" pitchFamily="34" charset="0"/>
                <a:ea typeface="Times New Roman" panose="02020603050405020304" pitchFamily="18" charset="0"/>
              </a:rPr>
              <a:t>--Creating and showing a new window</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350</a:t>
            </a:r>
            <a:endParaRPr lang="de-AT" sz="900" dirty="0">
              <a:effectLst/>
              <a:latin typeface="Times New Roman" panose="02020603050405020304" pitchFamily="18" charset="0"/>
              <a:ea typeface="Times New Roman" panose="02020603050405020304" pitchFamily="18" charset="0"/>
            </a:endParaRPr>
          </a:p>
          <a:p>
            <a:r>
              <a:rPr lang="en-US" sz="900" kern="100" dirty="0" err="1">
                <a:solidFill>
                  <a:srgbClr val="000000"/>
                </a:solidFill>
                <a:effectLst/>
                <a:latin typeface="Calibri" panose="020F0502020204030204" pitchFamily="34" charset="0"/>
                <a:ea typeface="Times New Roman" panose="02020603050405020304" pitchFamily="18" charset="0"/>
              </a:rPr>
              <a:t>win_height</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a:solidFill>
                  <a:srgbClr val="C00000"/>
                </a:solidFill>
                <a:effectLst/>
                <a:latin typeface="Calibri" panose="020F0502020204030204" pitchFamily="34" charset="0"/>
                <a:ea typeface="Times New Roman" panose="02020603050405020304" pitchFamily="18" charset="0"/>
              </a:rPr>
              <a:t>= </a:t>
            </a:r>
            <a:r>
              <a:rPr lang="en-US" sz="900" kern="100" dirty="0">
                <a:solidFill>
                  <a:srgbClr val="0432FF"/>
                </a:solidFill>
                <a:effectLst/>
                <a:latin typeface="Calibri" panose="020F0502020204030204" pitchFamily="34" charset="0"/>
                <a:ea typeface="Times New Roman" panose="02020603050405020304" pitchFamily="18" charset="0"/>
              </a:rPr>
              <a:t>350</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WINSIZE </a:t>
            </a:r>
            <a:r>
              <a:rPr lang="en-US" sz="900" kern="100" dirty="0" err="1">
                <a:solidFill>
                  <a:srgbClr val="000000"/>
                </a:solidFill>
                <a:effectLst/>
                <a:latin typeface="Calibri" panose="020F0502020204030204" pitchFamily="34" charset="0"/>
                <a:ea typeface="Times New Roman" panose="02020603050405020304" pitchFamily="18" charset="0"/>
              </a:rPr>
              <a:t>win_width</a:t>
            </a:r>
            <a:r>
              <a:rPr lang="en-US" sz="900" kern="100" dirty="0">
                <a:solidFill>
                  <a:srgbClr val="000000"/>
                </a:solidFill>
                <a:effectLst/>
                <a:latin typeface="Calibri" panose="020F0502020204030204" pitchFamily="34" charset="0"/>
                <a:ea typeface="Times New Roman" panose="02020603050405020304" pitchFamily="18" charset="0"/>
              </a:rPr>
              <a:t> </a:t>
            </a:r>
            <a:r>
              <a:rPr lang="en-US" sz="900" kern="100" dirty="0" err="1">
                <a:solidFill>
                  <a:srgbClr val="000000"/>
                </a:solidFill>
                <a:effectLst/>
                <a:latin typeface="Calibri" panose="020F0502020204030204" pitchFamily="34" charset="0"/>
                <a:ea typeface="Times New Roman" panose="02020603050405020304" pitchFamily="18" charset="0"/>
              </a:rPr>
              <a:t>win_height</a:t>
            </a:r>
            <a:endParaRPr lang="de-AT" sz="900" dirty="0">
              <a:effectLst/>
              <a:latin typeface="Times New Roman" panose="02020603050405020304" pitchFamily="18" charset="0"/>
              <a:ea typeface="Times New Roman" panose="02020603050405020304" pitchFamily="18" charset="0"/>
            </a:endParaRPr>
          </a:p>
          <a:p>
            <a:r>
              <a:rPr lang="en-US" sz="900" kern="100" dirty="0">
                <a:solidFill>
                  <a:srgbClr val="000000"/>
                </a:solidFill>
                <a:effectLst/>
                <a:latin typeface="Calibri" panose="020F0502020204030204" pitchFamily="34" charset="0"/>
                <a:ea typeface="Times New Roman" panose="02020603050405020304" pitchFamily="18" charset="0"/>
              </a:rPr>
              <a:t>WINSHOW</a:t>
            </a:r>
            <a:endParaRPr lang="de-AT" sz="900" dirty="0">
              <a:effectLst/>
              <a:latin typeface="Times New Roman" panose="02020603050405020304" pitchFamily="18" charset="0"/>
              <a:ea typeface="Times New Roman" panose="02020603050405020304" pitchFamily="18" charset="0"/>
            </a:endParaRPr>
          </a:p>
          <a:p>
            <a:r>
              <a:rPr lang="en-US" sz="900" i="1" dirty="0">
                <a:solidFill>
                  <a:srgbClr val="767171"/>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i="1" dirty="0">
                <a:solidFill>
                  <a:srgbClr val="767171"/>
                </a:solidFill>
                <a:effectLst/>
                <a:latin typeface="Calibri" panose="020F0502020204030204" pitchFamily="34" charset="0"/>
                <a:ea typeface="Times New Roman" panose="02020603050405020304" pitchFamily="18" charset="0"/>
              </a:rPr>
              <a:t> --setting the colors</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a:t>
            </a:r>
            <a:r>
              <a:rPr lang="en-US" sz="900" dirty="0" err="1">
                <a:solidFill>
                  <a:srgbClr val="000000"/>
                </a:solidFill>
                <a:effectLst/>
                <a:latin typeface="Calibri" panose="020F0502020204030204" pitchFamily="34" charset="0"/>
                <a:ea typeface="Times New Roman" panose="02020603050405020304" pitchFamily="18" charset="0"/>
              </a:rPr>
              <a:t>coordinate_system</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190 190 190 200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middle </a:t>
            </a:r>
            <a:r>
              <a:rPr lang="en-US" sz="900" dirty="0">
                <a:solidFill>
                  <a:srgbClr val="0432FF"/>
                </a:solidFill>
                <a:effectLst/>
                <a:latin typeface="Calibri" panose="020F0502020204030204" pitchFamily="34" charset="0"/>
                <a:ea typeface="Times New Roman" panose="02020603050405020304" pitchFamily="18" charset="0"/>
              </a:rPr>
              <a:t>0 0 0 255</a:t>
            </a:r>
            <a:endParaRPr lang="de-AT" sz="900" dirty="0">
              <a:effectLst/>
              <a:latin typeface="Times New Roman" panose="02020603050405020304" pitchFamily="18" charset="0"/>
              <a:ea typeface="Times New Roman" panose="02020603050405020304" pitchFamily="18" charset="0"/>
            </a:endParaRPr>
          </a:p>
          <a:p>
            <a:r>
              <a:rPr lang="en-US" sz="900" i="1" dirty="0">
                <a:solidFill>
                  <a:srgbClr val="767171"/>
                </a:solidFill>
                <a:effectLst/>
                <a:latin typeface="Calibri" panose="020F0502020204030204" pitchFamily="34" charset="0"/>
                <a:ea typeface="Times New Roman" panose="02020603050405020304" pitchFamily="18" charset="0"/>
              </a:rPr>
              <a:t>   --drawing the system</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a:t>
            </a:r>
            <a:r>
              <a:rPr lang="en-US" sz="900" dirty="0" err="1">
                <a:solidFill>
                  <a:srgbClr val="000000"/>
                </a:solidFill>
                <a:effectLst/>
                <a:latin typeface="Calibri" panose="020F0502020204030204" pitchFamily="34" charset="0"/>
                <a:ea typeface="Times New Roman" panose="02020603050405020304" pitchFamily="18" charset="0"/>
              </a:rPr>
              <a:t>coordinate_system</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do </a:t>
            </a:r>
            <a:r>
              <a:rPr lang="en-US" sz="900" dirty="0" err="1">
                <a:solidFill>
                  <a:srgbClr val="000000"/>
                </a:solidFill>
                <a:effectLst/>
                <a:latin typeface="Calibri" panose="020F0502020204030204" pitchFamily="34" charset="0"/>
                <a:ea typeface="Times New Roman" panose="02020603050405020304" pitchFamily="18" charset="0"/>
              </a:rPr>
              <a:t>i</a:t>
            </a:r>
            <a:r>
              <a:rPr lang="en-US" sz="900" dirty="0">
                <a:solidFill>
                  <a:srgbClr val="C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0 </a:t>
            </a:r>
            <a:r>
              <a:rPr lang="en-US" sz="900" dirty="0">
                <a:solidFill>
                  <a:srgbClr val="000000"/>
                </a:solidFill>
                <a:effectLst/>
                <a:latin typeface="Calibri" panose="020F0502020204030204" pitchFamily="34" charset="0"/>
                <a:ea typeface="Times New Roman" panose="02020603050405020304" pitchFamily="18" charset="0"/>
              </a:rPr>
              <a:t>to </a:t>
            </a:r>
            <a:r>
              <a:rPr lang="en-US" sz="900" dirty="0" err="1">
                <a:solidFill>
                  <a:srgbClr val="000000"/>
                </a:solidFill>
                <a:effectLst/>
                <a:latin typeface="Calibri" panose="020F0502020204030204" pitchFamily="34" charset="0"/>
                <a:ea typeface="Times New Roman" panose="02020603050405020304" pitchFamily="18" charset="0"/>
              </a:rPr>
              <a:t>win_width</a:t>
            </a:r>
            <a:r>
              <a:rPr lang="en-US" sz="900" dirty="0">
                <a:solidFill>
                  <a:srgbClr val="000000"/>
                </a:solidFill>
                <a:effectLst/>
                <a:latin typeface="Calibri" panose="020F0502020204030204" pitchFamily="34" charset="0"/>
                <a:ea typeface="Times New Roman" panose="02020603050405020304" pitchFamily="18" charset="0"/>
              </a:rPr>
              <a:t> by </a:t>
            </a:r>
            <a:r>
              <a:rPr lang="en-US" sz="900" dirty="0">
                <a:solidFill>
                  <a:srgbClr val="0432FF"/>
                </a:solidFill>
                <a:effectLst/>
                <a:latin typeface="Calibri" panose="020F0502020204030204" pitchFamily="34" charset="0"/>
                <a:ea typeface="Times New Roman" panose="02020603050405020304" pitchFamily="18" charset="0"/>
              </a:rPr>
              <a:t>25</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i</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0</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drawline</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i</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win_height</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end</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do </a:t>
            </a:r>
            <a:r>
              <a:rPr lang="en-US" sz="900" dirty="0" err="1">
                <a:solidFill>
                  <a:srgbClr val="000000"/>
                </a:solidFill>
                <a:effectLst/>
                <a:latin typeface="Calibri" panose="020F0502020204030204" pitchFamily="34" charset="0"/>
                <a:ea typeface="Times New Roman" panose="02020603050405020304" pitchFamily="18" charset="0"/>
              </a:rPr>
              <a:t>i</a:t>
            </a:r>
            <a:r>
              <a:rPr lang="en-US" sz="900" dirty="0">
                <a:solidFill>
                  <a:srgbClr val="0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0</a:t>
            </a:r>
            <a:r>
              <a:rPr lang="en-US" sz="900" dirty="0">
                <a:solidFill>
                  <a:srgbClr val="000000"/>
                </a:solidFill>
                <a:effectLst/>
                <a:latin typeface="Calibri" panose="020F0502020204030204" pitchFamily="34" charset="0"/>
                <a:ea typeface="Times New Roman" panose="02020603050405020304" pitchFamily="18" charset="0"/>
              </a:rPr>
              <a:t> to </a:t>
            </a:r>
            <a:r>
              <a:rPr lang="en-US" sz="900" dirty="0" err="1">
                <a:solidFill>
                  <a:srgbClr val="000000"/>
                </a:solidFill>
                <a:effectLst/>
                <a:latin typeface="Calibri" panose="020F0502020204030204" pitchFamily="34" charset="0"/>
                <a:ea typeface="Times New Roman" panose="02020603050405020304" pitchFamily="18" charset="0"/>
              </a:rPr>
              <a:t>win_height</a:t>
            </a:r>
            <a:r>
              <a:rPr lang="en-US" sz="900" dirty="0">
                <a:solidFill>
                  <a:srgbClr val="000000"/>
                </a:solidFill>
                <a:effectLst/>
                <a:latin typeface="Calibri" panose="020F0502020204030204" pitchFamily="34" charset="0"/>
                <a:ea typeface="Times New Roman" panose="02020603050405020304" pitchFamily="18" charset="0"/>
              </a:rPr>
              <a:t> by </a:t>
            </a:r>
            <a:r>
              <a:rPr lang="en-US" sz="900" dirty="0">
                <a:solidFill>
                  <a:srgbClr val="0432FF"/>
                </a:solidFill>
                <a:effectLst/>
                <a:latin typeface="Calibri" panose="020F0502020204030204" pitchFamily="34" charset="0"/>
                <a:ea typeface="Times New Roman" panose="02020603050405020304" pitchFamily="18" charset="0"/>
              </a:rPr>
              <a:t>25</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0 </a:t>
            </a:r>
            <a:r>
              <a:rPr lang="en-US" sz="900" dirty="0" err="1">
                <a:solidFill>
                  <a:srgbClr val="000000"/>
                </a:solidFill>
                <a:effectLst/>
                <a:latin typeface="Calibri" panose="020F0502020204030204" pitchFamily="34" charset="0"/>
                <a:ea typeface="Times New Roman" panose="02020603050405020304" pitchFamily="18" charset="0"/>
              </a:rPr>
              <a:t>i</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drawline</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win_width</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i</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end</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middle</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win_width</a:t>
            </a:r>
            <a:r>
              <a:rPr lang="en-US" sz="900" dirty="0">
                <a:solidFill>
                  <a:srgbClr val="C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2 0</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drawline</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win_width</a:t>
            </a:r>
            <a:r>
              <a:rPr lang="en-US" sz="900" dirty="0">
                <a:solidFill>
                  <a:srgbClr val="C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2 </a:t>
            </a:r>
            <a:r>
              <a:rPr lang="en-US" sz="900" dirty="0" err="1">
                <a:solidFill>
                  <a:srgbClr val="000000"/>
                </a:solidFill>
                <a:effectLst/>
                <a:latin typeface="Calibri" panose="020F0502020204030204" pitchFamily="34" charset="0"/>
                <a:ea typeface="Times New Roman" panose="02020603050405020304" pitchFamily="18" charset="0"/>
              </a:rPr>
              <a:t>win_height</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0 </a:t>
            </a:r>
            <a:r>
              <a:rPr lang="en-US" sz="900" dirty="0" err="1">
                <a:solidFill>
                  <a:srgbClr val="000000"/>
                </a:solidFill>
                <a:effectLst/>
                <a:latin typeface="Calibri" panose="020F0502020204030204" pitchFamily="34" charset="0"/>
                <a:ea typeface="Times New Roman" panose="02020603050405020304" pitchFamily="18" charset="0"/>
              </a:rPr>
              <a:t>win_height</a:t>
            </a:r>
            <a:r>
              <a:rPr lang="en-US" sz="900" dirty="0">
                <a:solidFill>
                  <a:srgbClr val="C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2</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drawline</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win_width</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err="1">
                <a:solidFill>
                  <a:srgbClr val="000000"/>
                </a:solidFill>
                <a:effectLst/>
                <a:latin typeface="Calibri" panose="020F0502020204030204" pitchFamily="34" charset="0"/>
                <a:ea typeface="Times New Roman" panose="02020603050405020304" pitchFamily="18" charset="0"/>
              </a:rPr>
              <a:t>win_height</a:t>
            </a:r>
            <a:r>
              <a:rPr lang="en-US" sz="900" dirty="0">
                <a:solidFill>
                  <a:srgbClr val="C00000"/>
                </a:solidFill>
                <a:effectLst/>
                <a:latin typeface="Calibri" panose="020F0502020204030204" pitchFamily="34" charset="0"/>
                <a:ea typeface="Times New Roman" panose="02020603050405020304" pitchFamily="18" charset="0"/>
              </a:rPr>
              <a:t>/</a:t>
            </a:r>
            <a:r>
              <a:rPr lang="en-US" sz="900" dirty="0">
                <a:solidFill>
                  <a:srgbClr val="0432FF"/>
                </a:solidFill>
                <a:effectLst/>
                <a:latin typeface="Calibri" panose="020F0502020204030204" pitchFamily="34" charset="0"/>
                <a:ea typeface="Times New Roman" panose="02020603050405020304" pitchFamily="18" charset="0"/>
              </a:rPr>
              <a:t>2</a:t>
            </a:r>
            <a:endParaRPr lang="de-AT" sz="900" dirty="0">
              <a:effectLst/>
              <a:latin typeface="Times New Roman" panose="02020603050405020304" pitchFamily="18" charset="0"/>
              <a:ea typeface="Times New Roman" panose="02020603050405020304" pitchFamily="18" charset="0"/>
            </a:endParaRPr>
          </a:p>
          <a:p>
            <a:r>
              <a:rPr lang="en-US" sz="900" i="1" dirty="0">
                <a:solidFill>
                  <a:srgbClr val="767171"/>
                </a:solidFill>
                <a:effectLst/>
                <a:latin typeface="Calibri" panose="020F0502020204030204" pitchFamily="34" charset="0"/>
                <a:ea typeface="Times New Roman" panose="02020603050405020304" pitchFamily="18" charset="0"/>
              </a:rPr>
              <a:t>-- Applying methods</a:t>
            </a:r>
            <a:endParaRPr lang="de-AT" sz="900" dirty="0">
              <a:effectLst/>
              <a:latin typeface="Times New Roman" panose="02020603050405020304" pitchFamily="18" charset="0"/>
              <a:ea typeface="Times New Roman" panose="02020603050405020304" pitchFamily="18" charset="0"/>
            </a:endParaRPr>
          </a:p>
          <a:p>
            <a:r>
              <a:rPr lang="en-US" sz="900" i="1" dirty="0">
                <a:solidFill>
                  <a:srgbClr val="767171"/>
                </a:solidFill>
                <a:effectLst/>
                <a:latin typeface="Calibri" panose="020F0502020204030204" pitchFamily="34" charset="0"/>
                <a:ea typeface="Times New Roman" panose="02020603050405020304" pitchFamily="18" charset="0"/>
              </a:rPr>
              <a:t>-- draw two lines forming a big X</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moveTo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70 80         </a:t>
            </a:r>
            <a:r>
              <a:rPr lang="en-US" sz="900" i="1" dirty="0">
                <a:solidFill>
                  <a:srgbClr val="7F7F7F"/>
                </a:solidFill>
                <a:effectLst/>
                <a:latin typeface="Calibri" panose="020F0502020204030204" pitchFamily="34" charset="0"/>
                <a:ea typeface="Times New Roman" panose="02020603050405020304" pitchFamily="18" charset="0"/>
              </a:rPr>
              <a:t>-- </a:t>
            </a:r>
            <a:r>
              <a:rPr lang="en-US" sz="900" i="1" dirty="0" err="1">
                <a:solidFill>
                  <a:srgbClr val="7F7F7F"/>
                </a:solidFill>
                <a:effectLst/>
                <a:latin typeface="Calibri" panose="020F0502020204030204" pitchFamily="34" charset="0"/>
                <a:ea typeface="Times New Roman" panose="02020603050405020304" pitchFamily="18" charset="0"/>
              </a:rPr>
              <a:t>currX</a:t>
            </a:r>
            <a:r>
              <a:rPr lang="en-US" sz="900" i="1" dirty="0">
                <a:solidFill>
                  <a:srgbClr val="7F7F7F"/>
                </a:solidFill>
                <a:effectLst/>
                <a:latin typeface="Calibri" panose="020F0502020204030204" pitchFamily="34" charset="0"/>
                <a:ea typeface="Times New Roman" panose="02020603050405020304" pitchFamily="18" charset="0"/>
              </a:rPr>
              <a:t>=70, </a:t>
            </a:r>
            <a:r>
              <a:rPr lang="en-US" sz="900" i="1" dirty="0" err="1">
                <a:solidFill>
                  <a:srgbClr val="7F7F7F"/>
                </a:solidFill>
                <a:effectLst/>
                <a:latin typeface="Calibri" panose="020F0502020204030204" pitchFamily="34" charset="0"/>
                <a:ea typeface="Times New Roman" panose="02020603050405020304" pitchFamily="18" charset="0"/>
              </a:rPr>
              <a:t>currY</a:t>
            </a:r>
            <a:r>
              <a:rPr lang="en-US" sz="900" i="1" dirty="0">
                <a:solidFill>
                  <a:srgbClr val="7F7F7F"/>
                </a:solidFill>
                <a:effectLst/>
                <a:latin typeface="Calibri" panose="020F0502020204030204" pitchFamily="34" charset="0"/>
                <a:ea typeface="Times New Roman" panose="02020603050405020304" pitchFamily="18" charset="0"/>
              </a:rPr>
              <a:t>=80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a:t>
            </a:r>
            <a:r>
              <a:rPr lang="en-US" sz="900" i="1" dirty="0">
                <a:solidFill>
                  <a:srgbClr val="7F7F7F"/>
                </a:solidFill>
                <a:effectLst/>
                <a:latin typeface="Calibri" panose="020F0502020204030204" pitchFamily="34" charset="0"/>
                <a:ea typeface="Times New Roman" panose="02020603050405020304" pitchFamily="18" charset="0"/>
              </a:rPr>
              <a:t> -- define and set color, register it with the name "pantone"</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pantone </a:t>
            </a:r>
            <a:r>
              <a:rPr lang="en-US" sz="900" dirty="0">
                <a:solidFill>
                  <a:srgbClr val="0432FF"/>
                </a:solidFill>
                <a:effectLst/>
                <a:latin typeface="Calibri" panose="020F0502020204030204" pitchFamily="34" charset="0"/>
                <a:ea typeface="Times New Roman" panose="02020603050405020304" pitchFamily="18" charset="0"/>
              </a:rPr>
              <a:t>0 206 209 127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fillRect</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blue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drawRect</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blue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drawOval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p:txBody>
      </p:sp>
      <p:sp>
        <p:nvSpPr>
          <p:cNvPr id="10" name="Textfeld 9">
            <a:extLst>
              <a:ext uri="{FF2B5EF4-FFF2-40B4-BE49-F238E27FC236}">
                <a16:creationId xmlns:a16="http://schemas.microsoft.com/office/drawing/2014/main" id="{BE395DB9-F69B-0FC0-C03A-2604D6269B19}"/>
              </a:ext>
            </a:extLst>
          </p:cNvPr>
          <p:cNvSpPr txBox="1"/>
          <p:nvPr/>
        </p:nvSpPr>
        <p:spPr>
          <a:xfrm>
            <a:off x="8477758" y="1325563"/>
            <a:ext cx="2011122" cy="3831818"/>
          </a:xfrm>
          <a:prstGeom prst="rect">
            <a:avLst/>
          </a:prstGeom>
          <a:noFill/>
        </p:spPr>
        <p:txBody>
          <a:bodyPr wrap="square" rtlCol="0">
            <a:spAutoFit/>
          </a:bodyPr>
          <a:lstStyle/>
          <a:p>
            <a:r>
              <a:rPr lang="en-US" sz="900" dirty="0">
                <a:solidFill>
                  <a:srgbClr val="000000"/>
                </a:solidFill>
                <a:effectLst/>
                <a:latin typeface="Calibri" panose="020F0502020204030204" pitchFamily="34" charset="0"/>
                <a:ea typeface="Times New Roman" panose="02020603050405020304" pitchFamily="18" charset="0"/>
              </a:rPr>
              <a:t>translate </a:t>
            </a:r>
            <a:r>
              <a:rPr lang="en-US" sz="900" dirty="0">
                <a:solidFill>
                  <a:srgbClr val="0432FF"/>
                </a:solidFill>
                <a:effectLst/>
                <a:latin typeface="Calibri" panose="020F0502020204030204" pitchFamily="34" charset="0"/>
                <a:ea typeface="Times New Roman" panose="02020603050405020304" pitchFamily="18" charset="0"/>
              </a:rPr>
              <a:t>260 250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moveTo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0 0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rotate </a:t>
            </a:r>
            <a:r>
              <a:rPr lang="en-US" sz="900" dirty="0">
                <a:solidFill>
                  <a:srgbClr val="0432FF"/>
                </a:solidFill>
                <a:effectLst/>
                <a:latin typeface="Calibri" panose="020F0502020204030204" pitchFamily="34" charset="0"/>
                <a:ea typeface="Times New Roman" panose="02020603050405020304" pitchFamily="18" charset="0"/>
              </a:rPr>
              <a:t>45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pantone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fillRect</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fillOval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blue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drawRect</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blue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drawOval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548235"/>
                </a:solidFill>
                <a:effectLst/>
                <a:latin typeface="Calibri" panose="020F0502020204030204" pitchFamily="34" charset="0"/>
                <a:ea typeface="Times New Roman" panose="02020603050405020304" pitchFamily="18" charset="0"/>
              </a:rPr>
              <a:t>"</a:t>
            </a:r>
            <a:r>
              <a:rPr lang="en-US" sz="900" dirty="0" err="1">
                <a:solidFill>
                  <a:srgbClr val="548235"/>
                </a:solidFill>
                <a:effectLst/>
                <a:latin typeface="Calibri" panose="020F0502020204030204" pitchFamily="34" charset="0"/>
                <a:ea typeface="Times New Roman" panose="02020603050405020304" pitchFamily="18" charset="0"/>
              </a:rPr>
              <a:t>goto</a:t>
            </a:r>
            <a:r>
              <a:rPr lang="en-US" sz="900" dirty="0">
                <a:solidFill>
                  <a:srgbClr val="548235"/>
                </a:solidFill>
                <a:effectLst/>
                <a:latin typeface="Calibri" panose="020F0502020204030204" pitchFamily="34" charset="0"/>
                <a:ea typeface="Times New Roman" panose="02020603050405020304" pitchFamily="18" charset="0"/>
              </a:rPr>
              <a:t> 150 15"</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drawPolygon</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rotate </a:t>
            </a:r>
            <a:r>
              <a:rPr lang="en-US" sz="900" dirty="0">
                <a:solidFill>
                  <a:srgbClr val="0432FF"/>
                </a:solidFill>
                <a:effectLst/>
                <a:latin typeface="Calibri" panose="020F0502020204030204" pitchFamily="34" charset="0"/>
                <a:ea typeface="Times New Roman" panose="02020603050405020304" pitchFamily="18" charset="0"/>
              </a:rPr>
              <a:t>45</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drawPolygon</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50 50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rotate </a:t>
            </a:r>
            <a:r>
              <a:rPr lang="en-US" sz="900" dirty="0">
                <a:solidFill>
                  <a:srgbClr val="0432FF"/>
                </a:solidFill>
                <a:effectLst/>
                <a:latin typeface="Calibri" panose="020F0502020204030204" pitchFamily="34" charset="0"/>
                <a:ea typeface="Times New Roman" panose="02020603050405020304" pitchFamily="18" charset="0"/>
              </a:rPr>
              <a:t>45</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goto</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70 70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orange</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fillOval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40 40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548235"/>
                </a:solidFill>
                <a:effectLst/>
                <a:latin typeface="Calibri" panose="020F0502020204030204" pitchFamily="34" charset="0"/>
                <a:ea typeface="Times New Roman" panose="02020603050405020304" pitchFamily="18" charset="0"/>
              </a:rPr>
              <a:t>"shear -1 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color pink</a:t>
            </a:r>
            <a:endParaRPr lang="de-AT" sz="900" dirty="0">
              <a:effectLst/>
              <a:latin typeface="Times New Roman" panose="02020603050405020304" pitchFamily="18" charset="0"/>
              <a:ea typeface="Times New Roman" panose="02020603050405020304" pitchFamily="18" charset="0"/>
            </a:endParaRPr>
          </a:p>
          <a:p>
            <a:r>
              <a:rPr lang="en-US" sz="900" dirty="0" err="1">
                <a:solidFill>
                  <a:srgbClr val="000000"/>
                </a:solidFill>
                <a:effectLst/>
                <a:latin typeface="Calibri" panose="020F0502020204030204" pitchFamily="34" charset="0"/>
                <a:ea typeface="Times New Roman" panose="02020603050405020304" pitchFamily="18" charset="0"/>
              </a:rPr>
              <a:t>fillOval</a:t>
            </a:r>
            <a:r>
              <a:rPr lang="en-US" sz="900" dirty="0">
                <a:solidFill>
                  <a:srgbClr val="000000"/>
                </a:solidFill>
                <a:effectLst/>
                <a:latin typeface="Calibri" panose="020F0502020204030204" pitchFamily="34" charset="0"/>
                <a:ea typeface="Times New Roman" panose="02020603050405020304" pitchFamily="18" charset="0"/>
              </a:rPr>
              <a:t> </a:t>
            </a:r>
            <a:r>
              <a:rPr lang="en-US" sz="900" dirty="0">
                <a:solidFill>
                  <a:srgbClr val="0432FF"/>
                </a:solidFill>
                <a:effectLst/>
                <a:latin typeface="Calibri" panose="020F0502020204030204" pitchFamily="34" charset="0"/>
                <a:ea typeface="Times New Roman" panose="02020603050405020304" pitchFamily="18" charset="0"/>
              </a:rPr>
              <a:t>40 40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 </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say </a:t>
            </a:r>
            <a:r>
              <a:rPr lang="en-US" sz="900" dirty="0">
                <a:solidFill>
                  <a:srgbClr val="548235"/>
                </a:solidFill>
                <a:effectLst/>
                <a:latin typeface="Calibri" panose="020F0502020204030204" pitchFamily="34" charset="0"/>
                <a:ea typeface="Times New Roman" panose="02020603050405020304" pitchFamily="18" charset="0"/>
              </a:rPr>
              <a:t>"press enter to end."</a:t>
            </a:r>
            <a:r>
              <a:rPr lang="en-US" sz="900" dirty="0">
                <a:solidFill>
                  <a:srgbClr val="000000"/>
                </a:solidFill>
                <a:effectLst/>
                <a:latin typeface="Calibri" panose="020F0502020204030204" pitchFamily="34" charset="0"/>
                <a:ea typeface="Times New Roman" panose="02020603050405020304" pitchFamily="18" charset="0"/>
              </a:rPr>
              <a:t>;</a:t>
            </a:r>
            <a:r>
              <a:rPr lang="en-US" sz="900" dirty="0">
                <a:solidFill>
                  <a:srgbClr val="548235"/>
                </a:solidFill>
                <a:effectLst/>
                <a:latin typeface="Calibri" panose="020F0502020204030204" pitchFamily="34" charset="0"/>
                <a:ea typeface="Times New Roman" panose="02020603050405020304" pitchFamily="18" charset="0"/>
              </a:rPr>
              <a:t> </a:t>
            </a:r>
            <a:r>
              <a:rPr lang="en-US" sz="900" dirty="0">
                <a:solidFill>
                  <a:srgbClr val="000000"/>
                </a:solidFill>
                <a:effectLst/>
                <a:latin typeface="Calibri" panose="020F0502020204030204" pitchFamily="34" charset="0"/>
                <a:ea typeface="Times New Roman" panose="02020603050405020304" pitchFamily="18" charset="0"/>
              </a:rPr>
              <a:t>parse pull</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00000"/>
                </a:solidFill>
                <a:effectLst/>
                <a:latin typeface="Calibri" panose="020F0502020204030204" pitchFamily="34" charset="0"/>
                <a:ea typeface="Times New Roman" panose="02020603050405020304" pitchFamily="18" charset="0"/>
              </a:rPr>
              <a:t>sleep </a:t>
            </a:r>
            <a:r>
              <a:rPr lang="en-US" sz="900" dirty="0">
                <a:solidFill>
                  <a:srgbClr val="0432FF"/>
                </a:solidFill>
                <a:effectLst/>
                <a:latin typeface="Calibri" panose="020F0502020204030204" pitchFamily="34" charset="0"/>
                <a:ea typeface="Times New Roman" panose="02020603050405020304" pitchFamily="18" charset="0"/>
              </a:rPr>
              <a:t>400</a:t>
            </a:r>
            <a:endParaRPr lang="de-AT" sz="900" dirty="0">
              <a:effectLst/>
              <a:latin typeface="Times New Roman" panose="02020603050405020304" pitchFamily="18" charset="0"/>
              <a:ea typeface="Times New Roman" panose="02020603050405020304" pitchFamily="18" charset="0"/>
            </a:endParaRPr>
          </a:p>
          <a:p>
            <a:r>
              <a:rPr lang="en-US" sz="900" dirty="0">
                <a:solidFill>
                  <a:srgbClr val="0432FF"/>
                </a:solidFill>
                <a:effectLst/>
                <a:latin typeface="Calibri" panose="020F0502020204030204" pitchFamily="34" charset="0"/>
                <a:ea typeface="Times New Roman" panose="02020603050405020304" pitchFamily="18" charset="0"/>
              </a:rPr>
              <a:t>::requires </a:t>
            </a:r>
            <a:r>
              <a:rPr lang="en-US" sz="900" dirty="0">
                <a:solidFill>
                  <a:srgbClr val="548235"/>
                </a:solidFill>
                <a:effectLst/>
                <a:latin typeface="Calibri" panose="020F0502020204030204" pitchFamily="34" charset="0"/>
                <a:ea typeface="Times New Roman" panose="02020603050405020304" pitchFamily="18" charset="0"/>
              </a:rPr>
              <a:t>"</a:t>
            </a:r>
            <a:r>
              <a:rPr lang="en-US" sz="900" dirty="0" err="1">
                <a:solidFill>
                  <a:srgbClr val="548235"/>
                </a:solidFill>
                <a:effectLst/>
                <a:latin typeface="Calibri" panose="020F0502020204030204" pitchFamily="34" charset="0"/>
                <a:ea typeface="Times New Roman" panose="02020603050405020304" pitchFamily="18" charset="0"/>
              </a:rPr>
              <a:t>jdor.cls</a:t>
            </a:r>
            <a:r>
              <a:rPr lang="en-US" sz="900" dirty="0">
                <a:solidFill>
                  <a:srgbClr val="548235"/>
                </a:solidFill>
                <a:effectLst/>
                <a:latin typeface="Calibri" panose="020F0502020204030204" pitchFamily="34" charset="0"/>
                <a:ea typeface="Times New Roman" panose="02020603050405020304" pitchFamily="18" charset="0"/>
              </a:rPr>
              <a:t>"</a:t>
            </a:r>
            <a:r>
              <a:rPr lang="de-AT" sz="900" dirty="0">
                <a:effectLst/>
              </a:rPr>
              <a:t> </a:t>
            </a:r>
            <a:endParaRPr lang="de-DE" sz="900" dirty="0"/>
          </a:p>
        </p:txBody>
      </p:sp>
      <p:cxnSp>
        <p:nvCxnSpPr>
          <p:cNvPr id="11" name="Gerade Verbindung 10">
            <a:extLst>
              <a:ext uri="{FF2B5EF4-FFF2-40B4-BE49-F238E27FC236}">
                <a16:creationId xmlns:a16="http://schemas.microsoft.com/office/drawing/2014/main" id="{5949848E-BEBE-31F4-718C-A09BDE9EAAEE}"/>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2" name="Fußzeilenplatzhalter 11">
            <a:extLst>
              <a:ext uri="{FF2B5EF4-FFF2-40B4-BE49-F238E27FC236}">
                <a16:creationId xmlns:a16="http://schemas.microsoft.com/office/drawing/2014/main" id="{9FB7BD70-D43F-C857-F940-36D66704CA76}"/>
              </a:ext>
            </a:extLst>
          </p:cNvPr>
          <p:cNvSpPr>
            <a:spLocks noGrp="1"/>
          </p:cNvSpPr>
          <p:nvPr>
            <p:ph type="ftr" sz="quarter" idx="11"/>
          </p:nvPr>
        </p:nvSpPr>
        <p:spPr/>
        <p:txBody>
          <a:bodyPr/>
          <a:lstStyle/>
          <a:p>
            <a:r>
              <a:rPr lang="de-DE"/>
              <a:t>BSF4ooRexx850 JDOR</a:t>
            </a:r>
          </a:p>
        </p:txBody>
      </p:sp>
      <p:sp>
        <p:nvSpPr>
          <p:cNvPr id="13" name="Foliennummernplatzhalter 12">
            <a:extLst>
              <a:ext uri="{FF2B5EF4-FFF2-40B4-BE49-F238E27FC236}">
                <a16:creationId xmlns:a16="http://schemas.microsoft.com/office/drawing/2014/main" id="{E79C4AF0-0E6C-6974-6018-508C5E6D007F}"/>
              </a:ext>
            </a:extLst>
          </p:cNvPr>
          <p:cNvSpPr>
            <a:spLocks noGrp="1"/>
          </p:cNvSpPr>
          <p:nvPr>
            <p:ph type="sldNum" sz="quarter" idx="12"/>
          </p:nvPr>
        </p:nvSpPr>
        <p:spPr/>
        <p:txBody>
          <a:bodyPr/>
          <a:lstStyle/>
          <a:p>
            <a:fld id="{54ADEA34-E242-4D76-83D2-5D2DBBD1C89A}" type="slidenum">
              <a:rPr lang="de-DE" smtClean="0"/>
              <a:t>14</a:t>
            </a:fld>
            <a:endParaRPr lang="de-DE"/>
          </a:p>
        </p:txBody>
      </p:sp>
      <p:sp>
        <p:nvSpPr>
          <p:cNvPr id="15" name="Textfeld 14">
            <a:extLst>
              <a:ext uri="{FF2B5EF4-FFF2-40B4-BE49-F238E27FC236}">
                <a16:creationId xmlns:a16="http://schemas.microsoft.com/office/drawing/2014/main" id="{9DCE1AFB-5B33-2C6A-DAAA-63AFFBB7EF4E}"/>
              </a:ext>
            </a:extLst>
          </p:cNvPr>
          <p:cNvSpPr txBox="1"/>
          <p:nvPr/>
        </p:nvSpPr>
        <p:spPr>
          <a:xfrm>
            <a:off x="1738954" y="5231312"/>
            <a:ext cx="6203950" cy="338554"/>
          </a:xfrm>
          <a:prstGeom prst="rect">
            <a:avLst/>
          </a:prstGeom>
          <a:noFill/>
        </p:spPr>
        <p:txBody>
          <a:bodyPr wrap="square">
            <a:spAutoFit/>
          </a:bodyPr>
          <a:lstStyle/>
          <a:p>
            <a:r>
              <a:rPr lang="en-US" sz="1600" dirty="0">
                <a:effectLst/>
                <a:ea typeface="Times New Roman" panose="02020603050405020304" pitchFamily="18" charset="0"/>
              </a:rPr>
              <a:t>JDOR-</a:t>
            </a:r>
            <a:r>
              <a:rPr lang="en-US" sz="1600" dirty="0" err="1">
                <a:effectLst/>
                <a:ea typeface="Times New Roman" panose="02020603050405020304" pitchFamily="18" charset="0"/>
              </a:rPr>
              <a:t>manipulate.rxj</a:t>
            </a:r>
            <a:r>
              <a:rPr lang="de-AT" sz="1600" dirty="0">
                <a:effectLst/>
              </a:rPr>
              <a:t> </a:t>
            </a:r>
            <a:endParaRPr lang="de-DE" sz="1600" dirty="0"/>
          </a:p>
        </p:txBody>
      </p:sp>
      <p:sp>
        <p:nvSpPr>
          <p:cNvPr id="16" name="Textfeld 15">
            <a:extLst>
              <a:ext uri="{FF2B5EF4-FFF2-40B4-BE49-F238E27FC236}">
                <a16:creationId xmlns:a16="http://schemas.microsoft.com/office/drawing/2014/main" id="{66AF84F7-7F8A-A6B5-953F-3A60E59BF95D}"/>
              </a:ext>
            </a:extLst>
          </p:cNvPr>
          <p:cNvSpPr txBox="1"/>
          <p:nvPr/>
        </p:nvSpPr>
        <p:spPr>
          <a:xfrm>
            <a:off x="4993105" y="1330424"/>
            <a:ext cx="446008" cy="5232202"/>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rPr>
              <a:t>31</a:t>
            </a:r>
          </a:p>
          <a:p>
            <a:r>
              <a:rPr lang="en-US" sz="900" kern="100" dirty="0">
                <a:solidFill>
                  <a:schemeClr val="bg1">
                    <a:lumMod val="50000"/>
                  </a:schemeClr>
                </a:solidFill>
                <a:effectLst/>
              </a:rPr>
              <a:t>32</a:t>
            </a:r>
          </a:p>
          <a:p>
            <a:r>
              <a:rPr lang="en-US" sz="900" kern="100" dirty="0">
                <a:solidFill>
                  <a:schemeClr val="bg1">
                    <a:lumMod val="50000"/>
                  </a:schemeClr>
                </a:solidFill>
              </a:rPr>
              <a:t>33</a:t>
            </a:r>
          </a:p>
          <a:p>
            <a:r>
              <a:rPr lang="en-US" sz="900" kern="100" dirty="0">
                <a:solidFill>
                  <a:schemeClr val="bg1">
                    <a:lumMod val="50000"/>
                  </a:schemeClr>
                </a:solidFill>
                <a:effectLst/>
              </a:rPr>
              <a:t>34</a:t>
            </a:r>
          </a:p>
          <a:p>
            <a:r>
              <a:rPr lang="en-US" sz="900" kern="100" dirty="0">
                <a:solidFill>
                  <a:schemeClr val="bg1">
                    <a:lumMod val="50000"/>
                  </a:schemeClr>
                </a:solidFill>
              </a:rPr>
              <a:t>35</a:t>
            </a:r>
          </a:p>
          <a:p>
            <a:r>
              <a:rPr lang="en-US" sz="900" kern="100" dirty="0">
                <a:solidFill>
                  <a:schemeClr val="bg1">
                    <a:lumMod val="50000"/>
                  </a:schemeClr>
                </a:solidFill>
                <a:effectLst/>
              </a:rPr>
              <a:t>36</a:t>
            </a:r>
            <a:endParaRPr lang="de-AT" sz="900" kern="100" dirty="0">
              <a:solidFill>
                <a:schemeClr val="bg1">
                  <a:lumMod val="50000"/>
                </a:schemeClr>
              </a:solidFill>
              <a:effectLst/>
            </a:endParaRPr>
          </a:p>
          <a:p>
            <a:endParaRPr lang="de-AT" sz="1000" kern="100" dirty="0">
              <a:effectLst/>
            </a:endParaRPr>
          </a:p>
        </p:txBody>
      </p:sp>
      <p:sp>
        <p:nvSpPr>
          <p:cNvPr id="17" name="Textfeld 16">
            <a:extLst>
              <a:ext uri="{FF2B5EF4-FFF2-40B4-BE49-F238E27FC236}">
                <a16:creationId xmlns:a16="http://schemas.microsoft.com/office/drawing/2014/main" id="{4D0B5CAE-FFC7-469B-6F42-5A17A237AAB5}"/>
              </a:ext>
            </a:extLst>
          </p:cNvPr>
          <p:cNvSpPr txBox="1"/>
          <p:nvPr/>
        </p:nvSpPr>
        <p:spPr>
          <a:xfrm>
            <a:off x="8262137" y="1325562"/>
            <a:ext cx="446008" cy="3985706"/>
          </a:xfrm>
          <a:prstGeom prst="rect">
            <a:avLst/>
          </a:prstGeom>
          <a:noFill/>
        </p:spPr>
        <p:txBody>
          <a:bodyPr wrap="square">
            <a:spAutoFit/>
          </a:bodyPr>
          <a:lstStyle/>
          <a:p>
            <a:r>
              <a:rPr lang="tr-TR" sz="900" kern="100" dirty="0">
                <a:solidFill>
                  <a:schemeClr val="bg1">
                    <a:lumMod val="50000"/>
                  </a:schemeClr>
                </a:solidFill>
                <a:effectLst/>
              </a:rPr>
              <a:t>37</a:t>
            </a:r>
          </a:p>
          <a:p>
            <a:r>
              <a:rPr lang="tr-TR" sz="900" kern="100" dirty="0">
                <a:solidFill>
                  <a:schemeClr val="bg1">
                    <a:lumMod val="50000"/>
                  </a:schemeClr>
                </a:solidFill>
              </a:rPr>
              <a:t>38</a:t>
            </a:r>
          </a:p>
          <a:p>
            <a:r>
              <a:rPr lang="tr-TR" sz="900" kern="100" dirty="0">
                <a:solidFill>
                  <a:schemeClr val="bg1">
                    <a:lumMod val="50000"/>
                  </a:schemeClr>
                </a:solidFill>
                <a:effectLst/>
              </a:rPr>
              <a:t>39</a:t>
            </a:r>
          </a:p>
          <a:p>
            <a:r>
              <a:rPr lang="tr-TR" sz="900" kern="100" dirty="0">
                <a:solidFill>
                  <a:schemeClr val="bg1">
                    <a:lumMod val="50000"/>
                  </a:schemeClr>
                </a:solidFill>
              </a:rPr>
              <a:t>40</a:t>
            </a:r>
          </a:p>
          <a:p>
            <a:r>
              <a:rPr lang="tr-TR" sz="900" kern="100" dirty="0">
                <a:solidFill>
                  <a:schemeClr val="bg1">
                    <a:lumMod val="50000"/>
                  </a:schemeClr>
                </a:solidFill>
                <a:effectLst/>
              </a:rPr>
              <a:t>41</a:t>
            </a:r>
          </a:p>
          <a:p>
            <a:r>
              <a:rPr lang="tr-TR" sz="900" kern="100" dirty="0">
                <a:solidFill>
                  <a:schemeClr val="bg1">
                    <a:lumMod val="50000"/>
                  </a:schemeClr>
                </a:solidFill>
              </a:rPr>
              <a:t>42</a:t>
            </a:r>
          </a:p>
          <a:p>
            <a:r>
              <a:rPr lang="tr-TR" sz="900" kern="100" dirty="0">
                <a:solidFill>
                  <a:schemeClr val="bg1">
                    <a:lumMod val="50000"/>
                  </a:schemeClr>
                </a:solidFill>
                <a:effectLst/>
              </a:rPr>
              <a:t>43</a:t>
            </a:r>
          </a:p>
          <a:p>
            <a:r>
              <a:rPr lang="tr-TR" sz="900" kern="100" dirty="0">
                <a:solidFill>
                  <a:schemeClr val="bg1">
                    <a:lumMod val="50000"/>
                  </a:schemeClr>
                </a:solidFill>
              </a:rPr>
              <a:t>44</a:t>
            </a:r>
          </a:p>
          <a:p>
            <a:r>
              <a:rPr lang="tr-TR" sz="900" kern="100" dirty="0">
                <a:solidFill>
                  <a:schemeClr val="bg1">
                    <a:lumMod val="50000"/>
                  </a:schemeClr>
                </a:solidFill>
                <a:effectLst/>
              </a:rPr>
              <a:t>45</a:t>
            </a:r>
          </a:p>
          <a:p>
            <a:r>
              <a:rPr lang="tr-TR" sz="900" kern="100" dirty="0">
                <a:solidFill>
                  <a:schemeClr val="bg1">
                    <a:lumMod val="50000"/>
                  </a:schemeClr>
                </a:solidFill>
              </a:rPr>
              <a:t>46</a:t>
            </a:r>
          </a:p>
          <a:p>
            <a:r>
              <a:rPr lang="tr-TR" sz="900" kern="100" dirty="0">
                <a:solidFill>
                  <a:schemeClr val="bg1">
                    <a:lumMod val="50000"/>
                  </a:schemeClr>
                </a:solidFill>
                <a:effectLst/>
              </a:rPr>
              <a:t>47</a:t>
            </a:r>
          </a:p>
          <a:p>
            <a:r>
              <a:rPr lang="tr-TR" sz="900" kern="100" dirty="0">
                <a:solidFill>
                  <a:schemeClr val="bg1">
                    <a:lumMod val="50000"/>
                  </a:schemeClr>
                </a:solidFill>
              </a:rPr>
              <a:t>48</a:t>
            </a:r>
          </a:p>
          <a:p>
            <a:r>
              <a:rPr lang="tr-TR" sz="900" kern="100" dirty="0">
                <a:solidFill>
                  <a:schemeClr val="bg1">
                    <a:lumMod val="50000"/>
                  </a:schemeClr>
                </a:solidFill>
                <a:effectLst/>
              </a:rPr>
              <a:t>49</a:t>
            </a:r>
          </a:p>
          <a:p>
            <a:r>
              <a:rPr lang="tr-TR" sz="900" kern="100" dirty="0">
                <a:solidFill>
                  <a:schemeClr val="bg1">
                    <a:lumMod val="50000"/>
                  </a:schemeClr>
                </a:solidFill>
              </a:rPr>
              <a:t>50</a:t>
            </a:r>
          </a:p>
          <a:p>
            <a:r>
              <a:rPr lang="tr-TR" sz="900" kern="100" dirty="0">
                <a:solidFill>
                  <a:schemeClr val="bg1">
                    <a:lumMod val="50000"/>
                  </a:schemeClr>
                </a:solidFill>
                <a:effectLst/>
              </a:rPr>
              <a:t>51</a:t>
            </a:r>
          </a:p>
          <a:p>
            <a:r>
              <a:rPr lang="tr-TR" sz="900" kern="100" dirty="0">
                <a:solidFill>
                  <a:schemeClr val="bg1">
                    <a:lumMod val="50000"/>
                  </a:schemeClr>
                </a:solidFill>
              </a:rPr>
              <a:t>52</a:t>
            </a:r>
          </a:p>
          <a:p>
            <a:r>
              <a:rPr lang="tr-TR" sz="900" kern="100" dirty="0">
                <a:solidFill>
                  <a:schemeClr val="bg1">
                    <a:lumMod val="50000"/>
                  </a:schemeClr>
                </a:solidFill>
              </a:rPr>
              <a:t>53</a:t>
            </a:r>
          </a:p>
          <a:p>
            <a:r>
              <a:rPr lang="tr-TR" sz="900" kern="100" dirty="0">
                <a:solidFill>
                  <a:schemeClr val="bg1">
                    <a:lumMod val="50000"/>
                  </a:schemeClr>
                </a:solidFill>
                <a:effectLst/>
              </a:rPr>
              <a:t>54</a:t>
            </a:r>
          </a:p>
          <a:p>
            <a:r>
              <a:rPr lang="tr-TR" sz="900" kern="100" dirty="0">
                <a:solidFill>
                  <a:schemeClr val="bg1">
                    <a:lumMod val="50000"/>
                  </a:schemeClr>
                </a:solidFill>
              </a:rPr>
              <a:t>55</a:t>
            </a:r>
          </a:p>
          <a:p>
            <a:r>
              <a:rPr lang="tr-TR" sz="900" kern="100" dirty="0">
                <a:solidFill>
                  <a:schemeClr val="bg1">
                    <a:lumMod val="50000"/>
                  </a:schemeClr>
                </a:solidFill>
                <a:effectLst/>
              </a:rPr>
              <a:t>56</a:t>
            </a:r>
          </a:p>
          <a:p>
            <a:r>
              <a:rPr lang="tr-TR" sz="900" kern="100" dirty="0">
                <a:solidFill>
                  <a:schemeClr val="bg1">
                    <a:lumMod val="50000"/>
                  </a:schemeClr>
                </a:solidFill>
                <a:effectLst/>
              </a:rPr>
              <a:t>57</a:t>
            </a:r>
          </a:p>
          <a:p>
            <a:r>
              <a:rPr lang="tr-TR" sz="900" kern="100" dirty="0">
                <a:solidFill>
                  <a:schemeClr val="bg1">
                    <a:lumMod val="50000"/>
                  </a:schemeClr>
                </a:solidFill>
              </a:rPr>
              <a:t>58</a:t>
            </a:r>
          </a:p>
          <a:p>
            <a:r>
              <a:rPr lang="tr-TR" sz="900" kern="100" dirty="0">
                <a:solidFill>
                  <a:schemeClr val="bg1">
                    <a:lumMod val="50000"/>
                  </a:schemeClr>
                </a:solidFill>
                <a:effectLst/>
              </a:rPr>
              <a:t>59</a:t>
            </a:r>
          </a:p>
          <a:p>
            <a:r>
              <a:rPr lang="tr-TR" sz="900" kern="100" dirty="0">
                <a:solidFill>
                  <a:schemeClr val="bg1">
                    <a:lumMod val="50000"/>
                  </a:schemeClr>
                </a:solidFill>
              </a:rPr>
              <a:t>60</a:t>
            </a:r>
          </a:p>
          <a:p>
            <a:r>
              <a:rPr lang="tr-TR" sz="900" kern="100" dirty="0">
                <a:solidFill>
                  <a:schemeClr val="bg1">
                    <a:lumMod val="50000"/>
                  </a:schemeClr>
                </a:solidFill>
                <a:effectLst/>
              </a:rPr>
              <a:t>61</a:t>
            </a:r>
          </a:p>
          <a:p>
            <a:r>
              <a:rPr lang="tr-TR" sz="900" kern="100" dirty="0">
                <a:solidFill>
                  <a:schemeClr val="bg1">
                    <a:lumMod val="50000"/>
                  </a:schemeClr>
                </a:solidFill>
              </a:rPr>
              <a:t>62</a:t>
            </a:r>
          </a:p>
          <a:p>
            <a:r>
              <a:rPr lang="tr-TR" sz="900" kern="100" dirty="0">
                <a:solidFill>
                  <a:schemeClr val="bg1">
                    <a:lumMod val="50000"/>
                  </a:schemeClr>
                </a:solidFill>
                <a:effectLst/>
              </a:rPr>
              <a:t>63</a:t>
            </a:r>
            <a:endParaRPr lang="de-AT" sz="900" kern="100" dirty="0">
              <a:solidFill>
                <a:schemeClr val="bg1">
                  <a:lumMod val="50000"/>
                </a:schemeClr>
              </a:solidFill>
              <a:effectLst/>
            </a:endParaRPr>
          </a:p>
          <a:p>
            <a:endParaRPr lang="de-AT" sz="1000" kern="100" dirty="0">
              <a:effectLst/>
            </a:endParaRPr>
          </a:p>
        </p:txBody>
      </p:sp>
      <p:pic>
        <p:nvPicPr>
          <p:cNvPr id="19" name="Grafik 18">
            <a:extLst>
              <a:ext uri="{FF2B5EF4-FFF2-40B4-BE49-F238E27FC236}">
                <a16:creationId xmlns:a16="http://schemas.microsoft.com/office/drawing/2014/main" id="{AA791320-7BAD-3917-F632-7A52D735E0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432" y="1766481"/>
            <a:ext cx="3238500" cy="3390900"/>
          </a:xfrm>
          <a:prstGeom prst="rect">
            <a:avLst/>
          </a:prstGeom>
        </p:spPr>
      </p:pic>
    </p:spTree>
    <p:extLst>
      <p:ext uri="{BB962C8B-B14F-4D97-AF65-F5344CB8AC3E}">
        <p14:creationId xmlns:p14="http://schemas.microsoft.com/office/powerpoint/2010/main" val="12534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AEC9FB-9E4A-91F2-66D5-6CC9DF6FE675}"/>
              </a:ext>
            </a:extLst>
          </p:cNvPr>
          <p:cNvSpPr>
            <a:spLocks noGrp="1"/>
          </p:cNvSpPr>
          <p:nvPr>
            <p:ph type="title"/>
          </p:nvPr>
        </p:nvSpPr>
        <p:spPr>
          <a:xfrm>
            <a:off x="266700" y="-192990"/>
            <a:ext cx="10515600" cy="1325563"/>
          </a:xfrm>
        </p:spPr>
        <p:txBody>
          <a:bodyPr>
            <a:normAutofit/>
          </a:bodyPr>
          <a:lstStyle/>
          <a:p>
            <a:r>
              <a:rPr lang="de-DE" sz="3600" dirty="0">
                <a:latin typeface="+mn-lt"/>
              </a:rPr>
              <a:t>Affine Transformation</a:t>
            </a:r>
          </a:p>
        </p:txBody>
      </p:sp>
      <p:sp>
        <p:nvSpPr>
          <p:cNvPr id="6" name="Rechteck 5">
            <a:extLst>
              <a:ext uri="{FF2B5EF4-FFF2-40B4-BE49-F238E27FC236}">
                <a16:creationId xmlns:a16="http://schemas.microsoft.com/office/drawing/2014/main" id="{7E6ED48C-3015-43D1-01C5-FCACEAEDA012}"/>
              </a:ext>
            </a:extLst>
          </p:cNvPr>
          <p:cNvSpPr/>
          <p:nvPr/>
        </p:nvSpPr>
        <p:spPr>
          <a:xfrm>
            <a:off x="6208295" y="852374"/>
            <a:ext cx="3946358" cy="6017670"/>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8" name="Textfeld 7">
            <a:extLst>
              <a:ext uri="{FF2B5EF4-FFF2-40B4-BE49-F238E27FC236}">
                <a16:creationId xmlns:a16="http://schemas.microsoft.com/office/drawing/2014/main" id="{E3184E36-63AB-882E-2B16-68A8CCF3C68E}"/>
              </a:ext>
            </a:extLst>
          </p:cNvPr>
          <p:cNvSpPr txBox="1"/>
          <p:nvPr/>
        </p:nvSpPr>
        <p:spPr>
          <a:xfrm>
            <a:off x="6431299" y="1439620"/>
            <a:ext cx="5687736" cy="3277820"/>
          </a:xfrm>
          <a:prstGeom prst="rect">
            <a:avLst/>
          </a:prstGeom>
          <a:noFill/>
        </p:spPr>
        <p:txBody>
          <a:bodyPr wrap="square" rtlCol="0">
            <a:spAutoFit/>
          </a:bodyPr>
          <a:lstStyle/>
          <a:p>
            <a:r>
              <a:rPr lang="de-AT" sz="900" dirty="0" err="1">
                <a:solidFill>
                  <a:srgbClr val="000000"/>
                </a:solidFill>
                <a:effectLst/>
                <a:ea typeface="Times New Roman" panose="02020603050405020304" pitchFamily="18" charset="0"/>
              </a:rPr>
              <a:t>jdh</a:t>
            </a:r>
            <a:r>
              <a:rPr lang="de-AT" sz="900" dirty="0">
                <a:solidFill>
                  <a:srgbClr val="000000"/>
                </a:solidFill>
                <a:effectLst/>
                <a:ea typeface="Times New Roman" panose="02020603050405020304" pitchFamily="18" charset="0"/>
              </a:rPr>
              <a:t>=.</a:t>
            </a:r>
            <a:r>
              <a:rPr lang="de-AT" sz="900" dirty="0" err="1">
                <a:solidFill>
                  <a:srgbClr val="000000"/>
                </a:solidFill>
                <a:effectLst/>
                <a:ea typeface="Times New Roman" panose="02020603050405020304" pitchFamily="18" charset="0"/>
              </a:rPr>
              <a:t>bsf~new</a:t>
            </a:r>
            <a:r>
              <a:rPr lang="de-AT" sz="900" dirty="0">
                <a:solidFill>
                  <a:srgbClr val="000000"/>
                </a:solidFill>
                <a:effectLst/>
                <a:ea typeface="Times New Roman" panose="02020603050405020304" pitchFamily="18" charset="0"/>
              </a:rPr>
              <a:t>("</a:t>
            </a:r>
            <a:r>
              <a:rPr lang="de-AT" sz="900" dirty="0" err="1">
                <a:solidFill>
                  <a:srgbClr val="000000"/>
                </a:solidFill>
                <a:effectLst/>
                <a:ea typeface="Times New Roman" panose="02020603050405020304" pitchFamily="18" charset="0"/>
              </a:rPr>
              <a:t>org.oorexx.handlers.jdor.JavaDrawingHandler</a:t>
            </a:r>
            <a:r>
              <a:rPr lang="de-AT" sz="900" dirty="0">
                <a:solidFill>
                  <a:srgbClr val="000000"/>
                </a:solidFill>
                <a:effectLst/>
                <a:ea typeface="Times New Roman" panose="02020603050405020304" pitchFamily="18" charset="0"/>
              </a:rPr>
              <a: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say </a:t>
            </a:r>
            <a:r>
              <a:rPr lang="en-US" sz="900" dirty="0">
                <a:solidFill>
                  <a:srgbClr val="548235"/>
                </a:solidFill>
                <a:effectLst/>
                <a:ea typeface="Times New Roman" panose="02020603050405020304" pitchFamily="18" charset="0"/>
              </a:rPr>
              <a:t>"JDOR version:" </a:t>
            </a:r>
            <a:r>
              <a:rPr lang="en-US" sz="900" dirty="0" err="1">
                <a:solidFill>
                  <a:srgbClr val="000000"/>
                </a:solidFill>
                <a:effectLst/>
                <a:ea typeface="Times New Roman" panose="02020603050405020304" pitchFamily="18" charset="0"/>
              </a:rPr>
              <a:t>jdh~version</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show version</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call </a:t>
            </a:r>
            <a:r>
              <a:rPr lang="en-US" sz="900" dirty="0" err="1">
                <a:solidFill>
                  <a:srgbClr val="000000"/>
                </a:solidFill>
                <a:effectLst/>
                <a:ea typeface="Times New Roman" panose="02020603050405020304" pitchFamily="18" charset="0"/>
              </a:rPr>
              <a:t>BsfCommandHandler</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"add"</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jdor</a:t>
            </a:r>
            <a:r>
              <a:rPr lang="en-US" sz="900" dirty="0">
                <a:solidFill>
                  <a:srgbClr val="548235"/>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jdh</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add as a </a:t>
            </a:r>
            <a:r>
              <a:rPr lang="en-US" sz="900" i="1" dirty="0" err="1">
                <a:solidFill>
                  <a:srgbClr val="7F7F7F"/>
                </a:solidFill>
                <a:effectLst/>
                <a:ea typeface="Times New Roman" panose="02020603050405020304" pitchFamily="18" charset="0"/>
              </a:rPr>
              <a:t>Rexx</a:t>
            </a:r>
            <a:r>
              <a:rPr lang="en-US" sz="900" i="1" dirty="0">
                <a:solidFill>
                  <a:srgbClr val="7F7F7F"/>
                </a:solidFill>
                <a:effectLst/>
                <a:ea typeface="Times New Roman" panose="02020603050405020304" pitchFamily="18" charset="0"/>
              </a:rPr>
              <a:t> command handler</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address </a:t>
            </a:r>
            <a:r>
              <a:rPr lang="en-US" sz="900" dirty="0" err="1">
                <a:solidFill>
                  <a:srgbClr val="000000"/>
                </a:solidFill>
                <a:effectLst/>
                <a:ea typeface="Times New Roman" panose="02020603050405020304" pitchFamily="18" charset="0"/>
              </a:rPr>
              <a:t>jdor</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set default environment from operating system to JDOR</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newImage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300 300 </a:t>
            </a:r>
            <a:r>
              <a:rPr lang="en-US" sz="900" i="1" dirty="0">
                <a:solidFill>
                  <a:srgbClr val="7F7F7F"/>
                </a:solidFill>
                <a:effectLst/>
                <a:ea typeface="Times New Roman" panose="02020603050405020304" pitchFamily="18" charset="0"/>
              </a:rPr>
              <a:t>-- create new image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winShow</a:t>
            </a:r>
            <a:r>
              <a:rPr lang="en-US" sz="900" dirty="0">
                <a:solidFill>
                  <a:srgbClr val="000000"/>
                </a:solidFill>
                <a:effectLst/>
                <a:ea typeface="Times New Roman" panose="02020603050405020304" pitchFamily="18" charset="0"/>
              </a:rPr>
              <a:t> -- show image in a window</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winTitle</a:t>
            </a:r>
            <a:r>
              <a:rPr lang="en-US" sz="900" dirty="0">
                <a:solidFill>
                  <a:srgbClr val="000000"/>
                </a:solidFill>
                <a:effectLst/>
                <a:ea typeface="Times New Roman" panose="02020603050405020304" pitchFamily="18" charset="0"/>
              </a:rPr>
              <a:t> </a:t>
            </a:r>
            <a:r>
              <a:rPr lang="en-US" sz="900" dirty="0">
                <a:solidFill>
                  <a:srgbClr val="00B050"/>
                </a:solidFill>
                <a:effectLst/>
                <a:ea typeface="Times New Roman" panose="02020603050405020304" pitchFamily="18" charset="0"/>
              </a:rPr>
              <a:t>"</a:t>
            </a:r>
            <a:r>
              <a:rPr lang="en-US" sz="900" dirty="0">
                <a:solidFill>
                  <a:srgbClr val="548235"/>
                </a:solidFill>
                <a:effectLst/>
                <a:ea typeface="Times New Roman" panose="02020603050405020304" pitchFamily="18" charset="0"/>
              </a:rPr>
              <a:t>Affine Transform Demo (</a:t>
            </a:r>
            <a:r>
              <a:rPr lang="en-US" sz="900" dirty="0" err="1">
                <a:solidFill>
                  <a:srgbClr val="548235"/>
                </a:solidFill>
                <a:effectLst/>
                <a:ea typeface="Times New Roman" panose="02020603050405020304" pitchFamily="18" charset="0"/>
              </a:rPr>
              <a:t>ooRexx</a:t>
            </a:r>
            <a:r>
              <a:rPr lang="en-US" sz="900" dirty="0">
                <a:solidFill>
                  <a:srgbClr val="548235"/>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set window's title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polygonXs</a:t>
            </a:r>
            <a:r>
              <a:rPr lang="en-US" sz="900" dirty="0">
                <a:solidFill>
                  <a:srgbClr val="000000"/>
                </a:solidFill>
                <a:effectLst/>
                <a:ea typeface="Times New Roman" panose="02020603050405020304" pitchFamily="18" charset="0"/>
              </a:rPr>
              <a:t>="(</a:t>
            </a:r>
            <a:r>
              <a:rPr lang="en-US" sz="900" dirty="0">
                <a:solidFill>
                  <a:srgbClr val="0432FF"/>
                </a:solidFill>
                <a:effectLst/>
                <a:ea typeface="Times New Roman" panose="02020603050405020304" pitchFamily="18" charset="0"/>
              </a:rPr>
              <a:t>20,0,40</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define three x coordinates for the triangle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polygonYs</a:t>
            </a:r>
            <a:r>
              <a:rPr lang="en-US" sz="900" dirty="0">
                <a:solidFill>
                  <a:srgbClr val="000000"/>
                </a:solidFill>
                <a:effectLst/>
                <a:ea typeface="Times New Roman" panose="02020603050405020304" pitchFamily="18" charset="0"/>
              </a:rPr>
              <a:t>="(</a:t>
            </a:r>
            <a:r>
              <a:rPr lang="en-US" sz="900" dirty="0">
                <a:solidFill>
                  <a:srgbClr val="0432FF"/>
                </a:solidFill>
                <a:effectLst/>
                <a:ea typeface="Times New Roman" panose="02020603050405020304" pitchFamily="18" charset="0"/>
              </a:rPr>
              <a:t>40,20,40</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define three y coordinates for the triangle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shape </a:t>
            </a:r>
            <a:r>
              <a:rPr lang="en-US" sz="900" dirty="0" err="1">
                <a:solidFill>
                  <a:srgbClr val="000000"/>
                </a:solidFill>
                <a:effectLst/>
                <a:ea typeface="Times New Roman" panose="02020603050405020304" pitchFamily="18" charset="0"/>
              </a:rPr>
              <a:t>myP</a:t>
            </a:r>
            <a:r>
              <a:rPr lang="en-US" sz="900" dirty="0">
                <a:solidFill>
                  <a:srgbClr val="000000"/>
                </a:solidFill>
                <a:effectLst/>
                <a:ea typeface="Times New Roman" panose="02020603050405020304" pitchFamily="18" charset="0"/>
              </a:rPr>
              <a:t> polygon </a:t>
            </a:r>
            <a:r>
              <a:rPr lang="en-US" sz="900" dirty="0" err="1">
                <a:solidFill>
                  <a:srgbClr val="000000"/>
                </a:solidFill>
                <a:effectLst/>
                <a:ea typeface="Times New Roman" panose="02020603050405020304" pitchFamily="18" charset="0"/>
              </a:rPr>
              <a:t>polygonXs</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polygonYs</a:t>
            </a:r>
            <a:r>
              <a:rPr lang="en-US" sz="900" dirty="0">
                <a:solidFill>
                  <a:srgbClr val="000000"/>
                </a:solidFill>
                <a:effectLst/>
                <a:ea typeface="Times New Roman" panose="02020603050405020304" pitchFamily="18" charset="0"/>
              </a:rPr>
              <a:t> 3 </a:t>
            </a:r>
            <a:r>
              <a:rPr lang="en-US" sz="900" i="1" dirty="0">
                <a:solidFill>
                  <a:srgbClr val="7F7F7F"/>
                </a:solidFill>
                <a:effectLst/>
                <a:ea typeface="Times New Roman" panose="02020603050405020304" pitchFamily="18" charset="0"/>
              </a:rPr>
              <a:t>-- create triangle shape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translate </a:t>
            </a:r>
            <a:r>
              <a:rPr lang="en-US" sz="900" dirty="0">
                <a:solidFill>
                  <a:srgbClr val="0432FF"/>
                </a:solidFill>
                <a:effectLst/>
                <a:ea typeface="Times New Roman" panose="02020603050405020304" pitchFamily="18" charset="0"/>
              </a:rPr>
              <a:t>200 200 </a:t>
            </a:r>
            <a:r>
              <a:rPr lang="en-US" sz="900" i="1" dirty="0">
                <a:solidFill>
                  <a:srgbClr val="7F7F7F"/>
                </a:solidFill>
                <a:effectLst/>
                <a:ea typeface="Times New Roman" panose="02020603050405020304" pitchFamily="18" charset="0"/>
              </a:rPr>
              <a:t>-- move origin (x=200, y=200)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scale </a:t>
            </a:r>
            <a:r>
              <a:rPr lang="en-US" sz="900" dirty="0">
                <a:solidFill>
                  <a:srgbClr val="0432FF"/>
                </a:solidFill>
                <a:effectLst/>
                <a:ea typeface="Times New Roman" panose="02020603050405020304" pitchFamily="18" charset="0"/>
              </a:rPr>
              <a:t>1.1 1.1 </a:t>
            </a:r>
            <a:r>
              <a:rPr lang="en-US" sz="900" i="1" dirty="0">
                <a:solidFill>
                  <a:srgbClr val="7F7F7F"/>
                </a:solidFill>
                <a:effectLst/>
                <a:ea typeface="Times New Roman" panose="02020603050405020304" pitchFamily="18" charset="0"/>
              </a:rPr>
              <a:t>-- increase the triangle shape size 10%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rotate </a:t>
            </a:r>
            <a:r>
              <a:rPr lang="en-US" sz="900" dirty="0">
                <a:solidFill>
                  <a:srgbClr val="0432FF"/>
                </a:solidFill>
                <a:effectLst/>
                <a:ea typeface="Times New Roman" panose="02020603050405020304" pitchFamily="18" charset="0"/>
              </a:rPr>
              <a:t>20 </a:t>
            </a:r>
            <a:r>
              <a:rPr lang="en-US" sz="900" i="1" dirty="0">
                <a:solidFill>
                  <a:srgbClr val="7F7F7F"/>
                </a:solidFill>
                <a:effectLst/>
                <a:ea typeface="Times New Roman" panose="02020603050405020304" pitchFamily="18" charset="0"/>
              </a:rPr>
              <a:t>-- rotate by 20 degrees</a:t>
            </a:r>
            <a:r>
              <a:rPr lang="en-US" sz="900" dirty="0">
                <a:solidFill>
                  <a:srgbClr val="7F7F7F"/>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red </a:t>
            </a:r>
            <a:r>
              <a:rPr lang="en-US" sz="900" i="1" dirty="0">
                <a:solidFill>
                  <a:srgbClr val="7F7F7F"/>
                </a:solidFill>
                <a:effectLst/>
                <a:ea typeface="Times New Roman" panose="02020603050405020304" pitchFamily="18" charset="0"/>
              </a:rPr>
              <a:t>-- set color to red</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do </a:t>
            </a:r>
            <a:r>
              <a:rPr lang="en-US" sz="900" dirty="0">
                <a:solidFill>
                  <a:srgbClr val="0432FF"/>
                </a:solidFill>
                <a:effectLst/>
                <a:ea typeface="Times New Roman" panose="02020603050405020304" pitchFamily="18" charset="0"/>
              </a:rPr>
              <a:t>20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fillShape</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myP</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fill (and show) the triangle shape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rotate </a:t>
            </a:r>
            <a:r>
              <a:rPr lang="en-US" sz="900" dirty="0">
                <a:solidFill>
                  <a:srgbClr val="0432FF"/>
                </a:solidFill>
                <a:effectLst/>
                <a:ea typeface="Times New Roman" panose="02020603050405020304" pitchFamily="18" charset="0"/>
              </a:rPr>
              <a:t>20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end</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say 'Hit &lt;enter&gt; to proceed (end)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parse pull data </a:t>
            </a:r>
            <a:r>
              <a:rPr lang="en-US" sz="900" i="1" dirty="0">
                <a:solidFill>
                  <a:srgbClr val="7F7F7F"/>
                </a:solidFill>
                <a:effectLst/>
                <a:ea typeface="Times New Roman" panose="02020603050405020304" pitchFamily="18" charset="0"/>
              </a:rPr>
              <a:t>-- wait until user presses &lt;enter&gt; on the keyboard</a:t>
            </a:r>
            <a:r>
              <a:rPr lang="de-AT" sz="900" dirty="0">
                <a:effectLst/>
              </a:rPr>
              <a:t> </a:t>
            </a:r>
            <a:endParaRPr lang="de-DE" sz="900" dirty="0"/>
          </a:p>
        </p:txBody>
      </p:sp>
      <p:cxnSp>
        <p:nvCxnSpPr>
          <p:cNvPr id="9" name="Gerade Verbindung 8">
            <a:extLst>
              <a:ext uri="{FF2B5EF4-FFF2-40B4-BE49-F238E27FC236}">
                <a16:creationId xmlns:a16="http://schemas.microsoft.com/office/drawing/2014/main" id="{B4B56376-E2D3-77A4-0BFB-49DEC26F7A69}"/>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Fußzeilenplatzhalter 9">
            <a:extLst>
              <a:ext uri="{FF2B5EF4-FFF2-40B4-BE49-F238E27FC236}">
                <a16:creationId xmlns:a16="http://schemas.microsoft.com/office/drawing/2014/main" id="{2F4F5133-9472-99B6-7576-4BA97B020DEE}"/>
              </a:ext>
            </a:extLst>
          </p:cNvPr>
          <p:cNvSpPr>
            <a:spLocks noGrp="1"/>
          </p:cNvSpPr>
          <p:nvPr>
            <p:ph type="ftr" sz="quarter" idx="11"/>
          </p:nvPr>
        </p:nvSpPr>
        <p:spPr/>
        <p:txBody>
          <a:bodyPr/>
          <a:lstStyle/>
          <a:p>
            <a:r>
              <a:rPr lang="de-DE"/>
              <a:t>BSF4ooRexx850 JDOR</a:t>
            </a:r>
          </a:p>
        </p:txBody>
      </p:sp>
      <p:sp>
        <p:nvSpPr>
          <p:cNvPr id="11" name="Foliennummernplatzhalter 10">
            <a:extLst>
              <a:ext uri="{FF2B5EF4-FFF2-40B4-BE49-F238E27FC236}">
                <a16:creationId xmlns:a16="http://schemas.microsoft.com/office/drawing/2014/main" id="{A732AA40-10FB-4BA8-00F2-83088245F830}"/>
              </a:ext>
            </a:extLst>
          </p:cNvPr>
          <p:cNvSpPr>
            <a:spLocks noGrp="1"/>
          </p:cNvSpPr>
          <p:nvPr>
            <p:ph type="sldNum" sz="quarter" idx="12"/>
          </p:nvPr>
        </p:nvSpPr>
        <p:spPr/>
        <p:txBody>
          <a:bodyPr/>
          <a:lstStyle/>
          <a:p>
            <a:fld id="{54ADEA34-E242-4D76-83D2-5D2DBBD1C89A}" type="slidenum">
              <a:rPr lang="de-DE" smtClean="0"/>
              <a:t>15</a:t>
            </a:fld>
            <a:endParaRPr lang="de-DE"/>
          </a:p>
        </p:txBody>
      </p:sp>
      <p:sp>
        <p:nvSpPr>
          <p:cNvPr id="13" name="Textfeld 12">
            <a:extLst>
              <a:ext uri="{FF2B5EF4-FFF2-40B4-BE49-F238E27FC236}">
                <a16:creationId xmlns:a16="http://schemas.microsoft.com/office/drawing/2014/main" id="{FA8605D1-82C1-79D0-E6D6-3960E70522A9}"/>
              </a:ext>
            </a:extLst>
          </p:cNvPr>
          <p:cNvSpPr txBox="1"/>
          <p:nvPr/>
        </p:nvSpPr>
        <p:spPr>
          <a:xfrm>
            <a:off x="1540068" y="5105493"/>
            <a:ext cx="3157120" cy="307777"/>
          </a:xfrm>
          <a:prstGeom prst="rect">
            <a:avLst/>
          </a:prstGeom>
          <a:noFill/>
        </p:spPr>
        <p:txBody>
          <a:bodyPr wrap="square">
            <a:spAutoFit/>
          </a:bodyPr>
          <a:lstStyle/>
          <a:p>
            <a:r>
              <a:rPr lang="en-US" sz="1400" dirty="0">
                <a:effectLst/>
                <a:ea typeface="Times New Roman" panose="02020603050405020304" pitchFamily="18" charset="0"/>
              </a:rPr>
              <a:t>JDOR-</a:t>
            </a:r>
            <a:r>
              <a:rPr lang="en-US" sz="1400" dirty="0" err="1">
                <a:effectLst/>
                <a:ea typeface="Times New Roman" panose="02020603050405020304" pitchFamily="18" charset="0"/>
              </a:rPr>
              <a:t>AffineTransformation.rxj</a:t>
            </a:r>
            <a:r>
              <a:rPr lang="de-AT" sz="1400" dirty="0">
                <a:effectLst/>
              </a:rPr>
              <a:t> </a:t>
            </a:r>
            <a:endParaRPr lang="de-DE" sz="1400" dirty="0"/>
          </a:p>
        </p:txBody>
      </p:sp>
      <p:sp>
        <p:nvSpPr>
          <p:cNvPr id="14" name="Textfeld 13">
            <a:extLst>
              <a:ext uri="{FF2B5EF4-FFF2-40B4-BE49-F238E27FC236}">
                <a16:creationId xmlns:a16="http://schemas.microsoft.com/office/drawing/2014/main" id="{086B3ACD-1C05-4DD5-086A-BE158F0FB349}"/>
              </a:ext>
            </a:extLst>
          </p:cNvPr>
          <p:cNvSpPr txBox="1"/>
          <p:nvPr/>
        </p:nvSpPr>
        <p:spPr>
          <a:xfrm>
            <a:off x="6208295" y="1439620"/>
            <a:ext cx="446008" cy="3431709"/>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endParaRPr lang="de-AT" sz="1000" kern="100" dirty="0">
              <a:effectLst/>
            </a:endParaRPr>
          </a:p>
        </p:txBody>
      </p:sp>
      <p:pic>
        <p:nvPicPr>
          <p:cNvPr id="16" name="Grafik 15">
            <a:extLst>
              <a:ext uri="{FF2B5EF4-FFF2-40B4-BE49-F238E27FC236}">
                <a16:creationId xmlns:a16="http://schemas.microsoft.com/office/drawing/2014/main" id="{8E44F342-D258-4919-C543-1ED608C941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7143" y="1690360"/>
            <a:ext cx="3213100" cy="3403600"/>
          </a:xfrm>
          <a:prstGeom prst="rect">
            <a:avLst/>
          </a:prstGeom>
        </p:spPr>
      </p:pic>
    </p:spTree>
    <p:extLst>
      <p:ext uri="{BB962C8B-B14F-4D97-AF65-F5344CB8AC3E}">
        <p14:creationId xmlns:p14="http://schemas.microsoft.com/office/powerpoint/2010/main" val="4256429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4A52D565-ACFA-8534-9FE4-E7D40991909A}"/>
              </a:ext>
            </a:extLst>
          </p:cNvPr>
          <p:cNvSpPr/>
          <p:nvPr/>
        </p:nvSpPr>
        <p:spPr>
          <a:xfrm>
            <a:off x="0" y="1048564"/>
            <a:ext cx="12192000" cy="531741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1" name="Textfeld 10">
            <a:extLst>
              <a:ext uri="{FF2B5EF4-FFF2-40B4-BE49-F238E27FC236}">
                <a16:creationId xmlns:a16="http://schemas.microsoft.com/office/drawing/2014/main" id="{BC7FA0B1-01BE-1AE2-4200-A61B892FC14E}"/>
              </a:ext>
            </a:extLst>
          </p:cNvPr>
          <p:cNvSpPr txBox="1"/>
          <p:nvPr/>
        </p:nvSpPr>
        <p:spPr>
          <a:xfrm>
            <a:off x="6255764" y="1349223"/>
            <a:ext cx="4090736" cy="4801314"/>
          </a:xfrm>
          <a:prstGeom prst="rect">
            <a:avLst/>
          </a:prstGeom>
          <a:noFill/>
        </p:spPr>
        <p:txBody>
          <a:bodyPr wrap="square" rtlCol="0">
            <a:spAutoFit/>
          </a:bodyPr>
          <a:lstStyle/>
          <a:p>
            <a:r>
              <a:rPr lang="en-US" sz="900" dirty="0">
                <a:solidFill>
                  <a:srgbClr val="0432FF"/>
                </a:solidFill>
                <a:effectLst/>
                <a:ea typeface="Times New Roman" panose="02020603050405020304" pitchFamily="18" charset="0"/>
              </a:rPr>
              <a:t>call </a:t>
            </a:r>
            <a:r>
              <a:rPr lang="en-US" sz="900" dirty="0" err="1">
                <a:solidFill>
                  <a:srgbClr val="000000"/>
                </a:solidFill>
                <a:effectLst/>
                <a:ea typeface="Times New Roman" panose="02020603050405020304" pitchFamily="18" charset="0"/>
              </a:rPr>
              <a:t>addjdorhandler</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address </a:t>
            </a:r>
            <a:r>
              <a:rPr lang="en-US" sz="900" dirty="0" err="1">
                <a:solidFill>
                  <a:srgbClr val="000000"/>
                </a:solidFill>
                <a:effectLst/>
                <a:ea typeface="Times New Roman" panose="02020603050405020304" pitchFamily="18" charset="0"/>
              </a:rPr>
              <a:t>jdor</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call </a:t>
            </a:r>
            <a:r>
              <a:rPr lang="en-US" sz="900" dirty="0" err="1">
                <a:solidFill>
                  <a:srgbClr val="000000"/>
                </a:solidFill>
                <a:effectLst/>
                <a:ea typeface="Times New Roman" panose="02020603050405020304" pitchFamily="18" charset="0"/>
              </a:rPr>
              <a:t>bsf.import</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java.lang.math</a:t>
            </a:r>
            <a:r>
              <a:rPr lang="en-US" sz="900" dirty="0">
                <a:solidFill>
                  <a:srgbClr val="548235"/>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"calc"</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win_height</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square_size</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speed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desertSunrise</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255 167 146</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winsize</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new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background white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clearRect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winshow</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desertsunrise</a:t>
            </a:r>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centerX</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centerY</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radius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4</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do forever</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getstate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currx</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centerx</a:t>
            </a:r>
            <a:r>
              <a:rPr lang="en-US" sz="900" dirty="0">
                <a:solidFill>
                  <a:srgbClr val="000000"/>
                </a:solidFill>
                <a:effectLst/>
                <a:ea typeface="Times New Roman" panose="02020603050405020304" pitchFamily="18" charset="0"/>
              </a:rPr>
              <a:t> + .</a:t>
            </a:r>
            <a:r>
              <a:rPr lang="en-US" sz="900" dirty="0" err="1">
                <a:solidFill>
                  <a:srgbClr val="000000"/>
                </a:solidFill>
                <a:effectLst/>
                <a:ea typeface="Times New Roman" panose="02020603050405020304" pitchFamily="18" charset="0"/>
              </a:rPr>
              <a:t>calc~cos</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calc~toradians</a:t>
            </a:r>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radius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square_size</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curry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centery</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calc~sin</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calc~toradians</a:t>
            </a:r>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radius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square_size</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currx</a:t>
            </a:r>
            <a:r>
              <a:rPr lang="en-US" sz="900" dirty="0">
                <a:solidFill>
                  <a:srgbClr val="000000"/>
                </a:solidFill>
                <a:effectLst/>
                <a:ea typeface="Times New Roman" panose="02020603050405020304" pitchFamily="18" charset="0"/>
              </a:rPr>
              <a:t> curry</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fillRect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square_size</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square_size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speed</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sleep </a:t>
            </a:r>
            <a:r>
              <a:rPr lang="en-US" sz="900" dirty="0">
                <a:solidFill>
                  <a:srgbClr val="0432FF"/>
                </a:solidFill>
                <a:effectLst/>
                <a:ea typeface="Times New Roman" panose="02020603050405020304" pitchFamily="18" charset="0"/>
              </a:rPr>
              <a:t>0.01</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end</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::requires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jdor.cls</a:t>
            </a:r>
            <a:r>
              <a:rPr lang="en-US" sz="900" dirty="0">
                <a:solidFill>
                  <a:srgbClr val="548235"/>
                </a:solidFill>
                <a:effectLst/>
                <a:ea typeface="Times New Roman" panose="02020603050405020304" pitchFamily="18" charset="0"/>
              </a:rPr>
              <a:t>"</a:t>
            </a:r>
            <a:r>
              <a:rPr lang="de-AT" sz="900" dirty="0">
                <a:effectLst/>
              </a:rPr>
              <a:t> </a:t>
            </a:r>
            <a:endParaRPr lang="de-DE" sz="900" dirty="0"/>
          </a:p>
        </p:txBody>
      </p:sp>
      <p:cxnSp>
        <p:nvCxnSpPr>
          <p:cNvPr id="12" name="Gerade Verbindung 11">
            <a:extLst>
              <a:ext uri="{FF2B5EF4-FFF2-40B4-BE49-F238E27FC236}">
                <a16:creationId xmlns:a16="http://schemas.microsoft.com/office/drawing/2014/main" id="{D5245F6C-B824-63F9-40B5-BD042DE6A6A8}"/>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3" name="Fußzeilenplatzhalter 12">
            <a:extLst>
              <a:ext uri="{FF2B5EF4-FFF2-40B4-BE49-F238E27FC236}">
                <a16:creationId xmlns:a16="http://schemas.microsoft.com/office/drawing/2014/main" id="{97FABBB4-7ECE-AB0D-EF97-D20E8D8604BC}"/>
              </a:ext>
            </a:extLst>
          </p:cNvPr>
          <p:cNvSpPr>
            <a:spLocks noGrp="1"/>
          </p:cNvSpPr>
          <p:nvPr>
            <p:ph type="ftr" sz="quarter" idx="11"/>
          </p:nvPr>
        </p:nvSpPr>
        <p:spPr/>
        <p:txBody>
          <a:bodyPr/>
          <a:lstStyle/>
          <a:p>
            <a:r>
              <a:rPr lang="de-DE"/>
              <a:t>BSF4ooRexx850 JDOR</a:t>
            </a:r>
          </a:p>
        </p:txBody>
      </p:sp>
      <p:sp>
        <p:nvSpPr>
          <p:cNvPr id="14" name="Foliennummernplatzhalter 13">
            <a:extLst>
              <a:ext uri="{FF2B5EF4-FFF2-40B4-BE49-F238E27FC236}">
                <a16:creationId xmlns:a16="http://schemas.microsoft.com/office/drawing/2014/main" id="{BD57B4F1-87DA-5123-6080-339F4B0CA942}"/>
              </a:ext>
            </a:extLst>
          </p:cNvPr>
          <p:cNvSpPr>
            <a:spLocks noGrp="1"/>
          </p:cNvSpPr>
          <p:nvPr>
            <p:ph type="sldNum" sz="quarter" idx="12"/>
          </p:nvPr>
        </p:nvSpPr>
        <p:spPr/>
        <p:txBody>
          <a:bodyPr/>
          <a:lstStyle/>
          <a:p>
            <a:fld id="{54ADEA34-E242-4D76-83D2-5D2DBBD1C89A}" type="slidenum">
              <a:rPr lang="de-DE" smtClean="0"/>
              <a:t>16</a:t>
            </a:fld>
            <a:endParaRPr lang="de-DE"/>
          </a:p>
        </p:txBody>
      </p:sp>
      <p:sp>
        <p:nvSpPr>
          <p:cNvPr id="17" name="Titel 1">
            <a:extLst>
              <a:ext uri="{FF2B5EF4-FFF2-40B4-BE49-F238E27FC236}">
                <a16:creationId xmlns:a16="http://schemas.microsoft.com/office/drawing/2014/main" id="{7F903210-D02E-A436-3B60-71E770C9E1CE}"/>
              </a:ext>
            </a:extLst>
          </p:cNvPr>
          <p:cNvSpPr txBox="1">
            <a:spLocks/>
          </p:cNvSpPr>
          <p:nvPr/>
        </p:nvSpPr>
        <p:spPr>
          <a:xfrm>
            <a:off x="266700" y="-2076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latin typeface="+mn-lt"/>
              </a:rPr>
              <a:t>Moving Objects</a:t>
            </a:r>
          </a:p>
        </p:txBody>
      </p:sp>
      <p:sp>
        <p:nvSpPr>
          <p:cNvPr id="19" name="Textfeld 18">
            <a:extLst>
              <a:ext uri="{FF2B5EF4-FFF2-40B4-BE49-F238E27FC236}">
                <a16:creationId xmlns:a16="http://schemas.microsoft.com/office/drawing/2014/main" id="{A2FA6B1A-5C63-30BC-BA4E-752241617AD2}"/>
              </a:ext>
            </a:extLst>
          </p:cNvPr>
          <p:cNvSpPr txBox="1"/>
          <p:nvPr/>
        </p:nvSpPr>
        <p:spPr>
          <a:xfrm>
            <a:off x="1895475" y="6375903"/>
            <a:ext cx="6102350" cy="369332"/>
          </a:xfrm>
          <a:prstGeom prst="rect">
            <a:avLst/>
          </a:prstGeom>
          <a:noFill/>
        </p:spPr>
        <p:txBody>
          <a:bodyPr wrap="square">
            <a:spAutoFit/>
          </a:bodyPr>
          <a:lstStyle/>
          <a:p>
            <a:r>
              <a:rPr lang="en-US" sz="1800" dirty="0">
                <a:effectLst/>
                <a:ea typeface="Times New Roman" panose="02020603050405020304" pitchFamily="18" charset="0"/>
              </a:rPr>
              <a:t>JDOR-</a:t>
            </a:r>
            <a:r>
              <a:rPr lang="en-US" sz="1800" dirty="0" err="1">
                <a:effectLst/>
                <a:ea typeface="Times New Roman" panose="02020603050405020304" pitchFamily="18" charset="0"/>
              </a:rPr>
              <a:t>move.rxj</a:t>
            </a:r>
            <a:r>
              <a:rPr lang="de-AT" dirty="0">
                <a:effectLst/>
              </a:rPr>
              <a:t> </a:t>
            </a:r>
            <a:endParaRPr lang="de-DE" dirty="0"/>
          </a:p>
        </p:txBody>
      </p:sp>
      <p:sp>
        <p:nvSpPr>
          <p:cNvPr id="20" name="Textfeld 19">
            <a:extLst>
              <a:ext uri="{FF2B5EF4-FFF2-40B4-BE49-F238E27FC236}">
                <a16:creationId xmlns:a16="http://schemas.microsoft.com/office/drawing/2014/main" id="{C4BF2E63-5610-46FA-405A-4B212F929BF1}"/>
              </a:ext>
            </a:extLst>
          </p:cNvPr>
          <p:cNvSpPr txBox="1"/>
          <p:nvPr/>
        </p:nvSpPr>
        <p:spPr>
          <a:xfrm>
            <a:off x="6096000" y="1349223"/>
            <a:ext cx="446008" cy="5232202"/>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rPr>
              <a:t>31</a:t>
            </a:r>
          </a:p>
          <a:p>
            <a:r>
              <a:rPr lang="en-US" sz="900" kern="100" dirty="0">
                <a:solidFill>
                  <a:schemeClr val="bg1">
                    <a:lumMod val="50000"/>
                  </a:schemeClr>
                </a:solidFill>
                <a:effectLst/>
              </a:rPr>
              <a:t>32</a:t>
            </a:r>
          </a:p>
          <a:p>
            <a:r>
              <a:rPr lang="en-US" sz="900" kern="100" dirty="0">
                <a:solidFill>
                  <a:schemeClr val="bg1">
                    <a:lumMod val="50000"/>
                  </a:schemeClr>
                </a:solidFill>
              </a:rPr>
              <a:t>33</a:t>
            </a:r>
          </a:p>
          <a:p>
            <a:r>
              <a:rPr lang="en-US" sz="900" kern="100" dirty="0">
                <a:solidFill>
                  <a:schemeClr val="bg1">
                    <a:lumMod val="50000"/>
                  </a:schemeClr>
                </a:solidFill>
                <a:effectLst/>
              </a:rPr>
              <a:t>34</a:t>
            </a:r>
          </a:p>
          <a:p>
            <a:endParaRPr lang="de-AT" sz="900" kern="100" dirty="0">
              <a:solidFill>
                <a:schemeClr val="bg1">
                  <a:lumMod val="50000"/>
                </a:schemeClr>
              </a:solidFill>
              <a:effectLst/>
            </a:endParaRPr>
          </a:p>
          <a:p>
            <a:endParaRPr lang="de-AT" sz="1000" kern="100" dirty="0">
              <a:effectLst/>
            </a:endParaRPr>
          </a:p>
        </p:txBody>
      </p:sp>
      <p:pic>
        <p:nvPicPr>
          <p:cNvPr id="22" name="PinkCircle3g">
            <a:hlinkClick r:id="" action="ppaction://media"/>
            <a:extLst>
              <a:ext uri="{FF2B5EF4-FFF2-40B4-BE49-F238E27FC236}">
                <a16:creationId xmlns:a16="http://schemas.microsoft.com/office/drawing/2014/main" id="{028A9874-E96E-2E1A-7616-9C93758970F0}"/>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656876" y="1060161"/>
            <a:ext cx="5121072" cy="5286267"/>
          </a:xfrm>
          <a:prstGeom prst="rect">
            <a:avLst/>
          </a:prstGeom>
        </p:spPr>
      </p:pic>
    </p:spTree>
    <p:extLst>
      <p:ext uri="{BB962C8B-B14F-4D97-AF65-F5344CB8AC3E}">
        <p14:creationId xmlns:p14="http://schemas.microsoft.com/office/powerpoint/2010/main" val="218801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4550" fill="hold"/>
                                        <p:tgtEl>
                                          <p:spTgt spid="2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2"/>
                </p:tgtEl>
              </p:cMediaNode>
            </p:video>
            <p:seq concurrent="1" nextAc="seek">
              <p:cTn id="8" restart="whenNotActive" fill="hold" evtFilter="cancelBubble" nodeType="interactiveSeq">
                <p:stCondLst>
                  <p:cond evt="onClick" delay="0">
                    <p:tgtEl>
                      <p:spTgt spid="2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2"/>
                                        </p:tgtEl>
                                      </p:cBhvr>
                                    </p:cmd>
                                  </p:childTnLst>
                                </p:cTn>
                              </p:par>
                            </p:childTnLst>
                          </p:cTn>
                        </p:par>
                      </p:childTnLst>
                    </p:cTn>
                  </p:par>
                </p:childTnLst>
              </p:cTn>
              <p:nextCondLst>
                <p:cond evt="onClick" delay="0">
                  <p:tgtEl>
                    <p:spTgt spid="2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60425312-D103-5045-201F-DD0B97498EE7}"/>
              </a:ext>
            </a:extLst>
          </p:cNvPr>
          <p:cNvSpPr/>
          <p:nvPr/>
        </p:nvSpPr>
        <p:spPr>
          <a:xfrm>
            <a:off x="0" y="1313697"/>
            <a:ext cx="12192000" cy="5124810"/>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5" name="Textfeld 14">
            <a:extLst>
              <a:ext uri="{FF2B5EF4-FFF2-40B4-BE49-F238E27FC236}">
                <a16:creationId xmlns:a16="http://schemas.microsoft.com/office/drawing/2014/main" id="{6A2F3EE9-4FD5-AF63-7966-863232372337}"/>
              </a:ext>
            </a:extLst>
          </p:cNvPr>
          <p:cNvSpPr txBox="1"/>
          <p:nvPr/>
        </p:nvSpPr>
        <p:spPr>
          <a:xfrm>
            <a:off x="6096000" y="1360194"/>
            <a:ext cx="5021179" cy="5078313"/>
          </a:xfrm>
          <a:prstGeom prst="rect">
            <a:avLst/>
          </a:prstGeom>
          <a:noFill/>
        </p:spPr>
        <p:txBody>
          <a:bodyPr wrap="square" rtlCol="0">
            <a:spAutoFit/>
          </a:bodyPr>
          <a:lstStyle/>
          <a:p>
            <a:r>
              <a:rPr lang="en-US" sz="900" dirty="0">
                <a:solidFill>
                  <a:srgbClr val="0432FF"/>
                </a:solidFill>
                <a:effectLst/>
                <a:ea typeface="Times New Roman" panose="02020603050405020304" pitchFamily="18" charset="0"/>
              </a:rPr>
              <a:t>call </a:t>
            </a:r>
            <a:r>
              <a:rPr lang="en-US" sz="900" dirty="0" err="1">
                <a:solidFill>
                  <a:srgbClr val="000000"/>
                </a:solidFill>
                <a:effectLst/>
                <a:ea typeface="Times New Roman" panose="02020603050405020304" pitchFamily="18" charset="0"/>
              </a:rPr>
              <a:t>addjdorhandler</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address </a:t>
            </a:r>
            <a:r>
              <a:rPr lang="en-US" sz="900" dirty="0" err="1">
                <a:solidFill>
                  <a:srgbClr val="000000"/>
                </a:solidFill>
                <a:effectLst/>
                <a:ea typeface="Times New Roman" panose="02020603050405020304" pitchFamily="18" charset="0"/>
              </a:rPr>
              <a:t>jdor</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call </a:t>
            </a:r>
            <a:r>
              <a:rPr lang="en-US" sz="900" dirty="0" err="1">
                <a:solidFill>
                  <a:srgbClr val="000000"/>
                </a:solidFill>
                <a:effectLst/>
                <a:ea typeface="Times New Roman" panose="02020603050405020304" pitchFamily="18" charset="0"/>
              </a:rPr>
              <a:t>bsf.import</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java.lang.Math</a:t>
            </a:r>
            <a:r>
              <a:rPr lang="en-US" sz="900" dirty="0">
                <a:solidFill>
                  <a:srgbClr val="548235"/>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548235"/>
                </a:solidFill>
                <a:effectLst/>
                <a:ea typeface="Times New Roman" panose="02020603050405020304" pitchFamily="18" charset="0"/>
              </a:rPr>
              <a:t>"calc"</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win_height</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star_size</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50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speed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daylightlilac</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158 124 243</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winsize</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new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background white</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clearoval</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winshow</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color </a:t>
            </a:r>
            <a:r>
              <a:rPr lang="en-US" sz="900" dirty="0" err="1">
                <a:solidFill>
                  <a:srgbClr val="000000"/>
                </a:solidFill>
                <a:effectLst/>
                <a:ea typeface="Times New Roman" panose="02020603050405020304" pitchFamily="18" charset="0"/>
              </a:rPr>
              <a:t>daylightLilac</a:t>
            </a:r>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centerX</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centerY</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win_height</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radius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win_width</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4</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dirty="0" err="1">
                <a:solidFill>
                  <a:srgbClr val="000000"/>
                </a:solidFill>
                <a:effectLst/>
                <a:ea typeface="Times New Roman" panose="02020603050405020304" pitchFamily="18" charset="0"/>
              </a:rPr>
              <a:t>delta_angle</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calc~toRadians</a:t>
            </a:r>
            <a:r>
              <a:rPr lang="en-US" sz="900" dirty="0">
                <a:solidFill>
                  <a:srgbClr val="000000"/>
                </a:solidFill>
                <a:effectLst/>
                <a:ea typeface="Times New Roman" panose="02020603050405020304" pitchFamily="18" charset="0"/>
              </a:rPr>
              <a:t>(</a:t>
            </a:r>
            <a:r>
              <a:rPr lang="en-US" sz="900" dirty="0">
                <a:solidFill>
                  <a:srgbClr val="0432FF"/>
                </a:solidFill>
                <a:effectLst/>
                <a:ea typeface="Times New Roman" panose="02020603050405020304" pitchFamily="18" charset="0"/>
              </a:rPr>
              <a:t>72</a:t>
            </a:r>
            <a:r>
              <a:rPr lang="en-US" sz="900" dirty="0">
                <a:solidFill>
                  <a:srgbClr val="000000"/>
                </a:solidFill>
                <a:effectLst/>
                <a:ea typeface="Times New Roman" panose="02020603050405020304" pitchFamily="18" charset="0"/>
              </a:rPr>
              <a:t>)  </a:t>
            </a:r>
            <a:r>
              <a:rPr lang="en-US" sz="900" i="1" dirty="0">
                <a:solidFill>
                  <a:srgbClr val="7F7F7F"/>
                </a:solidFill>
                <a:effectLst/>
                <a:ea typeface="Times New Roman" panose="02020603050405020304" pitchFamily="18" charset="0"/>
              </a:rPr>
              <a:t>-- 360 degrees divided by 5 sides of the star</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distance = </a:t>
            </a:r>
            <a:r>
              <a:rPr lang="en-US" sz="9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do forever</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getState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currX</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centerX</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ED7D31"/>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calc~cos</a:t>
            </a:r>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distance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curry </a:t>
            </a:r>
            <a:r>
              <a:rPr lang="en-US" sz="900" dirty="0">
                <a:solidFill>
                  <a:srgbClr val="C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centery</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ED7D31"/>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a:t>
            </a:r>
            <a:r>
              <a:rPr lang="en-US" sz="900" dirty="0" err="1">
                <a:solidFill>
                  <a:srgbClr val="000000"/>
                </a:solidFill>
                <a:effectLst/>
                <a:ea typeface="Times New Roman" panose="02020603050405020304" pitchFamily="18" charset="0"/>
              </a:rPr>
              <a:t>calc~sin</a:t>
            </a:r>
            <a:r>
              <a:rPr lang="en-US" sz="900" dirty="0">
                <a:solidFill>
                  <a:srgbClr val="000000"/>
                </a:solidFill>
                <a:effectLst/>
                <a:ea typeface="Times New Roman" panose="02020603050405020304" pitchFamily="18" charset="0"/>
              </a:rPr>
              <a:t>(angle)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distance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goto</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currx</a:t>
            </a:r>
            <a:r>
              <a:rPr lang="en-US" sz="900" dirty="0">
                <a:solidFill>
                  <a:srgbClr val="000000"/>
                </a:solidFill>
                <a:effectLst/>
                <a:ea typeface="Times New Roman" panose="02020603050405020304" pitchFamily="18" charset="0"/>
              </a:rPr>
              <a:t> curry</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fillOval</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star_size</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star_size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angle = angle </a:t>
            </a:r>
            <a:r>
              <a:rPr lang="en-US" sz="900" dirty="0">
                <a:solidFill>
                  <a:srgbClr val="ED7D31"/>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delta_angle</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if angle </a:t>
            </a:r>
            <a:r>
              <a:rPr lang="en-US" sz="900" dirty="0">
                <a:solidFill>
                  <a:srgbClr val="C00000"/>
                </a:solidFill>
                <a:effectLst/>
                <a:ea typeface="Times New Roman" panose="02020603050405020304" pitchFamily="18" charset="0"/>
              </a:rPr>
              <a:t>&gt;</a:t>
            </a:r>
            <a:r>
              <a:rPr lang="en-US" sz="900" dirty="0">
                <a:solidFill>
                  <a:srgbClr val="0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2</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calc~pi</a:t>
            </a:r>
            <a:r>
              <a:rPr lang="en-US" sz="900" dirty="0">
                <a:solidFill>
                  <a:srgbClr val="000000"/>
                </a:solidFill>
                <a:effectLst/>
                <a:ea typeface="Times New Roman" panose="02020603050405020304" pitchFamily="18" charset="0"/>
              </a:rPr>
              <a:t> then angle </a:t>
            </a:r>
            <a:r>
              <a:rPr lang="en-US" sz="900" dirty="0">
                <a:solidFill>
                  <a:srgbClr val="C00000"/>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angle - </a:t>
            </a:r>
            <a:r>
              <a:rPr lang="en-US" sz="900" dirty="0">
                <a:solidFill>
                  <a:srgbClr val="0432FF"/>
                </a:solidFill>
                <a:effectLst/>
                <a:ea typeface="Times New Roman" panose="02020603050405020304" pitchFamily="18" charset="0"/>
              </a:rPr>
              <a:t>2</a:t>
            </a:r>
            <a:r>
              <a:rPr lang="en-US" sz="900" dirty="0">
                <a:solidFill>
                  <a:srgbClr val="000000"/>
                </a:solidFill>
                <a:effectLst/>
                <a:ea typeface="Times New Roman" panose="02020603050405020304" pitchFamily="18" charset="0"/>
              </a:rPr>
              <a:t> </a:t>
            </a:r>
            <a:r>
              <a:rPr lang="en-US" sz="900" dirty="0">
                <a:solidFill>
                  <a:srgbClr val="C00000"/>
                </a:solidFill>
                <a:effectLst/>
                <a:ea typeface="Times New Roman" panose="02020603050405020304" pitchFamily="18" charset="0"/>
              </a:rPr>
              <a:t>*</a:t>
            </a:r>
            <a:r>
              <a:rPr lang="en-US" sz="900" dirty="0">
                <a:solidFill>
                  <a:srgbClr val="000000"/>
                </a:solidFill>
                <a:effectLst/>
                <a:ea typeface="Times New Roman" panose="02020603050405020304" pitchFamily="18" charset="0"/>
              </a:rPr>
              <a:t> .</a:t>
            </a:r>
            <a:r>
              <a:rPr lang="en-US" sz="900" dirty="0" err="1">
                <a:solidFill>
                  <a:srgbClr val="000000"/>
                </a:solidFill>
                <a:effectLst/>
                <a:ea typeface="Times New Roman" panose="02020603050405020304" pitchFamily="18" charset="0"/>
              </a:rPr>
              <a:t>calc~pi</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distance </a:t>
            </a:r>
            <a:r>
              <a:rPr lang="en-US" sz="900" dirty="0">
                <a:solidFill>
                  <a:srgbClr val="C00000"/>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distance </a:t>
            </a:r>
            <a:r>
              <a:rPr lang="en-US" sz="900" dirty="0">
                <a:solidFill>
                  <a:srgbClr val="C00000"/>
                </a:solidFill>
                <a:effectLst/>
                <a:ea typeface="Times New Roman" panose="02020603050405020304" pitchFamily="18" charset="0"/>
              </a:rPr>
              <a:t>+</a:t>
            </a:r>
            <a:r>
              <a:rPr lang="en-US" sz="900" dirty="0">
                <a:solidFill>
                  <a:srgbClr val="ED7D31"/>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speed</a:t>
            </a:r>
            <a:endParaRPr lang="de-AT" sz="900" dirty="0">
              <a:effectLst/>
              <a:ea typeface="Times New Roman" panose="02020603050405020304" pitchFamily="18" charset="0"/>
            </a:endParaRPr>
          </a:p>
          <a:p>
            <a:r>
              <a:rPr lang="en-US" sz="900" dirty="0">
                <a:solidFill>
                  <a:srgbClr val="000000"/>
                </a:solidFill>
                <a:effectLst/>
                <a:ea typeface="Times New Roman" panose="02020603050405020304" pitchFamily="18" charset="0"/>
              </a:rPr>
              <a:t>  if distance </a:t>
            </a:r>
            <a:r>
              <a:rPr lang="en-US" sz="900" dirty="0">
                <a:solidFill>
                  <a:srgbClr val="C00000"/>
                </a:solidFill>
                <a:effectLst/>
                <a:ea typeface="Times New Roman" panose="02020603050405020304" pitchFamily="18" charset="0"/>
              </a:rPr>
              <a:t>&gt;</a:t>
            </a:r>
            <a:r>
              <a:rPr lang="en-US" sz="900" dirty="0">
                <a:solidFill>
                  <a:srgbClr val="ED7D31"/>
                </a:solidFill>
                <a:effectLst/>
                <a:ea typeface="Times New Roman" panose="02020603050405020304" pitchFamily="18" charset="0"/>
              </a:rPr>
              <a:t> </a:t>
            </a:r>
            <a:r>
              <a:rPr lang="en-US" sz="900" dirty="0">
                <a:solidFill>
                  <a:srgbClr val="000000"/>
                </a:solidFill>
                <a:effectLst/>
                <a:ea typeface="Times New Roman" panose="02020603050405020304" pitchFamily="18" charset="0"/>
              </a:rPr>
              <a:t>radius then distance </a:t>
            </a:r>
            <a:r>
              <a:rPr lang="en-US" sz="900" dirty="0">
                <a:solidFill>
                  <a:srgbClr val="C00000"/>
                </a:solidFill>
                <a:effectLst/>
                <a:ea typeface="Times New Roman" panose="02020603050405020304" pitchFamily="18" charset="0"/>
              </a:rPr>
              <a:t>= </a:t>
            </a:r>
            <a:r>
              <a:rPr lang="en-US" sz="9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 </a:t>
            </a:r>
            <a:endParaRPr lang="de-AT" sz="900" dirty="0">
              <a:effectLst/>
              <a:ea typeface="Times New Roman" panose="02020603050405020304" pitchFamily="18" charset="0"/>
            </a:endParaRPr>
          </a:p>
          <a:p>
            <a:r>
              <a:rPr lang="en-US" sz="900" dirty="0">
                <a:solidFill>
                  <a:srgbClr val="0432FF"/>
                </a:solidFill>
                <a:effectLst/>
                <a:ea typeface="Times New Roman" panose="02020603050405020304" pitchFamily="18" charset="0"/>
              </a:rPr>
              <a:t>::requires </a:t>
            </a:r>
            <a:r>
              <a:rPr lang="en-US" sz="900" dirty="0">
                <a:solidFill>
                  <a:srgbClr val="548235"/>
                </a:solidFill>
                <a:effectLst/>
                <a:ea typeface="Times New Roman" panose="02020603050405020304" pitchFamily="18" charset="0"/>
              </a:rPr>
              <a:t>"</a:t>
            </a:r>
            <a:r>
              <a:rPr lang="en-US" sz="900" dirty="0" err="1">
                <a:solidFill>
                  <a:srgbClr val="548235"/>
                </a:solidFill>
                <a:effectLst/>
                <a:ea typeface="Times New Roman" panose="02020603050405020304" pitchFamily="18" charset="0"/>
              </a:rPr>
              <a:t>jdor.cls</a:t>
            </a:r>
            <a:r>
              <a:rPr lang="en-US" sz="900" dirty="0">
                <a:solidFill>
                  <a:srgbClr val="548235"/>
                </a:solidFill>
                <a:effectLst/>
                <a:ea typeface="Times New Roman" panose="02020603050405020304" pitchFamily="18" charset="0"/>
              </a:rPr>
              <a:t>"</a:t>
            </a:r>
            <a:r>
              <a:rPr lang="de-AT" sz="900" dirty="0">
                <a:effectLst/>
              </a:rPr>
              <a:t> </a:t>
            </a:r>
            <a:endParaRPr lang="de-DE" sz="900" dirty="0"/>
          </a:p>
        </p:txBody>
      </p:sp>
      <p:cxnSp>
        <p:nvCxnSpPr>
          <p:cNvPr id="16" name="Gerade Verbindung 15">
            <a:extLst>
              <a:ext uri="{FF2B5EF4-FFF2-40B4-BE49-F238E27FC236}">
                <a16:creationId xmlns:a16="http://schemas.microsoft.com/office/drawing/2014/main" id="{D63CDA5C-736E-1DAA-5E08-0ACEA60C7109}"/>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7" name="Fußzeilenplatzhalter 16">
            <a:extLst>
              <a:ext uri="{FF2B5EF4-FFF2-40B4-BE49-F238E27FC236}">
                <a16:creationId xmlns:a16="http://schemas.microsoft.com/office/drawing/2014/main" id="{F0D3EF3E-2870-4F9A-A118-31B87F5E38A3}"/>
              </a:ext>
            </a:extLst>
          </p:cNvPr>
          <p:cNvSpPr>
            <a:spLocks noGrp="1"/>
          </p:cNvSpPr>
          <p:nvPr>
            <p:ph type="ftr" sz="quarter" idx="11"/>
          </p:nvPr>
        </p:nvSpPr>
        <p:spPr/>
        <p:txBody>
          <a:bodyPr/>
          <a:lstStyle/>
          <a:p>
            <a:r>
              <a:rPr lang="de-DE"/>
              <a:t>BSF4ooRexx850 JDOR</a:t>
            </a:r>
          </a:p>
        </p:txBody>
      </p:sp>
      <p:sp>
        <p:nvSpPr>
          <p:cNvPr id="18" name="Foliennummernplatzhalter 17">
            <a:extLst>
              <a:ext uri="{FF2B5EF4-FFF2-40B4-BE49-F238E27FC236}">
                <a16:creationId xmlns:a16="http://schemas.microsoft.com/office/drawing/2014/main" id="{DEF07E60-A914-23C8-EFC7-CC05D963EEC1}"/>
              </a:ext>
            </a:extLst>
          </p:cNvPr>
          <p:cNvSpPr>
            <a:spLocks noGrp="1"/>
          </p:cNvSpPr>
          <p:nvPr>
            <p:ph type="sldNum" sz="quarter" idx="12"/>
          </p:nvPr>
        </p:nvSpPr>
        <p:spPr/>
        <p:txBody>
          <a:bodyPr/>
          <a:lstStyle/>
          <a:p>
            <a:fld id="{54ADEA34-E242-4D76-83D2-5D2DBBD1C89A}" type="slidenum">
              <a:rPr lang="de-DE" smtClean="0"/>
              <a:t>17</a:t>
            </a:fld>
            <a:endParaRPr lang="de-DE"/>
          </a:p>
        </p:txBody>
      </p:sp>
      <p:sp>
        <p:nvSpPr>
          <p:cNvPr id="24" name="Titel 1">
            <a:extLst>
              <a:ext uri="{FF2B5EF4-FFF2-40B4-BE49-F238E27FC236}">
                <a16:creationId xmlns:a16="http://schemas.microsoft.com/office/drawing/2014/main" id="{90A28391-04AB-AC91-602F-E421D207A156}"/>
              </a:ext>
            </a:extLst>
          </p:cNvPr>
          <p:cNvSpPr txBox="1">
            <a:spLocks/>
          </p:cNvSpPr>
          <p:nvPr/>
        </p:nvSpPr>
        <p:spPr>
          <a:xfrm>
            <a:off x="266700" y="-2076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latin typeface="+mn-lt"/>
              </a:rPr>
              <a:t>Moving Objects</a:t>
            </a:r>
          </a:p>
        </p:txBody>
      </p:sp>
      <p:sp>
        <p:nvSpPr>
          <p:cNvPr id="26" name="Textfeld 25">
            <a:extLst>
              <a:ext uri="{FF2B5EF4-FFF2-40B4-BE49-F238E27FC236}">
                <a16:creationId xmlns:a16="http://schemas.microsoft.com/office/drawing/2014/main" id="{3B67E344-C9B7-FE9D-5276-D7CA88F5ACCD}"/>
              </a:ext>
            </a:extLst>
          </p:cNvPr>
          <p:cNvSpPr txBox="1"/>
          <p:nvPr/>
        </p:nvSpPr>
        <p:spPr>
          <a:xfrm>
            <a:off x="1565275" y="6438507"/>
            <a:ext cx="6102350" cy="369332"/>
          </a:xfrm>
          <a:prstGeom prst="rect">
            <a:avLst/>
          </a:prstGeom>
          <a:noFill/>
        </p:spPr>
        <p:txBody>
          <a:bodyPr wrap="square">
            <a:spAutoFit/>
          </a:bodyPr>
          <a:lstStyle/>
          <a:p>
            <a:r>
              <a:rPr lang="en-US" sz="1800" dirty="0">
                <a:effectLst/>
                <a:ea typeface="Times New Roman" panose="02020603050405020304" pitchFamily="18" charset="0"/>
              </a:rPr>
              <a:t>JDOR-</a:t>
            </a:r>
            <a:r>
              <a:rPr lang="en-US" sz="1800" dirty="0" err="1">
                <a:effectLst/>
                <a:ea typeface="Times New Roman" panose="02020603050405020304" pitchFamily="18" charset="0"/>
              </a:rPr>
              <a:t>PurpleStar.rxj</a:t>
            </a:r>
            <a:r>
              <a:rPr lang="de-AT" dirty="0">
                <a:effectLst/>
              </a:rPr>
              <a:t> </a:t>
            </a:r>
            <a:endParaRPr lang="de-DE" dirty="0"/>
          </a:p>
        </p:txBody>
      </p:sp>
      <p:sp>
        <p:nvSpPr>
          <p:cNvPr id="27" name="Textfeld 26">
            <a:extLst>
              <a:ext uri="{FF2B5EF4-FFF2-40B4-BE49-F238E27FC236}">
                <a16:creationId xmlns:a16="http://schemas.microsoft.com/office/drawing/2014/main" id="{FFCD8E29-9643-15C7-01D9-66E2840229DF}"/>
              </a:ext>
            </a:extLst>
          </p:cNvPr>
          <p:cNvSpPr txBox="1"/>
          <p:nvPr/>
        </p:nvSpPr>
        <p:spPr>
          <a:xfrm>
            <a:off x="5859379" y="1360194"/>
            <a:ext cx="446008" cy="5232202"/>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p>
          <a:p>
            <a:r>
              <a:rPr lang="en-US" sz="900" kern="100" dirty="0">
                <a:solidFill>
                  <a:schemeClr val="bg1">
                    <a:lumMod val="50000"/>
                  </a:schemeClr>
                </a:solidFill>
                <a:effectLst/>
              </a:rPr>
              <a:t>30</a:t>
            </a:r>
          </a:p>
          <a:p>
            <a:r>
              <a:rPr lang="en-US" sz="900" kern="100" dirty="0">
                <a:solidFill>
                  <a:schemeClr val="bg1">
                    <a:lumMod val="50000"/>
                  </a:schemeClr>
                </a:solidFill>
              </a:rPr>
              <a:t>31</a:t>
            </a:r>
          </a:p>
          <a:p>
            <a:r>
              <a:rPr lang="en-US" sz="900" kern="100" dirty="0">
                <a:solidFill>
                  <a:schemeClr val="bg1">
                    <a:lumMod val="50000"/>
                  </a:schemeClr>
                </a:solidFill>
                <a:effectLst/>
              </a:rPr>
              <a:t>32</a:t>
            </a:r>
          </a:p>
          <a:p>
            <a:r>
              <a:rPr lang="en-US" sz="900" kern="100" dirty="0">
                <a:solidFill>
                  <a:schemeClr val="bg1">
                    <a:lumMod val="50000"/>
                  </a:schemeClr>
                </a:solidFill>
              </a:rPr>
              <a:t>33</a:t>
            </a:r>
          </a:p>
          <a:p>
            <a:r>
              <a:rPr lang="en-US" sz="900" kern="100" dirty="0">
                <a:solidFill>
                  <a:schemeClr val="bg1">
                    <a:lumMod val="50000"/>
                  </a:schemeClr>
                </a:solidFill>
                <a:effectLst/>
              </a:rPr>
              <a:t>34</a:t>
            </a:r>
          </a:p>
          <a:p>
            <a:r>
              <a:rPr lang="en-US" sz="900" kern="100" dirty="0">
                <a:solidFill>
                  <a:schemeClr val="bg1">
                    <a:lumMod val="50000"/>
                  </a:schemeClr>
                </a:solidFill>
              </a:rPr>
              <a:t>35</a:t>
            </a:r>
          </a:p>
          <a:p>
            <a:r>
              <a:rPr lang="en-US" sz="900" kern="100" dirty="0">
                <a:solidFill>
                  <a:schemeClr val="bg1">
                    <a:lumMod val="50000"/>
                  </a:schemeClr>
                </a:solidFill>
                <a:effectLst/>
              </a:rPr>
              <a:t>36</a:t>
            </a:r>
            <a:endParaRPr lang="de-AT" sz="900" kern="100" dirty="0">
              <a:solidFill>
                <a:schemeClr val="bg1">
                  <a:lumMod val="50000"/>
                </a:schemeClr>
              </a:solidFill>
              <a:effectLst/>
            </a:endParaRPr>
          </a:p>
          <a:p>
            <a:endParaRPr lang="de-AT" sz="1000" kern="100" dirty="0">
              <a:effectLst/>
            </a:endParaRPr>
          </a:p>
        </p:txBody>
      </p:sp>
      <p:pic>
        <p:nvPicPr>
          <p:cNvPr id="28" name="PurpleStar4">
            <a:hlinkClick r:id="" action="ppaction://media"/>
            <a:extLst>
              <a:ext uri="{FF2B5EF4-FFF2-40B4-BE49-F238E27FC236}">
                <a16:creationId xmlns:a16="http://schemas.microsoft.com/office/drawing/2014/main" id="{2E378F95-489A-681B-B64C-2E87B246505D}"/>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739942" y="1341237"/>
            <a:ext cx="4784558" cy="5069730"/>
          </a:xfrm>
          <a:prstGeom prst="rect">
            <a:avLst/>
          </a:prstGeom>
        </p:spPr>
      </p:pic>
    </p:spTree>
    <p:extLst>
      <p:ext uri="{BB962C8B-B14F-4D97-AF65-F5344CB8AC3E}">
        <p14:creationId xmlns:p14="http://schemas.microsoft.com/office/powerpoint/2010/main" val="4031284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C42B5A2A-1606-00CB-02A1-7B8F52900887}"/>
              </a:ext>
            </a:extLst>
          </p:cNvPr>
          <p:cNvSpPr/>
          <p:nvPr/>
        </p:nvSpPr>
        <p:spPr>
          <a:xfrm>
            <a:off x="0" y="1333919"/>
            <a:ext cx="12192000" cy="4890417"/>
          </a:xfrm>
          <a:prstGeom prst="rect">
            <a:avLst/>
          </a:prstGeom>
          <a:solidFill>
            <a:schemeClr val="accent2">
              <a:lumMod val="20000"/>
              <a:lumOff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a:p>
        </p:txBody>
      </p:sp>
      <p:sp>
        <p:nvSpPr>
          <p:cNvPr id="11" name="Textfeld 10">
            <a:extLst>
              <a:ext uri="{FF2B5EF4-FFF2-40B4-BE49-F238E27FC236}">
                <a16:creationId xmlns:a16="http://schemas.microsoft.com/office/drawing/2014/main" id="{A6E3BC15-44DD-E97F-A107-823B78452349}"/>
              </a:ext>
            </a:extLst>
          </p:cNvPr>
          <p:cNvSpPr txBox="1"/>
          <p:nvPr/>
        </p:nvSpPr>
        <p:spPr>
          <a:xfrm>
            <a:off x="5871412" y="1560513"/>
            <a:ext cx="3946359" cy="4108817"/>
          </a:xfrm>
          <a:prstGeom prst="rect">
            <a:avLst/>
          </a:prstGeom>
          <a:noFill/>
        </p:spPr>
        <p:txBody>
          <a:bodyPr wrap="square" rtlCol="0">
            <a:spAutoFit/>
          </a:bodyPr>
          <a:lstStyle/>
          <a:p>
            <a:r>
              <a:rPr lang="en-US" sz="900" kern="100" dirty="0">
                <a:solidFill>
                  <a:srgbClr val="0432FF"/>
                </a:solidFill>
                <a:effectLst/>
                <a:ea typeface="Times New Roman" panose="02020603050405020304" pitchFamily="18" charset="0"/>
              </a:rPr>
              <a:t>call </a:t>
            </a:r>
            <a:r>
              <a:rPr lang="en-US" sz="900" kern="100" dirty="0" err="1">
                <a:effectLst/>
                <a:ea typeface="Times New Roman" panose="02020603050405020304" pitchFamily="18" charset="0"/>
              </a:rPr>
              <a:t>addJdorHandler</a:t>
            </a:r>
            <a:r>
              <a:rPr lang="en-US" sz="900" kern="100" dirty="0">
                <a:effectLst/>
                <a:ea typeface="Times New Roman" panose="02020603050405020304" pitchFamily="18" charset="0"/>
              </a:rPr>
              <a:t>   </a:t>
            </a:r>
            <a:endParaRPr lang="de-AT" sz="900" dirty="0">
              <a:effectLst/>
              <a:ea typeface="Times New Roman" panose="02020603050405020304" pitchFamily="18" charset="0"/>
            </a:endParaRPr>
          </a:p>
          <a:p>
            <a:r>
              <a:rPr lang="en-US" sz="900" kern="100" dirty="0">
                <a:solidFill>
                  <a:srgbClr val="0432FF"/>
                </a:solidFill>
                <a:effectLst/>
                <a:ea typeface="Times New Roman" panose="02020603050405020304" pitchFamily="18" charset="0"/>
              </a:rPr>
              <a:t>address </a:t>
            </a:r>
            <a:r>
              <a:rPr lang="en-US" sz="900" kern="100" dirty="0" err="1">
                <a:effectLst/>
                <a:ea typeface="Times New Roman" panose="02020603050405020304" pitchFamily="18" charset="0"/>
              </a:rPr>
              <a:t>jdor</a:t>
            </a:r>
            <a:r>
              <a:rPr lang="en-US" sz="900" kern="100" dirty="0">
                <a:effectLst/>
                <a:ea typeface="Times New Roman" panose="02020603050405020304" pitchFamily="18" charset="0"/>
              </a:rPr>
              <a:t>            </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creating and showing a new window</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new </a:t>
            </a:r>
            <a:r>
              <a:rPr lang="en-US" sz="900" kern="100" dirty="0">
                <a:solidFill>
                  <a:srgbClr val="0432FF"/>
                </a:solidFill>
                <a:effectLst/>
                <a:ea typeface="Times New Roman" panose="02020603050405020304" pitchFamily="18" charset="0"/>
              </a:rPr>
              <a:t>500 500</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winShow</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define the initial size of the square</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square_size</a:t>
            </a:r>
            <a:r>
              <a:rPr lang="en-US" sz="900" kern="100" dirty="0">
                <a:effectLst/>
                <a:ea typeface="Times New Roman" panose="02020603050405020304" pitchFamily="18" charset="0"/>
              </a:rPr>
              <a:t> </a:t>
            </a:r>
            <a:r>
              <a:rPr lang="en-US" sz="900" kern="100" dirty="0">
                <a:solidFill>
                  <a:srgbClr val="C00000"/>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50</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set the rotation angle</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angle </a:t>
            </a:r>
            <a:r>
              <a:rPr lang="en-US" sz="900" kern="100" dirty="0">
                <a:solidFill>
                  <a:srgbClr val="C00000"/>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5</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calculate the center coordinates of the window</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center_x</a:t>
            </a:r>
            <a:r>
              <a:rPr lang="en-US" sz="900" kern="100" dirty="0">
                <a:effectLst/>
                <a:ea typeface="Times New Roman" panose="02020603050405020304" pitchFamily="18" charset="0"/>
              </a:rPr>
              <a:t> </a:t>
            </a:r>
            <a:r>
              <a:rPr lang="en-US" sz="900" kern="100" dirty="0">
                <a:solidFill>
                  <a:srgbClr val="C00000"/>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500 </a:t>
            </a:r>
            <a:r>
              <a:rPr lang="en-US" sz="900" kern="100" dirty="0">
                <a:solidFill>
                  <a:srgbClr val="C00000"/>
                </a:solidFill>
                <a:effectLst/>
                <a:ea typeface="Times New Roman" panose="02020603050405020304" pitchFamily="18" charset="0"/>
              </a:rPr>
              <a:t>/</a:t>
            </a:r>
            <a:r>
              <a:rPr lang="en-US" sz="900" kern="100" dirty="0">
                <a:solidFill>
                  <a:srgbClr val="ED7D31"/>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center_y</a:t>
            </a:r>
            <a:r>
              <a:rPr lang="en-US" sz="900" kern="100" dirty="0">
                <a:effectLst/>
                <a:ea typeface="Times New Roman" panose="02020603050405020304" pitchFamily="18" charset="0"/>
              </a:rPr>
              <a:t> </a:t>
            </a:r>
            <a:r>
              <a:rPr lang="en-US" sz="900" kern="100" dirty="0">
                <a:solidFill>
                  <a:srgbClr val="C00000"/>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500 </a:t>
            </a:r>
            <a:r>
              <a:rPr lang="en-US" sz="900" kern="100" dirty="0">
                <a:solidFill>
                  <a:srgbClr val="C00000"/>
                </a:solidFill>
                <a:effectLst/>
                <a:ea typeface="Times New Roman" panose="02020603050405020304" pitchFamily="18" charset="0"/>
              </a:rPr>
              <a:t>/</a:t>
            </a:r>
            <a:r>
              <a:rPr lang="en-US" sz="900" kern="100" dirty="0">
                <a:solidFill>
                  <a:srgbClr val="ED7D31"/>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calculate the starting position of the square at the bottom of the window</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square_x</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err="1">
                <a:effectLst/>
                <a:ea typeface="Times New Roman" panose="02020603050405020304" pitchFamily="18" charset="0"/>
              </a:rPr>
              <a:t>center_x</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err="1">
                <a:effectLst/>
                <a:ea typeface="Times New Roman" panose="02020603050405020304" pitchFamily="18" charset="0"/>
              </a:rPr>
              <a:t>square_size</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2</a:t>
            </a:r>
            <a:endParaRPr lang="de-AT" sz="900" dirty="0">
              <a:effectLst/>
              <a:ea typeface="Times New Roman" panose="02020603050405020304" pitchFamily="18" charset="0"/>
            </a:endParaRPr>
          </a:p>
          <a:p>
            <a:r>
              <a:rPr lang="en-US" sz="900" kern="100" dirty="0" err="1">
                <a:effectLst/>
                <a:ea typeface="Times New Roman" panose="02020603050405020304" pitchFamily="18" charset="0"/>
              </a:rPr>
              <a:t>square_y</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500 </a:t>
            </a:r>
            <a:r>
              <a:rPr lang="en-US" sz="900" kern="100" dirty="0">
                <a:solidFill>
                  <a:srgbClr val="ED7D31"/>
                </a:solidFill>
                <a:effectLst/>
                <a:ea typeface="Times New Roman" panose="02020603050405020304" pitchFamily="18" charset="0"/>
              </a:rPr>
              <a:t>- </a:t>
            </a:r>
            <a:r>
              <a:rPr lang="en-US" sz="900" kern="100" dirty="0" err="1">
                <a:effectLst/>
                <a:ea typeface="Times New Roman" panose="02020603050405020304" pitchFamily="18" charset="0"/>
              </a:rPr>
              <a:t>square_size</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draw and rotate the square</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do while </a:t>
            </a:r>
            <a:r>
              <a:rPr lang="en-US" sz="900" kern="100" dirty="0" err="1">
                <a:effectLst/>
                <a:ea typeface="Times New Roman" panose="02020603050405020304" pitchFamily="18" charset="0"/>
              </a:rPr>
              <a:t>square_y</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&gt; </a:t>
            </a:r>
            <a:r>
              <a:rPr lang="en-US" sz="900" kern="100" dirty="0">
                <a:solidFill>
                  <a:srgbClr val="0432FF"/>
                </a:solidFill>
                <a:effectLst/>
                <a:ea typeface="Times New Roman" panose="02020603050405020304" pitchFamily="18" charset="0"/>
              </a:rPr>
              <a:t>0</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a:t>
            </a:r>
            <a:r>
              <a:rPr lang="en-US" sz="900" i="1" kern="100" dirty="0">
                <a:solidFill>
                  <a:srgbClr val="7F7F7F"/>
                </a:solidFill>
                <a:effectLst/>
                <a:ea typeface="Times New Roman" panose="02020603050405020304" pitchFamily="18" charset="0"/>
              </a:rPr>
              <a:t>-- draw the square at the current position</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goto</a:t>
            </a:r>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square_x</a:t>
            </a:r>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square_y</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drawRect</a:t>
            </a:r>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square_size</a:t>
            </a:r>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square_size</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a:t>
            </a:r>
            <a:r>
              <a:rPr lang="en-US" sz="900" i="1" kern="100" dirty="0">
                <a:solidFill>
                  <a:srgbClr val="7F7F7F"/>
                </a:solidFill>
                <a:effectLst/>
                <a:ea typeface="Times New Roman" panose="02020603050405020304" pitchFamily="18" charset="0"/>
              </a:rPr>
              <a:t>-- rotate the square</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rotate </a:t>
            </a:r>
            <a:r>
              <a:rPr lang="en-US" sz="900" kern="100" dirty="0" err="1">
                <a:effectLst/>
                <a:ea typeface="Times New Roman" panose="02020603050405020304" pitchFamily="18" charset="0"/>
              </a:rPr>
              <a:t>center_x</a:t>
            </a:r>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center_y</a:t>
            </a:r>
            <a:r>
              <a:rPr lang="en-US" sz="900" kern="100" dirty="0">
                <a:effectLst/>
                <a:ea typeface="Times New Roman" panose="02020603050405020304" pitchFamily="18" charset="0"/>
              </a:rPr>
              <a:t> angle</a:t>
            </a:r>
            <a:endParaRPr lang="de-AT" sz="900" dirty="0">
              <a:effectLst/>
              <a:ea typeface="Times New Roman" panose="02020603050405020304" pitchFamily="18" charset="0"/>
            </a:endParaRPr>
          </a:p>
          <a:p>
            <a:r>
              <a:rPr lang="en-US" sz="900" i="1" kern="100" dirty="0">
                <a:effectLst/>
                <a:ea typeface="Times New Roman" panose="02020603050405020304" pitchFamily="18" charset="0"/>
              </a:rPr>
              <a:t> </a:t>
            </a:r>
            <a:r>
              <a:rPr lang="en-US" sz="900" i="1" kern="100" dirty="0">
                <a:solidFill>
                  <a:srgbClr val="7F7F7F"/>
                </a:solidFill>
                <a:effectLst/>
                <a:ea typeface="Times New Roman" panose="02020603050405020304" pitchFamily="18" charset="0"/>
              </a:rPr>
              <a:t>-- update the position of the square</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a:t>
            </a:r>
            <a:r>
              <a:rPr lang="en-US" sz="900" kern="100" dirty="0" err="1">
                <a:effectLst/>
                <a:ea typeface="Times New Roman" panose="02020603050405020304" pitchFamily="18" charset="0"/>
              </a:rPr>
              <a:t>square_y</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err="1">
                <a:effectLst/>
                <a:ea typeface="Times New Roman" panose="02020603050405020304" pitchFamily="18" charset="0"/>
              </a:rPr>
              <a:t>square_y</a:t>
            </a:r>
            <a:r>
              <a:rPr lang="en-US" sz="900" kern="100" dirty="0">
                <a:effectLst/>
                <a:ea typeface="Times New Roman" panose="02020603050405020304" pitchFamily="18" charset="0"/>
              </a:rPr>
              <a:t> </a:t>
            </a:r>
            <a:r>
              <a:rPr lang="en-US" sz="900" kern="100" dirty="0">
                <a:solidFill>
                  <a:srgbClr val="ED7D31"/>
                </a:solidFill>
                <a:effectLst/>
                <a:ea typeface="Times New Roman" panose="02020603050405020304" pitchFamily="18" charset="0"/>
              </a:rPr>
              <a:t>- </a:t>
            </a:r>
            <a:r>
              <a:rPr lang="en-US" sz="900" kern="100" dirty="0">
                <a:solidFill>
                  <a:srgbClr val="0432FF"/>
                </a:solidFill>
                <a:effectLst/>
                <a:ea typeface="Times New Roman" panose="02020603050405020304" pitchFamily="18" charset="0"/>
              </a:rPr>
              <a:t>1</a:t>
            </a:r>
            <a:endParaRPr lang="de-AT" sz="900" dirty="0">
              <a:effectLst/>
              <a:ea typeface="Times New Roman" panose="02020603050405020304" pitchFamily="18" charset="0"/>
            </a:endParaRPr>
          </a:p>
          <a:p>
            <a:r>
              <a:rPr lang="en-US" sz="900" i="1" kern="100" dirty="0">
                <a:solidFill>
                  <a:srgbClr val="7F7F7F"/>
                </a:solidFill>
                <a:effectLst/>
                <a:ea typeface="Times New Roman" panose="02020603050405020304" pitchFamily="18" charset="0"/>
              </a:rPr>
              <a:t>  -- pause to observe the rotation</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 sleep </a:t>
            </a:r>
            <a:r>
              <a:rPr lang="en-US" sz="900" kern="100" dirty="0">
                <a:solidFill>
                  <a:srgbClr val="0432FF"/>
                </a:solidFill>
                <a:effectLst/>
                <a:ea typeface="Times New Roman" panose="02020603050405020304" pitchFamily="18" charset="0"/>
              </a:rPr>
              <a:t>0.005</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end</a:t>
            </a:r>
            <a:endParaRPr lang="de-AT" sz="900" dirty="0">
              <a:effectLst/>
              <a:ea typeface="Times New Roman" panose="02020603050405020304" pitchFamily="18" charset="0"/>
            </a:endParaRPr>
          </a:p>
          <a:p>
            <a:r>
              <a:rPr lang="en-US" sz="900" kern="100" dirty="0">
                <a:effectLst/>
                <a:ea typeface="Times New Roman" panose="02020603050405020304" pitchFamily="18" charset="0"/>
              </a:rPr>
              <a:t>sleep </a:t>
            </a:r>
            <a:r>
              <a:rPr lang="en-US" sz="900" kern="100" dirty="0">
                <a:solidFill>
                  <a:srgbClr val="0432FF"/>
                </a:solidFill>
                <a:effectLst/>
                <a:ea typeface="Times New Roman" panose="02020603050405020304" pitchFamily="18" charset="0"/>
              </a:rPr>
              <a:t>60</a:t>
            </a:r>
            <a:endParaRPr lang="de-AT" sz="900" dirty="0">
              <a:effectLst/>
              <a:ea typeface="Times New Roman" panose="02020603050405020304" pitchFamily="18" charset="0"/>
            </a:endParaRPr>
          </a:p>
          <a:p>
            <a:r>
              <a:rPr lang="en-US" sz="900" dirty="0">
                <a:solidFill>
                  <a:srgbClr val="0432FF"/>
                </a:solidFill>
                <a:effectLst/>
                <a:latin typeface="Calibri" panose="020F0502020204030204" pitchFamily="34" charset="0"/>
                <a:ea typeface="Times New Roman" panose="02020603050405020304" pitchFamily="18" charset="0"/>
              </a:rPr>
              <a:t>::requires </a:t>
            </a:r>
            <a:r>
              <a:rPr lang="en-US" sz="900" dirty="0">
                <a:effectLst/>
                <a:latin typeface="Calibri" panose="020F0502020204030204" pitchFamily="34" charset="0"/>
                <a:ea typeface="Times New Roman" panose="02020603050405020304" pitchFamily="18" charset="0"/>
              </a:rPr>
              <a:t>"</a:t>
            </a:r>
            <a:r>
              <a:rPr lang="en-US" sz="900" dirty="0" err="1">
                <a:effectLst/>
                <a:latin typeface="Calibri" panose="020F0502020204030204" pitchFamily="34" charset="0"/>
                <a:ea typeface="Times New Roman" panose="02020603050405020304" pitchFamily="18" charset="0"/>
              </a:rPr>
              <a:t>jdor.cls</a:t>
            </a:r>
            <a:r>
              <a:rPr lang="en-US" sz="900" dirty="0">
                <a:effectLst/>
                <a:latin typeface="Calibri" panose="020F0502020204030204" pitchFamily="34" charset="0"/>
                <a:ea typeface="Times New Roman" panose="02020603050405020304" pitchFamily="18" charset="0"/>
              </a:rPr>
              <a:t>"</a:t>
            </a:r>
            <a:r>
              <a:rPr lang="de-AT" sz="900" dirty="0">
                <a:effectLst/>
              </a:rPr>
              <a:t> </a:t>
            </a:r>
            <a:endParaRPr lang="de-DE" dirty="0"/>
          </a:p>
        </p:txBody>
      </p:sp>
      <p:cxnSp>
        <p:nvCxnSpPr>
          <p:cNvPr id="12" name="Gerade Verbindung 11">
            <a:extLst>
              <a:ext uri="{FF2B5EF4-FFF2-40B4-BE49-F238E27FC236}">
                <a16:creationId xmlns:a16="http://schemas.microsoft.com/office/drawing/2014/main" id="{BB6556C1-7196-B386-0CC0-169FF77D7B8E}"/>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3" name="Fußzeilenplatzhalter 12">
            <a:extLst>
              <a:ext uri="{FF2B5EF4-FFF2-40B4-BE49-F238E27FC236}">
                <a16:creationId xmlns:a16="http://schemas.microsoft.com/office/drawing/2014/main" id="{1E793773-36C1-3738-7C02-326B72387009}"/>
              </a:ext>
            </a:extLst>
          </p:cNvPr>
          <p:cNvSpPr>
            <a:spLocks noGrp="1"/>
          </p:cNvSpPr>
          <p:nvPr>
            <p:ph type="ftr" sz="quarter" idx="11"/>
          </p:nvPr>
        </p:nvSpPr>
        <p:spPr/>
        <p:txBody>
          <a:bodyPr/>
          <a:lstStyle/>
          <a:p>
            <a:r>
              <a:rPr lang="de-DE"/>
              <a:t>BSF4ooRexx850 JDOR</a:t>
            </a:r>
          </a:p>
        </p:txBody>
      </p:sp>
      <p:sp>
        <p:nvSpPr>
          <p:cNvPr id="14" name="Foliennummernplatzhalter 13">
            <a:extLst>
              <a:ext uri="{FF2B5EF4-FFF2-40B4-BE49-F238E27FC236}">
                <a16:creationId xmlns:a16="http://schemas.microsoft.com/office/drawing/2014/main" id="{5E1B84D4-731B-18B9-E2BA-EEB91B3AF636}"/>
              </a:ext>
            </a:extLst>
          </p:cNvPr>
          <p:cNvSpPr>
            <a:spLocks noGrp="1"/>
          </p:cNvSpPr>
          <p:nvPr>
            <p:ph type="sldNum" sz="quarter" idx="12"/>
          </p:nvPr>
        </p:nvSpPr>
        <p:spPr/>
        <p:txBody>
          <a:bodyPr/>
          <a:lstStyle/>
          <a:p>
            <a:fld id="{54ADEA34-E242-4D76-83D2-5D2DBBD1C89A}" type="slidenum">
              <a:rPr lang="de-DE" smtClean="0"/>
              <a:t>18</a:t>
            </a:fld>
            <a:endParaRPr lang="de-DE"/>
          </a:p>
        </p:txBody>
      </p:sp>
      <p:sp>
        <p:nvSpPr>
          <p:cNvPr id="17" name="Titel 1">
            <a:extLst>
              <a:ext uri="{FF2B5EF4-FFF2-40B4-BE49-F238E27FC236}">
                <a16:creationId xmlns:a16="http://schemas.microsoft.com/office/drawing/2014/main" id="{F707A153-EBFE-787F-2529-37D2E55B3662}"/>
              </a:ext>
            </a:extLst>
          </p:cNvPr>
          <p:cNvSpPr txBox="1">
            <a:spLocks/>
          </p:cNvSpPr>
          <p:nvPr/>
        </p:nvSpPr>
        <p:spPr>
          <a:xfrm>
            <a:off x="266700" y="-2076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latin typeface="+mn-lt"/>
              </a:rPr>
              <a:t>Moving Objects </a:t>
            </a:r>
          </a:p>
        </p:txBody>
      </p:sp>
      <p:sp>
        <p:nvSpPr>
          <p:cNvPr id="19" name="Textfeld 18">
            <a:extLst>
              <a:ext uri="{FF2B5EF4-FFF2-40B4-BE49-F238E27FC236}">
                <a16:creationId xmlns:a16="http://schemas.microsoft.com/office/drawing/2014/main" id="{94A61682-134B-0B5E-FBB4-73F042E0E710}"/>
              </a:ext>
            </a:extLst>
          </p:cNvPr>
          <p:cNvSpPr txBox="1"/>
          <p:nvPr/>
        </p:nvSpPr>
        <p:spPr>
          <a:xfrm>
            <a:off x="1095375" y="6224335"/>
            <a:ext cx="6102350" cy="369332"/>
          </a:xfrm>
          <a:prstGeom prst="rect">
            <a:avLst/>
          </a:prstGeom>
          <a:noFill/>
        </p:spPr>
        <p:txBody>
          <a:bodyPr wrap="square">
            <a:spAutoFit/>
          </a:bodyPr>
          <a:lstStyle/>
          <a:p>
            <a:r>
              <a:rPr lang="en-US" sz="1800" dirty="0">
                <a:effectLst/>
                <a:ea typeface="Times New Roman" panose="02020603050405020304" pitchFamily="18" charset="0"/>
              </a:rPr>
              <a:t>JDOR-</a:t>
            </a:r>
            <a:r>
              <a:rPr lang="en-US" sz="1800" dirty="0" err="1">
                <a:effectLst/>
                <a:ea typeface="Times New Roman" panose="02020603050405020304" pitchFamily="18" charset="0"/>
              </a:rPr>
              <a:t>RotatingSquare.rxj</a:t>
            </a:r>
            <a:r>
              <a:rPr lang="de-AT" dirty="0">
                <a:effectLst/>
              </a:rPr>
              <a:t> </a:t>
            </a:r>
            <a:endParaRPr lang="de-DE" dirty="0"/>
          </a:p>
        </p:txBody>
      </p:sp>
      <p:sp>
        <p:nvSpPr>
          <p:cNvPr id="21" name="Textfeld 20">
            <a:extLst>
              <a:ext uri="{FF2B5EF4-FFF2-40B4-BE49-F238E27FC236}">
                <a16:creationId xmlns:a16="http://schemas.microsoft.com/office/drawing/2014/main" id="{ACD827C4-1853-80B4-984B-141619336E0D}"/>
              </a:ext>
            </a:extLst>
          </p:cNvPr>
          <p:cNvSpPr txBox="1"/>
          <p:nvPr/>
        </p:nvSpPr>
        <p:spPr>
          <a:xfrm>
            <a:off x="5649992" y="1560513"/>
            <a:ext cx="319008" cy="4262705"/>
          </a:xfrm>
          <a:prstGeom prst="rect">
            <a:avLst/>
          </a:prstGeom>
          <a:noFill/>
        </p:spPr>
        <p:txBody>
          <a:bodyPr wrap="square">
            <a:spAutoFit/>
          </a:bodyPr>
          <a:lstStyle/>
          <a:p>
            <a:r>
              <a:rPr lang="en-US" sz="900" kern="100" dirty="0">
                <a:solidFill>
                  <a:schemeClr val="bg1">
                    <a:lumMod val="50000"/>
                  </a:schemeClr>
                </a:solidFill>
                <a:effectLst/>
              </a:rPr>
              <a:t>1</a:t>
            </a:r>
            <a:endParaRPr lang="de-AT" sz="900" kern="100" dirty="0">
              <a:solidFill>
                <a:schemeClr val="bg1">
                  <a:lumMod val="50000"/>
                </a:schemeClr>
              </a:solidFill>
              <a:effectLst/>
            </a:endParaRPr>
          </a:p>
          <a:p>
            <a:r>
              <a:rPr lang="en-US" sz="900" kern="100" dirty="0">
                <a:solidFill>
                  <a:schemeClr val="bg1">
                    <a:lumMod val="50000"/>
                  </a:schemeClr>
                </a:solidFill>
                <a:effectLst/>
              </a:rPr>
              <a:t>2</a:t>
            </a:r>
            <a:endParaRPr lang="de-AT" sz="900" kern="100" dirty="0">
              <a:solidFill>
                <a:schemeClr val="bg1">
                  <a:lumMod val="50000"/>
                </a:schemeClr>
              </a:solidFill>
              <a:effectLst/>
            </a:endParaRPr>
          </a:p>
          <a:p>
            <a:r>
              <a:rPr lang="en-US" sz="900" kern="100" dirty="0">
                <a:solidFill>
                  <a:schemeClr val="bg1">
                    <a:lumMod val="50000"/>
                  </a:schemeClr>
                </a:solidFill>
                <a:effectLst/>
              </a:rPr>
              <a:t>3</a:t>
            </a:r>
            <a:endParaRPr lang="de-AT" sz="900" kern="100" dirty="0">
              <a:solidFill>
                <a:schemeClr val="bg1">
                  <a:lumMod val="50000"/>
                </a:schemeClr>
              </a:solidFill>
              <a:effectLst/>
            </a:endParaRPr>
          </a:p>
          <a:p>
            <a:r>
              <a:rPr lang="en-US" sz="900" kern="100" dirty="0">
                <a:solidFill>
                  <a:schemeClr val="bg1">
                    <a:lumMod val="50000"/>
                  </a:schemeClr>
                </a:solidFill>
                <a:effectLst/>
              </a:rPr>
              <a:t>4</a:t>
            </a:r>
            <a:endParaRPr lang="de-AT" sz="900" kern="100" dirty="0">
              <a:solidFill>
                <a:schemeClr val="bg1">
                  <a:lumMod val="50000"/>
                </a:schemeClr>
              </a:solidFill>
              <a:effectLst/>
            </a:endParaRPr>
          </a:p>
          <a:p>
            <a:r>
              <a:rPr lang="en-US" sz="900" kern="100" dirty="0">
                <a:solidFill>
                  <a:schemeClr val="bg1">
                    <a:lumMod val="50000"/>
                  </a:schemeClr>
                </a:solidFill>
                <a:effectLst/>
              </a:rPr>
              <a:t>5</a:t>
            </a:r>
            <a:endParaRPr lang="de-AT" sz="900" kern="100" dirty="0">
              <a:solidFill>
                <a:schemeClr val="bg1">
                  <a:lumMod val="50000"/>
                </a:schemeClr>
              </a:solidFill>
              <a:effectLst/>
            </a:endParaRPr>
          </a:p>
          <a:p>
            <a:r>
              <a:rPr lang="en-US" sz="900" kern="100" dirty="0">
                <a:solidFill>
                  <a:schemeClr val="bg1">
                    <a:lumMod val="50000"/>
                  </a:schemeClr>
                </a:solidFill>
                <a:effectLst/>
              </a:rPr>
              <a:t>6</a:t>
            </a:r>
            <a:endParaRPr lang="de-AT" sz="900" kern="100" dirty="0">
              <a:solidFill>
                <a:schemeClr val="bg1">
                  <a:lumMod val="50000"/>
                </a:schemeClr>
              </a:solidFill>
              <a:effectLst/>
            </a:endParaRPr>
          </a:p>
          <a:p>
            <a:r>
              <a:rPr lang="en-US" sz="900" kern="100" dirty="0">
                <a:solidFill>
                  <a:schemeClr val="bg1">
                    <a:lumMod val="50000"/>
                  </a:schemeClr>
                </a:solidFill>
                <a:effectLst/>
              </a:rPr>
              <a:t>7</a:t>
            </a:r>
            <a:endParaRPr lang="de-AT" sz="900" kern="100" dirty="0">
              <a:solidFill>
                <a:schemeClr val="bg1">
                  <a:lumMod val="50000"/>
                </a:schemeClr>
              </a:solidFill>
              <a:effectLst/>
            </a:endParaRPr>
          </a:p>
          <a:p>
            <a:r>
              <a:rPr lang="en-US" sz="900" kern="100" dirty="0">
                <a:solidFill>
                  <a:schemeClr val="bg1">
                    <a:lumMod val="50000"/>
                  </a:schemeClr>
                </a:solidFill>
                <a:effectLst/>
              </a:rPr>
              <a:t>8</a:t>
            </a:r>
            <a:endParaRPr lang="de-AT" sz="900" kern="100" dirty="0">
              <a:solidFill>
                <a:schemeClr val="bg1">
                  <a:lumMod val="50000"/>
                </a:schemeClr>
              </a:solidFill>
              <a:effectLst/>
            </a:endParaRPr>
          </a:p>
          <a:p>
            <a:r>
              <a:rPr lang="en-US" sz="900" kern="100" dirty="0">
                <a:solidFill>
                  <a:schemeClr val="bg1">
                    <a:lumMod val="50000"/>
                  </a:schemeClr>
                </a:solidFill>
                <a:effectLst/>
              </a:rPr>
              <a:t>9</a:t>
            </a:r>
            <a:endParaRPr lang="de-AT" sz="900" kern="100" dirty="0">
              <a:solidFill>
                <a:schemeClr val="bg1">
                  <a:lumMod val="50000"/>
                </a:schemeClr>
              </a:solidFill>
              <a:effectLst/>
            </a:endParaRPr>
          </a:p>
          <a:p>
            <a:r>
              <a:rPr lang="en-US" sz="900" kern="100" dirty="0">
                <a:solidFill>
                  <a:schemeClr val="bg1">
                    <a:lumMod val="50000"/>
                  </a:schemeClr>
                </a:solidFill>
                <a:effectLst/>
              </a:rPr>
              <a:t>10</a:t>
            </a:r>
            <a:endParaRPr lang="de-AT" sz="900" kern="100" dirty="0">
              <a:solidFill>
                <a:schemeClr val="bg1">
                  <a:lumMod val="50000"/>
                </a:schemeClr>
              </a:solidFill>
              <a:effectLst/>
            </a:endParaRPr>
          </a:p>
          <a:p>
            <a:r>
              <a:rPr lang="en-US" sz="900" kern="100" dirty="0">
                <a:solidFill>
                  <a:schemeClr val="bg1">
                    <a:lumMod val="50000"/>
                  </a:schemeClr>
                </a:solidFill>
                <a:effectLst/>
              </a:rPr>
              <a:t>11</a:t>
            </a:r>
            <a:endParaRPr lang="de-AT" sz="900" kern="100" dirty="0">
              <a:solidFill>
                <a:schemeClr val="bg1">
                  <a:lumMod val="50000"/>
                </a:schemeClr>
              </a:solidFill>
              <a:effectLst/>
            </a:endParaRPr>
          </a:p>
          <a:p>
            <a:r>
              <a:rPr lang="en-US" sz="900" kern="100" dirty="0">
                <a:solidFill>
                  <a:schemeClr val="bg1">
                    <a:lumMod val="50000"/>
                  </a:schemeClr>
                </a:solidFill>
                <a:effectLst/>
              </a:rPr>
              <a:t>12</a:t>
            </a:r>
            <a:endParaRPr lang="de-AT" sz="900" kern="100" dirty="0">
              <a:solidFill>
                <a:schemeClr val="bg1">
                  <a:lumMod val="50000"/>
                </a:schemeClr>
              </a:solidFill>
              <a:effectLst/>
            </a:endParaRPr>
          </a:p>
          <a:p>
            <a:r>
              <a:rPr lang="en-US" sz="900" kern="100" dirty="0">
                <a:solidFill>
                  <a:schemeClr val="bg1">
                    <a:lumMod val="50000"/>
                  </a:schemeClr>
                </a:solidFill>
                <a:effectLst/>
              </a:rPr>
              <a:t>13</a:t>
            </a:r>
            <a:endParaRPr lang="de-AT" sz="900" kern="100" dirty="0">
              <a:solidFill>
                <a:schemeClr val="bg1">
                  <a:lumMod val="50000"/>
                </a:schemeClr>
              </a:solidFill>
              <a:effectLst/>
            </a:endParaRPr>
          </a:p>
          <a:p>
            <a:r>
              <a:rPr lang="en-US" sz="900" kern="100" dirty="0">
                <a:solidFill>
                  <a:schemeClr val="bg1">
                    <a:lumMod val="50000"/>
                  </a:schemeClr>
                </a:solidFill>
                <a:effectLst/>
              </a:rPr>
              <a:t>14</a:t>
            </a:r>
            <a:endParaRPr lang="de-AT" sz="900" kern="100" dirty="0">
              <a:solidFill>
                <a:schemeClr val="bg1">
                  <a:lumMod val="50000"/>
                </a:schemeClr>
              </a:solidFill>
              <a:effectLst/>
            </a:endParaRPr>
          </a:p>
          <a:p>
            <a:r>
              <a:rPr lang="en-US" sz="900" kern="100" dirty="0">
                <a:solidFill>
                  <a:schemeClr val="bg1">
                    <a:lumMod val="50000"/>
                  </a:schemeClr>
                </a:solidFill>
                <a:effectLst/>
              </a:rPr>
              <a:t>15</a:t>
            </a:r>
            <a:endParaRPr lang="de-AT" sz="900" kern="100" dirty="0">
              <a:solidFill>
                <a:schemeClr val="bg1">
                  <a:lumMod val="50000"/>
                </a:schemeClr>
              </a:solidFill>
              <a:effectLst/>
            </a:endParaRPr>
          </a:p>
          <a:p>
            <a:r>
              <a:rPr lang="en-US" sz="900" kern="100" dirty="0">
                <a:solidFill>
                  <a:schemeClr val="bg1">
                    <a:lumMod val="50000"/>
                  </a:schemeClr>
                </a:solidFill>
                <a:effectLst/>
              </a:rPr>
              <a:t>16</a:t>
            </a:r>
            <a:endParaRPr lang="de-AT" sz="900" kern="100" dirty="0">
              <a:solidFill>
                <a:schemeClr val="bg1">
                  <a:lumMod val="50000"/>
                </a:schemeClr>
              </a:solidFill>
              <a:effectLst/>
            </a:endParaRPr>
          </a:p>
          <a:p>
            <a:r>
              <a:rPr lang="en-US" sz="900" kern="100" dirty="0">
                <a:solidFill>
                  <a:schemeClr val="bg1">
                    <a:lumMod val="50000"/>
                  </a:schemeClr>
                </a:solidFill>
                <a:effectLst/>
              </a:rPr>
              <a:t>17</a:t>
            </a:r>
            <a:endParaRPr lang="de-AT" sz="900" kern="100" dirty="0">
              <a:solidFill>
                <a:schemeClr val="bg1">
                  <a:lumMod val="50000"/>
                </a:schemeClr>
              </a:solidFill>
              <a:effectLst/>
            </a:endParaRPr>
          </a:p>
          <a:p>
            <a:r>
              <a:rPr lang="en-US" sz="900" kern="100" dirty="0">
                <a:solidFill>
                  <a:schemeClr val="bg1">
                    <a:lumMod val="50000"/>
                  </a:schemeClr>
                </a:solidFill>
                <a:effectLst/>
              </a:rPr>
              <a:t>18</a:t>
            </a:r>
            <a:endParaRPr lang="de-AT" sz="900" kern="100" dirty="0">
              <a:solidFill>
                <a:schemeClr val="bg1">
                  <a:lumMod val="50000"/>
                </a:schemeClr>
              </a:solidFill>
              <a:effectLst/>
            </a:endParaRPr>
          </a:p>
          <a:p>
            <a:r>
              <a:rPr lang="en-US" sz="900" kern="100" dirty="0">
                <a:solidFill>
                  <a:schemeClr val="bg1">
                    <a:lumMod val="50000"/>
                  </a:schemeClr>
                </a:solidFill>
                <a:effectLst/>
              </a:rPr>
              <a:t>19</a:t>
            </a:r>
            <a:endParaRPr lang="de-AT" sz="900" kern="100" dirty="0">
              <a:solidFill>
                <a:schemeClr val="bg1">
                  <a:lumMod val="50000"/>
                </a:schemeClr>
              </a:solidFill>
              <a:effectLst/>
            </a:endParaRPr>
          </a:p>
          <a:p>
            <a:r>
              <a:rPr lang="en-US" sz="900" kern="100" dirty="0">
                <a:solidFill>
                  <a:schemeClr val="bg1">
                    <a:lumMod val="50000"/>
                  </a:schemeClr>
                </a:solidFill>
                <a:effectLst/>
              </a:rPr>
              <a:t>20</a:t>
            </a:r>
            <a:endParaRPr lang="de-AT" sz="900" kern="100" dirty="0">
              <a:solidFill>
                <a:schemeClr val="bg1">
                  <a:lumMod val="50000"/>
                </a:schemeClr>
              </a:solidFill>
              <a:effectLst/>
            </a:endParaRPr>
          </a:p>
          <a:p>
            <a:r>
              <a:rPr lang="en-US" sz="900" kern="100" dirty="0">
                <a:solidFill>
                  <a:schemeClr val="bg1">
                    <a:lumMod val="50000"/>
                  </a:schemeClr>
                </a:solidFill>
                <a:effectLst/>
              </a:rPr>
              <a:t>21</a:t>
            </a:r>
            <a:endParaRPr lang="de-AT" sz="900" kern="100" dirty="0">
              <a:solidFill>
                <a:schemeClr val="bg1">
                  <a:lumMod val="50000"/>
                </a:schemeClr>
              </a:solidFill>
              <a:effectLst/>
            </a:endParaRPr>
          </a:p>
          <a:p>
            <a:r>
              <a:rPr lang="en-US" sz="900" kern="100" dirty="0">
                <a:solidFill>
                  <a:schemeClr val="bg1">
                    <a:lumMod val="50000"/>
                  </a:schemeClr>
                </a:solidFill>
                <a:effectLst/>
              </a:rPr>
              <a:t>22</a:t>
            </a:r>
            <a:endParaRPr lang="de-AT" sz="900" kern="100" dirty="0">
              <a:solidFill>
                <a:schemeClr val="bg1">
                  <a:lumMod val="50000"/>
                </a:schemeClr>
              </a:solidFill>
              <a:effectLst/>
            </a:endParaRPr>
          </a:p>
          <a:p>
            <a:r>
              <a:rPr lang="en-US" sz="900" kern="100" dirty="0">
                <a:solidFill>
                  <a:schemeClr val="bg1">
                    <a:lumMod val="50000"/>
                  </a:schemeClr>
                </a:solidFill>
                <a:effectLst/>
              </a:rPr>
              <a:t>23</a:t>
            </a:r>
            <a:endParaRPr lang="de-AT" sz="900" kern="100" dirty="0">
              <a:solidFill>
                <a:schemeClr val="bg1">
                  <a:lumMod val="50000"/>
                </a:schemeClr>
              </a:solidFill>
              <a:effectLst/>
            </a:endParaRPr>
          </a:p>
          <a:p>
            <a:r>
              <a:rPr lang="en-US" sz="900" kern="100" dirty="0">
                <a:solidFill>
                  <a:schemeClr val="bg1">
                    <a:lumMod val="50000"/>
                  </a:schemeClr>
                </a:solidFill>
                <a:effectLst/>
              </a:rPr>
              <a:t>24</a:t>
            </a:r>
            <a:endParaRPr lang="de-AT" sz="900" kern="100" dirty="0">
              <a:solidFill>
                <a:schemeClr val="bg1">
                  <a:lumMod val="50000"/>
                </a:schemeClr>
              </a:solidFill>
              <a:effectLst/>
            </a:endParaRPr>
          </a:p>
          <a:p>
            <a:r>
              <a:rPr lang="en-US" sz="900" kern="100" dirty="0">
                <a:solidFill>
                  <a:schemeClr val="bg1">
                    <a:lumMod val="50000"/>
                  </a:schemeClr>
                </a:solidFill>
                <a:effectLst/>
              </a:rPr>
              <a:t>25</a:t>
            </a:r>
            <a:endParaRPr lang="de-AT" sz="900" kern="100" dirty="0">
              <a:solidFill>
                <a:schemeClr val="bg1">
                  <a:lumMod val="50000"/>
                </a:schemeClr>
              </a:solidFill>
              <a:effectLst/>
            </a:endParaRPr>
          </a:p>
          <a:p>
            <a:r>
              <a:rPr lang="en-US" sz="900" kern="100" dirty="0">
                <a:solidFill>
                  <a:schemeClr val="bg1">
                    <a:lumMod val="50000"/>
                  </a:schemeClr>
                </a:solidFill>
                <a:effectLst/>
              </a:rPr>
              <a:t>26</a:t>
            </a:r>
          </a:p>
          <a:p>
            <a:r>
              <a:rPr lang="en-US" sz="900" kern="100" dirty="0">
                <a:solidFill>
                  <a:schemeClr val="bg1">
                    <a:lumMod val="50000"/>
                  </a:schemeClr>
                </a:solidFill>
              </a:rPr>
              <a:t>27</a:t>
            </a:r>
          </a:p>
          <a:p>
            <a:r>
              <a:rPr lang="en-US" sz="900" kern="100" dirty="0">
                <a:solidFill>
                  <a:schemeClr val="bg1">
                    <a:lumMod val="50000"/>
                  </a:schemeClr>
                </a:solidFill>
                <a:effectLst/>
              </a:rPr>
              <a:t>28</a:t>
            </a:r>
          </a:p>
          <a:p>
            <a:r>
              <a:rPr lang="en-US" sz="900" kern="100" dirty="0">
                <a:solidFill>
                  <a:schemeClr val="bg1">
                    <a:lumMod val="50000"/>
                  </a:schemeClr>
                </a:solidFill>
              </a:rPr>
              <a:t>29</a:t>
            </a:r>
            <a:endParaRPr lang="de-AT" sz="900" kern="100" dirty="0">
              <a:solidFill>
                <a:schemeClr val="bg1">
                  <a:lumMod val="50000"/>
                </a:schemeClr>
              </a:solidFill>
              <a:effectLst/>
            </a:endParaRPr>
          </a:p>
          <a:p>
            <a:endParaRPr lang="de-AT" sz="1000" kern="100" dirty="0">
              <a:effectLst/>
            </a:endParaRPr>
          </a:p>
        </p:txBody>
      </p:sp>
      <p:pic>
        <p:nvPicPr>
          <p:cNvPr id="28" name="Untitled">
            <a:hlinkClick r:id="" action="ppaction://media"/>
            <a:extLst>
              <a:ext uri="{FF2B5EF4-FFF2-40B4-BE49-F238E27FC236}">
                <a16:creationId xmlns:a16="http://schemas.microsoft.com/office/drawing/2014/main" id="{A82F05EA-1988-5689-5ED2-272ADD4D738F}"/>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655717" y="1297777"/>
            <a:ext cx="4618648" cy="4926558"/>
          </a:xfrm>
          <a:prstGeom prst="rect">
            <a:avLst/>
          </a:prstGeom>
        </p:spPr>
      </p:pic>
    </p:spTree>
    <p:extLst>
      <p:ext uri="{BB962C8B-B14F-4D97-AF65-F5344CB8AC3E}">
        <p14:creationId xmlns:p14="http://schemas.microsoft.com/office/powerpoint/2010/main" val="15738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984" fill="hold"/>
                                        <p:tgtEl>
                                          <p:spTgt spid="2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8"/>
                </p:tgtEl>
              </p:cMediaNode>
            </p:video>
            <p:seq concurrent="1" nextAc="seek">
              <p:cTn id="8" restart="whenNotActive" fill="hold" evtFilter="cancelBubble" nodeType="interactiveSeq">
                <p:stCondLst>
                  <p:cond evt="onClick" delay="0">
                    <p:tgtEl>
                      <p:spTgt spid="2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8"/>
                                        </p:tgtEl>
                                      </p:cBhvr>
                                    </p:cmd>
                                  </p:childTnLst>
                                </p:cTn>
                              </p:par>
                            </p:childTnLst>
                          </p:cTn>
                        </p:par>
                      </p:childTnLst>
                    </p:cTn>
                  </p:par>
                </p:childTnLst>
              </p:cTn>
              <p:nextCondLst>
                <p:cond evt="onClick" delay="0">
                  <p:tgtEl>
                    <p:spTgt spid="28"/>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654248" y="136525"/>
            <a:ext cx="5511800" cy="545021"/>
          </a:xfrm>
          <a:prstGeom prst="rect">
            <a:avLst/>
          </a:prstGeom>
        </p:spPr>
        <p:txBody>
          <a:bodyPr wrap="square" lIns="0" tIns="0" rIns="0" bIns="0" rtlCol="0" anchor="t">
            <a:spAutoFit/>
          </a:bodyPr>
          <a:lstStyle/>
          <a:p>
            <a:pPr algn="ctr">
              <a:lnSpc>
                <a:spcPts val="4394"/>
              </a:lnSpc>
              <a:spcBef>
                <a:spcPct val="0"/>
              </a:spcBef>
            </a:pPr>
            <a:r>
              <a:rPr lang="en-US" sz="3600" spc="-47" dirty="0">
                <a:solidFill>
                  <a:srgbClr val="000000"/>
                </a:solidFill>
              </a:rPr>
              <a:t>Content Overview </a:t>
            </a:r>
          </a:p>
        </p:txBody>
      </p:sp>
      <p:sp>
        <p:nvSpPr>
          <p:cNvPr id="6" name="TextBox 6"/>
          <p:cNvSpPr txBox="1"/>
          <p:nvPr/>
        </p:nvSpPr>
        <p:spPr>
          <a:xfrm>
            <a:off x="1" y="1330989"/>
            <a:ext cx="5276651" cy="3889976"/>
          </a:xfrm>
          <a:prstGeom prst="rect">
            <a:avLst/>
          </a:prstGeom>
        </p:spPr>
        <p:txBody>
          <a:bodyPr lIns="0" tIns="0" rIns="0" bIns="0" rtlCol="0" anchor="t">
            <a:spAutoFit/>
          </a:bodyPr>
          <a:lstStyle/>
          <a:p>
            <a:pPr marL="671077" lvl="1" indent="-335538">
              <a:lnSpc>
                <a:spcPts val="4352"/>
              </a:lnSpc>
              <a:buFont typeface="Arial"/>
              <a:buChar char="•"/>
            </a:pPr>
            <a:r>
              <a:rPr lang="en-US" sz="2400" spc="-46" dirty="0">
                <a:solidFill>
                  <a:srgbClr val="000000"/>
                </a:solidFill>
                <a:latin typeface="Open Sauce Light Bold"/>
              </a:rPr>
              <a:t>Introduction</a:t>
            </a:r>
          </a:p>
          <a:p>
            <a:pPr marL="671077" lvl="1" indent="-335538">
              <a:lnSpc>
                <a:spcPts val="4352"/>
              </a:lnSpc>
              <a:buFont typeface="Arial"/>
              <a:buChar char="•"/>
            </a:pPr>
            <a:r>
              <a:rPr lang="de-DE" sz="2400" dirty="0">
                <a:latin typeface="+mn-lt"/>
              </a:rPr>
              <a:t>JDOR (JAVA 2D Drawing)</a:t>
            </a:r>
            <a:endParaRPr lang="en-US" sz="2400" spc="-46" dirty="0">
              <a:solidFill>
                <a:srgbClr val="000000"/>
              </a:solidFill>
              <a:latin typeface="Open Sauce Light Bold"/>
            </a:endParaRPr>
          </a:p>
          <a:p>
            <a:pPr marL="671077" lvl="1" indent="-335538">
              <a:lnSpc>
                <a:spcPts val="4352"/>
              </a:lnSpc>
              <a:buFont typeface="Arial"/>
              <a:buChar char="•"/>
            </a:pPr>
            <a:r>
              <a:rPr lang="en-US" sz="2400" spc="-46" dirty="0">
                <a:solidFill>
                  <a:srgbClr val="000000"/>
                </a:solidFill>
                <a:latin typeface="Open Sauce Light Bold"/>
              </a:rPr>
              <a:t>Java Graphics Creation</a:t>
            </a:r>
          </a:p>
          <a:p>
            <a:pPr marL="1592839" lvl="3" indent="-342900">
              <a:lnSpc>
                <a:spcPts val="4352"/>
              </a:lnSpc>
              <a:buFont typeface="Arial" panose="020B0604020202020204" pitchFamily="34" charset="0"/>
              <a:buChar char="•"/>
            </a:pPr>
            <a:r>
              <a:rPr lang="en-US" sz="2400" spc="-46" dirty="0">
                <a:solidFill>
                  <a:srgbClr val="000000"/>
                </a:solidFill>
                <a:latin typeface="Open Sauce Light Bold"/>
              </a:rPr>
              <a:t>Abstract Windowing Tool</a:t>
            </a:r>
          </a:p>
          <a:p>
            <a:pPr marL="1592839" lvl="3" indent="-342900">
              <a:lnSpc>
                <a:spcPts val="4352"/>
              </a:lnSpc>
              <a:buFont typeface="Arial" panose="020B0604020202020204" pitchFamily="34" charset="0"/>
              <a:buChar char="•"/>
            </a:pPr>
            <a:r>
              <a:rPr lang="en-US" sz="2400" spc="-46" dirty="0">
                <a:solidFill>
                  <a:srgbClr val="000000"/>
                </a:solidFill>
                <a:latin typeface="Open Sauce Light Bold"/>
              </a:rPr>
              <a:t>Java 2D API</a:t>
            </a:r>
          </a:p>
          <a:p>
            <a:pPr marL="1592839" lvl="3" indent="-342900">
              <a:lnSpc>
                <a:spcPts val="4352"/>
              </a:lnSpc>
              <a:buFont typeface="Arial" panose="020B0604020202020204" pitchFamily="34" charset="0"/>
              <a:buChar char="•"/>
            </a:pPr>
            <a:r>
              <a:rPr lang="en-US" sz="2400" spc="-46" dirty="0">
                <a:solidFill>
                  <a:srgbClr val="000000"/>
                </a:solidFill>
                <a:latin typeface="Open Sauce Light Bold"/>
              </a:rPr>
              <a:t>JDOR Command Handler</a:t>
            </a:r>
          </a:p>
          <a:p>
            <a:pPr marL="671077" lvl="1" indent="-335538">
              <a:lnSpc>
                <a:spcPts val="4352"/>
              </a:lnSpc>
              <a:buFont typeface="Arial"/>
              <a:buChar char="•"/>
            </a:pPr>
            <a:r>
              <a:rPr lang="en-US" sz="2400" spc="-46" dirty="0">
                <a:solidFill>
                  <a:srgbClr val="000000"/>
                </a:solidFill>
                <a:latin typeface="Open Sauce Light Bold"/>
              </a:rPr>
              <a:t>JDOR Nutshell Examples</a:t>
            </a:r>
          </a:p>
        </p:txBody>
      </p:sp>
      <p:cxnSp>
        <p:nvCxnSpPr>
          <p:cNvPr id="12" name="Gerade Verbindung 11">
            <a:extLst>
              <a:ext uri="{FF2B5EF4-FFF2-40B4-BE49-F238E27FC236}">
                <a16:creationId xmlns:a16="http://schemas.microsoft.com/office/drawing/2014/main" id="{8EED92BA-5D20-5672-E182-212C8A0B6CAC}"/>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Fußzeilenplatzhalter 13">
            <a:extLst>
              <a:ext uri="{FF2B5EF4-FFF2-40B4-BE49-F238E27FC236}">
                <a16:creationId xmlns:a16="http://schemas.microsoft.com/office/drawing/2014/main" id="{9EE694DF-11CB-2472-23EF-0084BCFBE7FD}"/>
              </a:ext>
            </a:extLst>
          </p:cNvPr>
          <p:cNvSpPr>
            <a:spLocks noGrp="1"/>
          </p:cNvSpPr>
          <p:nvPr>
            <p:ph type="ftr" sz="quarter" idx="11"/>
          </p:nvPr>
        </p:nvSpPr>
        <p:spPr/>
        <p:txBody>
          <a:bodyPr/>
          <a:lstStyle/>
          <a:p>
            <a:r>
              <a:rPr lang="de-DE"/>
              <a:t>BSF4ooRexx850 JDOR</a:t>
            </a:r>
          </a:p>
        </p:txBody>
      </p:sp>
      <p:sp>
        <p:nvSpPr>
          <p:cNvPr id="15" name="Foliennummernplatzhalter 14">
            <a:extLst>
              <a:ext uri="{FF2B5EF4-FFF2-40B4-BE49-F238E27FC236}">
                <a16:creationId xmlns:a16="http://schemas.microsoft.com/office/drawing/2014/main" id="{46D03588-A761-785B-EEEC-0F3A9741BD8C}"/>
              </a:ext>
            </a:extLst>
          </p:cNvPr>
          <p:cNvSpPr>
            <a:spLocks noGrp="1"/>
          </p:cNvSpPr>
          <p:nvPr>
            <p:ph type="sldNum" sz="quarter" idx="12"/>
          </p:nvPr>
        </p:nvSpPr>
        <p:spPr/>
        <p:txBody>
          <a:bodyPr/>
          <a:lstStyle/>
          <a:p>
            <a:fld id="{54ADEA34-E242-4D76-83D2-5D2DBBD1C89A}" type="slidenum">
              <a:rPr lang="de-DE" smtClean="0"/>
              <a:t>1</a:t>
            </a:fld>
            <a:endParaRPr 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131EC515-58FB-FFA6-B744-3D3D9D7630EB}"/>
              </a:ext>
            </a:extLst>
          </p:cNvPr>
          <p:cNvSpPr>
            <a:spLocks noGrp="1"/>
          </p:cNvSpPr>
          <p:nvPr>
            <p:ph type="ftr" sz="quarter" idx="11"/>
          </p:nvPr>
        </p:nvSpPr>
        <p:spPr/>
        <p:txBody>
          <a:bodyPr/>
          <a:lstStyle/>
          <a:p>
            <a:r>
              <a:rPr lang="de-DE"/>
              <a:t>BSF4ooRexx850 JDOR</a:t>
            </a:r>
          </a:p>
        </p:txBody>
      </p:sp>
      <p:sp>
        <p:nvSpPr>
          <p:cNvPr id="5" name="Foliennummernplatzhalter 4">
            <a:extLst>
              <a:ext uri="{FF2B5EF4-FFF2-40B4-BE49-F238E27FC236}">
                <a16:creationId xmlns:a16="http://schemas.microsoft.com/office/drawing/2014/main" id="{0F2F8256-0C25-F19C-9A9F-B1CC45FA0DAA}"/>
              </a:ext>
            </a:extLst>
          </p:cNvPr>
          <p:cNvSpPr>
            <a:spLocks noGrp="1"/>
          </p:cNvSpPr>
          <p:nvPr>
            <p:ph type="sldNum" sz="quarter" idx="12"/>
          </p:nvPr>
        </p:nvSpPr>
        <p:spPr/>
        <p:txBody>
          <a:bodyPr/>
          <a:lstStyle/>
          <a:p>
            <a:fld id="{54ADEA34-E242-4D76-83D2-5D2DBBD1C89A}" type="slidenum">
              <a:rPr lang="de-DE" smtClean="0"/>
              <a:t>19</a:t>
            </a:fld>
            <a:endParaRPr lang="de-DE"/>
          </a:p>
        </p:txBody>
      </p:sp>
      <p:pic>
        <p:nvPicPr>
          <p:cNvPr id="9" name="Grafik 8">
            <a:extLst>
              <a:ext uri="{FF2B5EF4-FFF2-40B4-BE49-F238E27FC236}">
                <a16:creationId xmlns:a16="http://schemas.microsoft.com/office/drawing/2014/main" id="{FF6081CA-5673-4641-416A-D08349F36B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9100" y="1806059"/>
            <a:ext cx="3733800" cy="4076700"/>
          </a:xfrm>
          <a:prstGeom prst="rect">
            <a:avLst/>
          </a:prstGeom>
          <a:ln>
            <a:solidFill>
              <a:schemeClr val="tx1"/>
            </a:solidFill>
          </a:ln>
        </p:spPr>
      </p:pic>
      <p:sp>
        <p:nvSpPr>
          <p:cNvPr id="10" name="Textfeld 9">
            <a:extLst>
              <a:ext uri="{FF2B5EF4-FFF2-40B4-BE49-F238E27FC236}">
                <a16:creationId xmlns:a16="http://schemas.microsoft.com/office/drawing/2014/main" id="{E4384F55-31E0-9B65-1316-75348E426435}"/>
              </a:ext>
            </a:extLst>
          </p:cNvPr>
          <p:cNvSpPr txBox="1"/>
          <p:nvPr/>
        </p:nvSpPr>
        <p:spPr>
          <a:xfrm>
            <a:off x="4330700" y="1322427"/>
            <a:ext cx="4483100" cy="369332"/>
          </a:xfrm>
          <a:prstGeom prst="rect">
            <a:avLst/>
          </a:prstGeom>
          <a:noFill/>
        </p:spPr>
        <p:txBody>
          <a:bodyPr wrap="square" rtlCol="0">
            <a:spAutoFit/>
          </a:bodyPr>
          <a:lstStyle/>
          <a:p>
            <a:r>
              <a:rPr lang="de-DE" dirty="0"/>
              <a:t>Thank_You_For_Your_Attention.rxj</a:t>
            </a:r>
          </a:p>
        </p:txBody>
      </p:sp>
    </p:spTree>
    <p:extLst>
      <p:ext uri="{BB962C8B-B14F-4D97-AF65-F5344CB8AC3E}">
        <p14:creationId xmlns:p14="http://schemas.microsoft.com/office/powerpoint/2010/main" val="3311595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A17B20-659D-6C0E-E853-8080282EF11C}"/>
              </a:ext>
            </a:extLst>
          </p:cNvPr>
          <p:cNvSpPr>
            <a:spLocks noGrp="1"/>
          </p:cNvSpPr>
          <p:nvPr>
            <p:ph type="title"/>
          </p:nvPr>
        </p:nvSpPr>
        <p:spPr>
          <a:xfrm>
            <a:off x="279400" y="-257175"/>
            <a:ext cx="10515600" cy="1325563"/>
          </a:xfrm>
        </p:spPr>
        <p:txBody>
          <a:bodyPr>
            <a:normAutofit/>
          </a:bodyPr>
          <a:lstStyle/>
          <a:p>
            <a:r>
              <a:rPr lang="de-DE" sz="3600" dirty="0" err="1">
                <a:latin typeface="+mn-lt"/>
              </a:rPr>
              <a:t>Let‘s</a:t>
            </a:r>
            <a:r>
              <a:rPr lang="de-DE" sz="3600" dirty="0">
                <a:latin typeface="+mn-lt"/>
              </a:rPr>
              <a:t> Start!</a:t>
            </a:r>
          </a:p>
        </p:txBody>
      </p:sp>
      <p:sp>
        <p:nvSpPr>
          <p:cNvPr id="3" name="Inhaltsplatzhalter 2">
            <a:extLst>
              <a:ext uri="{FF2B5EF4-FFF2-40B4-BE49-F238E27FC236}">
                <a16:creationId xmlns:a16="http://schemas.microsoft.com/office/drawing/2014/main" id="{015A79F3-DADC-2FE5-0379-0EB489E4A1AD}"/>
              </a:ext>
            </a:extLst>
          </p:cNvPr>
          <p:cNvSpPr>
            <a:spLocks noGrp="1"/>
          </p:cNvSpPr>
          <p:nvPr>
            <p:ph idx="1"/>
          </p:nvPr>
        </p:nvSpPr>
        <p:spPr>
          <a:xfrm>
            <a:off x="590384" y="1068388"/>
            <a:ext cx="10515600" cy="4351338"/>
          </a:xfrm>
        </p:spPr>
        <p:txBody>
          <a:bodyPr>
            <a:normAutofit/>
          </a:bodyPr>
          <a:lstStyle/>
          <a:p>
            <a:r>
              <a:rPr lang="de-DE" sz="2400" dirty="0" err="1"/>
              <a:t>ooRexx</a:t>
            </a:r>
            <a:endParaRPr lang="de-DE" sz="2400" dirty="0"/>
          </a:p>
          <a:p>
            <a:r>
              <a:rPr lang="de-DE" sz="2400" dirty="0"/>
              <a:t>BSF4ooRexx</a:t>
            </a:r>
          </a:p>
          <a:p>
            <a:r>
              <a:rPr lang="de-DE" sz="2400" dirty="0"/>
              <a:t>BSF4ooREXX850</a:t>
            </a:r>
          </a:p>
          <a:p>
            <a:r>
              <a:rPr lang="de-DE" sz="2400" dirty="0"/>
              <a:t>JDOR</a:t>
            </a:r>
          </a:p>
        </p:txBody>
      </p:sp>
      <p:cxnSp>
        <p:nvCxnSpPr>
          <p:cNvPr id="10" name="Gerade Verbindung 9">
            <a:extLst>
              <a:ext uri="{FF2B5EF4-FFF2-40B4-BE49-F238E27FC236}">
                <a16:creationId xmlns:a16="http://schemas.microsoft.com/office/drawing/2014/main" id="{A68907F8-1861-00C3-34AE-DBB10378CA9E}"/>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Fußzeilenplatzhalter 10">
            <a:extLst>
              <a:ext uri="{FF2B5EF4-FFF2-40B4-BE49-F238E27FC236}">
                <a16:creationId xmlns:a16="http://schemas.microsoft.com/office/drawing/2014/main" id="{896958B0-48E7-3EB9-30BD-B3C4DE422FBC}"/>
              </a:ext>
            </a:extLst>
          </p:cNvPr>
          <p:cNvSpPr>
            <a:spLocks noGrp="1"/>
          </p:cNvSpPr>
          <p:nvPr>
            <p:ph type="ftr" sz="quarter" idx="11"/>
          </p:nvPr>
        </p:nvSpPr>
        <p:spPr/>
        <p:txBody>
          <a:bodyPr/>
          <a:lstStyle/>
          <a:p>
            <a:r>
              <a:rPr lang="de-DE"/>
              <a:t>BSF4ooRexx850 JDOR</a:t>
            </a:r>
          </a:p>
        </p:txBody>
      </p:sp>
      <p:sp>
        <p:nvSpPr>
          <p:cNvPr id="12" name="Foliennummernplatzhalter 11">
            <a:extLst>
              <a:ext uri="{FF2B5EF4-FFF2-40B4-BE49-F238E27FC236}">
                <a16:creationId xmlns:a16="http://schemas.microsoft.com/office/drawing/2014/main" id="{4F4125A8-D3B2-2724-DE6C-1471880EAA05}"/>
              </a:ext>
            </a:extLst>
          </p:cNvPr>
          <p:cNvSpPr>
            <a:spLocks noGrp="1"/>
          </p:cNvSpPr>
          <p:nvPr>
            <p:ph type="sldNum" sz="quarter" idx="12"/>
          </p:nvPr>
        </p:nvSpPr>
        <p:spPr/>
        <p:txBody>
          <a:bodyPr/>
          <a:lstStyle/>
          <a:p>
            <a:fld id="{54ADEA34-E242-4D76-83D2-5D2DBBD1C89A}" type="slidenum">
              <a:rPr lang="de-DE" smtClean="0"/>
              <a:t>2</a:t>
            </a:fld>
            <a:endParaRPr lang="de-DE"/>
          </a:p>
        </p:txBody>
      </p:sp>
    </p:spTree>
    <p:extLst>
      <p:ext uri="{BB962C8B-B14F-4D97-AF65-F5344CB8AC3E}">
        <p14:creationId xmlns:p14="http://schemas.microsoft.com/office/powerpoint/2010/main" val="203851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CB9D87-A292-1D3E-6A37-7196BE7323F8}"/>
              </a:ext>
            </a:extLst>
          </p:cNvPr>
          <p:cNvSpPr>
            <a:spLocks noGrp="1"/>
          </p:cNvSpPr>
          <p:nvPr>
            <p:ph type="title"/>
          </p:nvPr>
        </p:nvSpPr>
        <p:spPr>
          <a:xfrm>
            <a:off x="228600" y="-252413"/>
            <a:ext cx="10515600" cy="1325563"/>
          </a:xfrm>
        </p:spPr>
        <p:txBody>
          <a:bodyPr>
            <a:normAutofit/>
          </a:bodyPr>
          <a:lstStyle/>
          <a:p>
            <a:r>
              <a:rPr lang="de-DE" sz="3600" dirty="0">
                <a:latin typeface="+mn-lt"/>
              </a:rPr>
              <a:t>JDOR (JAVA 2D Drawing)</a:t>
            </a:r>
          </a:p>
        </p:txBody>
      </p:sp>
      <p:sp>
        <p:nvSpPr>
          <p:cNvPr id="3" name="Inhaltsplatzhalter 2">
            <a:extLst>
              <a:ext uri="{FF2B5EF4-FFF2-40B4-BE49-F238E27FC236}">
                <a16:creationId xmlns:a16="http://schemas.microsoft.com/office/drawing/2014/main" id="{9DFF4B70-359F-616D-64ED-A38769F943D0}"/>
              </a:ext>
            </a:extLst>
          </p:cNvPr>
          <p:cNvSpPr>
            <a:spLocks noGrp="1"/>
          </p:cNvSpPr>
          <p:nvPr>
            <p:ph idx="1"/>
          </p:nvPr>
        </p:nvSpPr>
        <p:spPr>
          <a:xfrm>
            <a:off x="457200" y="1253331"/>
            <a:ext cx="10515600" cy="4351338"/>
          </a:xfrm>
        </p:spPr>
        <p:txBody>
          <a:bodyPr>
            <a:normAutofit/>
          </a:bodyPr>
          <a:lstStyle/>
          <a:p>
            <a:r>
              <a:rPr lang="de-DE" sz="2400" dirty="0"/>
              <a:t>JD</a:t>
            </a:r>
            <a:r>
              <a:rPr lang="en-US" sz="2400" dirty="0"/>
              <a:t>OR: Java 2D for </a:t>
            </a:r>
            <a:r>
              <a:rPr lang="en-US" sz="2400" dirty="0" err="1"/>
              <a:t>ooRexx</a:t>
            </a:r>
            <a:endParaRPr lang="en-US" sz="2400" dirty="0"/>
          </a:p>
          <a:p>
            <a:r>
              <a:rPr lang="en-US" sz="2400" dirty="0" err="1"/>
              <a:t>Rexx</a:t>
            </a:r>
            <a:r>
              <a:rPr lang="en-US" sz="2400" dirty="0"/>
              <a:t> Command Handler </a:t>
            </a:r>
          </a:p>
          <a:p>
            <a:r>
              <a:rPr lang="en-US" sz="2400" dirty="0"/>
              <a:t>Seamless integration with BSF4ooRexx850</a:t>
            </a:r>
          </a:p>
          <a:p>
            <a:r>
              <a:rPr lang="en-US" sz="2400" dirty="0"/>
              <a:t>User-friendly and efficient graphic creation</a:t>
            </a:r>
          </a:p>
          <a:p>
            <a:r>
              <a:rPr lang="de-AT" sz="2400" dirty="0"/>
              <a:t>E</a:t>
            </a:r>
            <a:r>
              <a:rPr lang="de-AT" sz="2400" dirty="0">
                <a:effectLst/>
              </a:rPr>
              <a:t>xploit all </a:t>
            </a:r>
            <a:r>
              <a:rPr lang="de-AT" sz="2400" dirty="0" err="1">
                <a:effectLst/>
              </a:rPr>
              <a:t>of</a:t>
            </a:r>
            <a:r>
              <a:rPr lang="de-AT" sz="2400" dirty="0">
                <a:effectLst/>
              </a:rPr>
              <a:t> Java2D </a:t>
            </a:r>
            <a:r>
              <a:rPr lang="de-AT" sz="2400" dirty="0" err="1">
                <a:effectLst/>
              </a:rPr>
              <a:t>using</a:t>
            </a:r>
            <a:r>
              <a:rPr lang="de-AT" sz="2400" dirty="0">
                <a:effectLst/>
              </a:rPr>
              <a:t> simple </a:t>
            </a:r>
            <a:r>
              <a:rPr lang="de-AT" sz="2400" dirty="0" err="1">
                <a:effectLst/>
              </a:rPr>
              <a:t>Rexx</a:t>
            </a:r>
            <a:r>
              <a:rPr lang="de-AT" sz="2400" dirty="0">
                <a:effectLst/>
              </a:rPr>
              <a:t> </a:t>
            </a:r>
            <a:r>
              <a:rPr lang="de-AT" sz="2400" dirty="0" err="1">
                <a:effectLst/>
              </a:rPr>
              <a:t>commands</a:t>
            </a:r>
            <a:r>
              <a:rPr lang="de-AT" sz="2400" dirty="0">
                <a:effectLst/>
              </a:rPr>
              <a:t> </a:t>
            </a:r>
            <a:endParaRPr lang="de-AT" sz="3600" dirty="0"/>
          </a:p>
          <a:p>
            <a:r>
              <a:rPr lang="en-US" sz="2400" dirty="0"/>
              <a:t>Java 2D knowledge essential for JDOR drawings</a:t>
            </a:r>
          </a:p>
          <a:p>
            <a:endParaRPr lang="en-US" dirty="0"/>
          </a:p>
        </p:txBody>
      </p:sp>
      <p:cxnSp>
        <p:nvCxnSpPr>
          <p:cNvPr id="6" name="Gerade Verbindung 5">
            <a:extLst>
              <a:ext uri="{FF2B5EF4-FFF2-40B4-BE49-F238E27FC236}">
                <a16:creationId xmlns:a16="http://schemas.microsoft.com/office/drawing/2014/main" id="{5EC61691-0E22-1406-0461-88976A4EA32F}"/>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Fußzeilenplatzhalter 6">
            <a:extLst>
              <a:ext uri="{FF2B5EF4-FFF2-40B4-BE49-F238E27FC236}">
                <a16:creationId xmlns:a16="http://schemas.microsoft.com/office/drawing/2014/main" id="{5C147A9F-7611-8FBD-1381-A597D52EA4DE}"/>
              </a:ext>
            </a:extLst>
          </p:cNvPr>
          <p:cNvSpPr>
            <a:spLocks noGrp="1"/>
          </p:cNvSpPr>
          <p:nvPr>
            <p:ph type="ftr" sz="quarter" idx="11"/>
          </p:nvPr>
        </p:nvSpPr>
        <p:spPr/>
        <p:txBody>
          <a:bodyPr/>
          <a:lstStyle/>
          <a:p>
            <a:r>
              <a:rPr lang="de-DE"/>
              <a:t>BSF4ooRexx850 JDOR</a:t>
            </a:r>
          </a:p>
        </p:txBody>
      </p:sp>
      <p:sp>
        <p:nvSpPr>
          <p:cNvPr id="8" name="Foliennummernplatzhalter 7">
            <a:extLst>
              <a:ext uri="{FF2B5EF4-FFF2-40B4-BE49-F238E27FC236}">
                <a16:creationId xmlns:a16="http://schemas.microsoft.com/office/drawing/2014/main" id="{FBB170B7-B246-E062-A058-649BBA9AB92D}"/>
              </a:ext>
            </a:extLst>
          </p:cNvPr>
          <p:cNvSpPr>
            <a:spLocks noGrp="1"/>
          </p:cNvSpPr>
          <p:nvPr>
            <p:ph type="sldNum" sz="quarter" idx="12"/>
          </p:nvPr>
        </p:nvSpPr>
        <p:spPr/>
        <p:txBody>
          <a:bodyPr/>
          <a:lstStyle/>
          <a:p>
            <a:fld id="{54ADEA34-E242-4D76-83D2-5D2DBBD1C89A}" type="slidenum">
              <a:rPr lang="de-DE" smtClean="0"/>
              <a:t>3</a:t>
            </a:fld>
            <a:endParaRPr lang="de-DE"/>
          </a:p>
        </p:txBody>
      </p:sp>
    </p:spTree>
    <p:extLst>
      <p:ext uri="{BB962C8B-B14F-4D97-AF65-F5344CB8AC3E}">
        <p14:creationId xmlns:p14="http://schemas.microsoft.com/office/powerpoint/2010/main" val="98222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8D5149-2DD3-4037-5B86-2CF5E1558657}"/>
              </a:ext>
            </a:extLst>
          </p:cNvPr>
          <p:cNvSpPr>
            <a:spLocks noGrp="1"/>
          </p:cNvSpPr>
          <p:nvPr>
            <p:ph type="title"/>
          </p:nvPr>
        </p:nvSpPr>
        <p:spPr>
          <a:xfrm>
            <a:off x="152400" y="-252413"/>
            <a:ext cx="10515600" cy="1325563"/>
          </a:xfrm>
        </p:spPr>
        <p:txBody>
          <a:bodyPr>
            <a:normAutofit/>
          </a:bodyPr>
          <a:lstStyle/>
          <a:p>
            <a:r>
              <a:rPr lang="de-DE" sz="3600" dirty="0">
                <a:latin typeface="+mn-lt"/>
              </a:rPr>
              <a:t>Java </a:t>
            </a:r>
            <a:r>
              <a:rPr lang="de-DE" sz="3600" dirty="0" err="1">
                <a:latin typeface="+mn-lt"/>
              </a:rPr>
              <a:t>Graphic</a:t>
            </a:r>
            <a:r>
              <a:rPr lang="de-DE" sz="3600" dirty="0">
                <a:latin typeface="+mn-lt"/>
              </a:rPr>
              <a:t> </a:t>
            </a:r>
            <a:r>
              <a:rPr lang="de-DE" sz="3600" dirty="0" err="1">
                <a:latin typeface="+mn-lt"/>
              </a:rPr>
              <a:t>Creation</a:t>
            </a:r>
            <a:endParaRPr lang="de-DE" sz="3600" dirty="0">
              <a:latin typeface="+mn-lt"/>
            </a:endParaRPr>
          </a:p>
        </p:txBody>
      </p:sp>
      <p:sp>
        <p:nvSpPr>
          <p:cNvPr id="7" name="Inhaltsplatzhalter 2">
            <a:extLst>
              <a:ext uri="{FF2B5EF4-FFF2-40B4-BE49-F238E27FC236}">
                <a16:creationId xmlns:a16="http://schemas.microsoft.com/office/drawing/2014/main" id="{66E24755-EBBE-7588-E49C-E432B3C47FE9}"/>
              </a:ext>
            </a:extLst>
          </p:cNvPr>
          <p:cNvSpPr>
            <a:spLocks noGrp="1"/>
          </p:cNvSpPr>
          <p:nvPr>
            <p:ph idx="1"/>
          </p:nvPr>
        </p:nvSpPr>
        <p:spPr>
          <a:xfrm>
            <a:off x="304800" y="1073150"/>
            <a:ext cx="10515600" cy="4351338"/>
          </a:xfrm>
        </p:spPr>
        <p:txBody>
          <a:bodyPr>
            <a:normAutofit/>
          </a:bodyPr>
          <a:lstStyle/>
          <a:p>
            <a:pPr marL="285750" indent="-285750">
              <a:buFont typeface="Arial" panose="020B0604020202020204" pitchFamily="34" charset="0"/>
              <a:buChar char="•"/>
            </a:pPr>
            <a:r>
              <a:rPr lang="de-DE" sz="2400" dirty="0">
                <a:cs typeface="Times New Roman" panose="02020603050405020304" pitchFamily="18" charset="0"/>
              </a:rPr>
              <a:t>Java: Variety </a:t>
            </a:r>
            <a:r>
              <a:rPr lang="de-DE" sz="2400" dirty="0" err="1">
                <a:cs typeface="Times New Roman" panose="02020603050405020304" pitchFamily="18" charset="0"/>
              </a:rPr>
              <a:t>of</a:t>
            </a:r>
            <a:r>
              <a:rPr lang="de-DE" sz="2400" dirty="0">
                <a:cs typeface="Times New Roman" panose="02020603050405020304" pitchFamily="18" charset="0"/>
              </a:rPr>
              <a:t> </a:t>
            </a:r>
            <a:r>
              <a:rPr lang="de-DE" sz="2400" dirty="0" err="1">
                <a:cs typeface="Times New Roman" panose="02020603050405020304" pitchFamily="18" charset="0"/>
              </a:rPr>
              <a:t>tools</a:t>
            </a:r>
            <a:r>
              <a:rPr lang="de-DE" sz="2400" dirty="0">
                <a:cs typeface="Times New Roman" panose="02020603050405020304" pitchFamily="18" charset="0"/>
              </a:rPr>
              <a:t> and </a:t>
            </a:r>
            <a:r>
              <a:rPr lang="de-DE" sz="2400" dirty="0" err="1">
                <a:cs typeface="Times New Roman" panose="02020603050405020304" pitchFamily="18" charset="0"/>
              </a:rPr>
              <a:t>frameworks</a:t>
            </a:r>
            <a:r>
              <a:rPr lang="de-DE" sz="2400" dirty="0">
                <a:cs typeface="Times New Roman" panose="02020603050405020304" pitchFamily="18" charset="0"/>
              </a:rPr>
              <a:t> </a:t>
            </a:r>
            <a:r>
              <a:rPr lang="de-DE" sz="2400" dirty="0" err="1">
                <a:cs typeface="Times New Roman" panose="02020603050405020304" pitchFamily="18" charset="0"/>
              </a:rPr>
              <a:t>for</a:t>
            </a:r>
            <a:r>
              <a:rPr lang="de-DE" sz="2400" dirty="0">
                <a:cs typeface="Times New Roman" panose="02020603050405020304" pitchFamily="18" charset="0"/>
              </a:rPr>
              <a:t> </a:t>
            </a:r>
            <a:r>
              <a:rPr lang="de-DE" sz="2400" dirty="0" err="1">
                <a:cs typeface="Times New Roman" panose="02020603050405020304" pitchFamily="18" charset="0"/>
              </a:rPr>
              <a:t>graphics</a:t>
            </a:r>
            <a:r>
              <a:rPr lang="de-DE" sz="2400" dirty="0">
                <a:cs typeface="Times New Roman" panose="02020603050405020304" pitchFamily="18" charset="0"/>
              </a:rPr>
              <a:t> and GUI</a:t>
            </a:r>
          </a:p>
          <a:p>
            <a:pPr marL="285750" indent="-285750">
              <a:buFont typeface="Arial" panose="020B0604020202020204" pitchFamily="34" charset="0"/>
              <a:buChar char="•"/>
            </a:pPr>
            <a:r>
              <a:rPr lang="de-DE" sz="2400" dirty="0">
                <a:cs typeface="Times New Roman" panose="02020603050405020304" pitchFamily="18" charset="0"/>
              </a:rPr>
              <a:t>Java </a:t>
            </a:r>
            <a:r>
              <a:rPr lang="de-DE" sz="2400" dirty="0" err="1">
                <a:cs typeface="Times New Roman" panose="02020603050405020304" pitchFamily="18" charset="0"/>
              </a:rPr>
              <a:t>Foundation</a:t>
            </a:r>
            <a:r>
              <a:rPr lang="de-DE" sz="2400" dirty="0">
                <a:cs typeface="Times New Roman" panose="02020603050405020304" pitchFamily="18" charset="0"/>
              </a:rPr>
              <a:t> Classes (JFC): Integrated </a:t>
            </a:r>
            <a:r>
              <a:rPr lang="de-DE" sz="2400" dirty="0" err="1">
                <a:cs typeface="Times New Roman" panose="02020603050405020304" pitchFamily="18" charset="0"/>
              </a:rPr>
              <a:t>tools</a:t>
            </a:r>
            <a:r>
              <a:rPr lang="de-DE" sz="2400" dirty="0">
                <a:cs typeface="Times New Roman" panose="02020603050405020304" pitchFamily="18" charset="0"/>
              </a:rPr>
              <a:t> in Java</a:t>
            </a:r>
          </a:p>
          <a:p>
            <a:pPr marL="285750" indent="-285750">
              <a:buFont typeface="Arial" panose="020B0604020202020204" pitchFamily="34" charset="0"/>
              <a:buChar char="•"/>
            </a:pPr>
            <a:r>
              <a:rPr lang="de-DE" sz="2400" dirty="0">
                <a:cs typeface="Times New Roman" panose="02020603050405020304" pitchFamily="18" charset="0"/>
              </a:rPr>
              <a:t>Seminar </a:t>
            </a:r>
            <a:r>
              <a:rPr lang="de-DE" sz="2400" dirty="0" err="1">
                <a:cs typeface="Times New Roman" panose="02020603050405020304" pitchFamily="18" charset="0"/>
              </a:rPr>
              <a:t>paper</a:t>
            </a:r>
            <a:r>
              <a:rPr lang="de-DE" sz="2400" dirty="0">
                <a:cs typeface="Times New Roman" panose="02020603050405020304" pitchFamily="18" charset="0"/>
              </a:rPr>
              <a:t> </a:t>
            </a:r>
            <a:r>
              <a:rPr lang="de-DE" sz="2400" dirty="0" err="1">
                <a:cs typeface="Times New Roman" panose="02020603050405020304" pitchFamily="18" charset="0"/>
              </a:rPr>
              <a:t>focus</a:t>
            </a:r>
            <a:r>
              <a:rPr lang="de-DE" sz="2400" dirty="0">
                <a:cs typeface="Times New Roman" panose="02020603050405020304" pitchFamily="18" charset="0"/>
              </a:rPr>
              <a:t>: </a:t>
            </a:r>
            <a:r>
              <a:rPr lang="de-DE" sz="2400" dirty="0" err="1">
                <a:cs typeface="Times New Roman" panose="02020603050405020304" pitchFamily="18" charset="0"/>
              </a:rPr>
              <a:t>Creation</a:t>
            </a:r>
            <a:r>
              <a:rPr lang="de-DE" sz="2400" dirty="0">
                <a:cs typeface="Times New Roman" panose="02020603050405020304" pitchFamily="18" charset="0"/>
              </a:rPr>
              <a:t> </a:t>
            </a:r>
            <a:r>
              <a:rPr lang="de-DE" sz="2400" dirty="0" err="1">
                <a:cs typeface="Times New Roman" panose="02020603050405020304" pitchFamily="18" charset="0"/>
              </a:rPr>
              <a:t>of</a:t>
            </a:r>
            <a:r>
              <a:rPr lang="de-DE" sz="2400" dirty="0">
                <a:cs typeface="Times New Roman" panose="02020603050405020304" pitchFamily="18" charset="0"/>
              </a:rPr>
              <a:t> </a:t>
            </a:r>
            <a:r>
              <a:rPr lang="de-DE" sz="2400" dirty="0" err="1">
                <a:cs typeface="Times New Roman" panose="02020603050405020304" pitchFamily="18" charset="0"/>
              </a:rPr>
              <a:t>graphics</a:t>
            </a:r>
            <a:r>
              <a:rPr lang="de-DE" sz="2400" dirty="0">
                <a:cs typeface="Times New Roman" panose="02020603050405020304" pitchFamily="18" charset="0"/>
              </a:rPr>
              <a:t> </a:t>
            </a:r>
            <a:r>
              <a:rPr lang="de-DE" sz="2400" dirty="0" err="1">
                <a:cs typeface="Times New Roman" panose="02020603050405020304" pitchFamily="18" charset="0"/>
              </a:rPr>
              <a:t>with</a:t>
            </a:r>
            <a:r>
              <a:rPr lang="de-DE" sz="2400" dirty="0">
                <a:cs typeface="Times New Roman" panose="02020603050405020304" pitchFamily="18" charset="0"/>
              </a:rPr>
              <a:t> Java 2D API</a:t>
            </a:r>
          </a:p>
          <a:p>
            <a:pPr marL="285750" indent="-285750">
              <a:buFont typeface="Arial" panose="020B0604020202020204" pitchFamily="34" charset="0"/>
              <a:buChar char="•"/>
            </a:pPr>
            <a:r>
              <a:rPr lang="de-DE" sz="2400" dirty="0">
                <a:cs typeface="Times New Roman" panose="02020603050405020304" pitchFamily="18" charset="0"/>
              </a:rPr>
              <a:t>Java 2D API: Extension </a:t>
            </a:r>
            <a:r>
              <a:rPr lang="de-DE" sz="2400" dirty="0" err="1">
                <a:cs typeface="Times New Roman" panose="02020603050405020304" pitchFamily="18" charset="0"/>
              </a:rPr>
              <a:t>of</a:t>
            </a:r>
            <a:r>
              <a:rPr lang="de-DE" sz="2400" dirty="0">
                <a:cs typeface="Times New Roman" panose="02020603050405020304" pitchFamily="18" charset="0"/>
              </a:rPr>
              <a:t> AWT</a:t>
            </a:r>
          </a:p>
          <a:p>
            <a:pPr marL="285750" indent="-285750">
              <a:buFont typeface="Arial" panose="020B0604020202020204" pitchFamily="34" charset="0"/>
              <a:buChar char="•"/>
            </a:pPr>
            <a:r>
              <a:rPr lang="de-DE" sz="2400" dirty="0">
                <a:cs typeface="Times New Roman" panose="02020603050405020304" pitchFamily="18" charset="0"/>
              </a:rPr>
              <a:t>JDOR: REXX </a:t>
            </a:r>
            <a:r>
              <a:rPr lang="de-DE" sz="2400" dirty="0" err="1">
                <a:cs typeface="Times New Roman" panose="02020603050405020304" pitchFamily="18" charset="0"/>
              </a:rPr>
              <a:t>command</a:t>
            </a:r>
            <a:r>
              <a:rPr lang="de-DE" sz="2400" dirty="0">
                <a:cs typeface="Times New Roman" panose="02020603050405020304" pitchFamily="18" charset="0"/>
              </a:rPr>
              <a:t> </a:t>
            </a:r>
            <a:r>
              <a:rPr lang="de-DE" sz="2400" dirty="0" err="1">
                <a:cs typeface="Times New Roman" panose="02020603050405020304" pitchFamily="18" charset="0"/>
              </a:rPr>
              <a:t>handler</a:t>
            </a:r>
            <a:r>
              <a:rPr lang="de-DE" sz="2400" dirty="0">
                <a:cs typeface="Times New Roman" panose="02020603050405020304" pitchFamily="18" charset="0"/>
              </a:rPr>
              <a:t> </a:t>
            </a:r>
            <a:r>
              <a:rPr lang="de-DE" sz="2400" dirty="0" err="1">
                <a:cs typeface="Times New Roman" panose="02020603050405020304" pitchFamily="18" charset="0"/>
              </a:rPr>
              <a:t>for</a:t>
            </a:r>
            <a:r>
              <a:rPr lang="de-DE" sz="2400" dirty="0">
                <a:cs typeface="Times New Roman" panose="02020603050405020304" pitchFamily="18" charset="0"/>
              </a:rPr>
              <a:t> </a:t>
            </a:r>
            <a:r>
              <a:rPr lang="de-DE" sz="2400" dirty="0" err="1">
                <a:cs typeface="Times New Roman" panose="02020603050405020304" pitchFamily="18" charset="0"/>
              </a:rPr>
              <a:t>using</a:t>
            </a:r>
            <a:r>
              <a:rPr lang="de-DE" sz="2400" dirty="0">
                <a:cs typeface="Times New Roman" panose="02020603050405020304" pitchFamily="18" charset="0"/>
              </a:rPr>
              <a:t> Java 2D API in </a:t>
            </a:r>
            <a:r>
              <a:rPr lang="de-DE" sz="2400" dirty="0" err="1">
                <a:cs typeface="Times New Roman" panose="02020603050405020304" pitchFamily="18" charset="0"/>
              </a:rPr>
              <a:t>ooRexx</a:t>
            </a:r>
            <a:endParaRPr lang="de-DE" sz="2400" dirty="0">
              <a:cs typeface="Times New Roman" panose="02020603050405020304" pitchFamily="18" charset="0"/>
            </a:endParaRPr>
          </a:p>
          <a:p>
            <a:pPr marL="285750" indent="-285750">
              <a:buFont typeface="Arial" panose="020B0604020202020204" pitchFamily="34" charset="0"/>
              <a:buChar char="•"/>
            </a:pPr>
            <a:r>
              <a:rPr lang="de-DE" sz="2400" dirty="0" err="1">
                <a:cs typeface="Times New Roman" panose="02020603050405020304" pitchFamily="18" charset="0"/>
              </a:rPr>
              <a:t>Seamless</a:t>
            </a:r>
            <a:r>
              <a:rPr lang="de-DE" sz="2400" dirty="0">
                <a:cs typeface="Times New Roman" panose="02020603050405020304" pitchFamily="18" charset="0"/>
              </a:rPr>
              <a:t> </a:t>
            </a:r>
            <a:r>
              <a:rPr lang="de-DE" sz="2400" dirty="0" err="1">
                <a:cs typeface="Times New Roman" panose="02020603050405020304" pitchFamily="18" charset="0"/>
              </a:rPr>
              <a:t>integration</a:t>
            </a:r>
            <a:r>
              <a:rPr lang="de-DE" sz="2400" dirty="0">
                <a:cs typeface="Times New Roman" panose="02020603050405020304" pitchFamily="18" charset="0"/>
              </a:rPr>
              <a:t> </a:t>
            </a:r>
            <a:r>
              <a:rPr lang="de-DE" sz="2400" dirty="0" err="1">
                <a:cs typeface="Times New Roman" panose="02020603050405020304" pitchFamily="18" charset="0"/>
              </a:rPr>
              <a:t>of</a:t>
            </a:r>
            <a:r>
              <a:rPr lang="de-DE" sz="2400" dirty="0">
                <a:cs typeface="Times New Roman" panose="02020603050405020304" pitchFamily="18" charset="0"/>
              </a:rPr>
              <a:t> Java 2D API in </a:t>
            </a:r>
            <a:r>
              <a:rPr lang="de-DE" sz="2400" dirty="0" err="1">
                <a:cs typeface="Times New Roman" panose="02020603050405020304" pitchFamily="18" charset="0"/>
              </a:rPr>
              <a:t>ooRexx</a:t>
            </a:r>
            <a:endParaRPr lang="de-DE" sz="2400" dirty="0">
              <a:cs typeface="Times New Roman" panose="02020603050405020304" pitchFamily="18" charset="0"/>
            </a:endParaRPr>
          </a:p>
          <a:p>
            <a:pPr marL="285750" indent="-285750">
              <a:buFont typeface="Arial" panose="020B0604020202020204" pitchFamily="34" charset="0"/>
              <a:buChar char="•"/>
            </a:pPr>
            <a:r>
              <a:rPr lang="de-DE" sz="2400" dirty="0">
                <a:cs typeface="Times New Roman" panose="02020603050405020304" pitchFamily="18" charset="0"/>
              </a:rPr>
              <a:t>Graphics and Graphics2D </a:t>
            </a:r>
            <a:r>
              <a:rPr lang="de-DE" sz="2400" dirty="0" err="1">
                <a:cs typeface="Times New Roman" panose="02020603050405020304" pitchFamily="18" charset="0"/>
              </a:rPr>
              <a:t>classes</a:t>
            </a:r>
            <a:r>
              <a:rPr lang="de-DE" sz="2400" dirty="0">
                <a:cs typeface="Times New Roman" panose="02020603050405020304" pitchFamily="18" charset="0"/>
              </a:rPr>
              <a:t> in </a:t>
            </a:r>
            <a:r>
              <a:rPr lang="de-DE" sz="2400" dirty="0" err="1">
                <a:cs typeface="Times New Roman" panose="02020603050405020304" pitchFamily="18" charset="0"/>
              </a:rPr>
              <a:t>ooRexx</a:t>
            </a:r>
            <a:r>
              <a:rPr lang="de-DE" sz="2400" dirty="0">
                <a:cs typeface="Times New Roman" panose="02020603050405020304" pitchFamily="18" charset="0"/>
              </a:rPr>
              <a:t>, </a:t>
            </a:r>
            <a:r>
              <a:rPr lang="de-DE" sz="2400" dirty="0" err="1">
                <a:cs typeface="Times New Roman" panose="02020603050405020304" pitchFamily="18" charset="0"/>
              </a:rPr>
              <a:t>without</a:t>
            </a:r>
            <a:r>
              <a:rPr lang="de-DE" sz="2400" dirty="0">
                <a:cs typeface="Times New Roman" panose="02020603050405020304" pitchFamily="18" charset="0"/>
              </a:rPr>
              <a:t> Java </a:t>
            </a:r>
            <a:r>
              <a:rPr lang="de-DE" sz="2400" dirty="0" err="1">
                <a:cs typeface="Times New Roman" panose="02020603050405020304" pitchFamily="18" charset="0"/>
              </a:rPr>
              <a:t>syntax</a:t>
            </a:r>
            <a:r>
              <a:rPr lang="de-DE" sz="2400" dirty="0">
                <a:cs typeface="Times New Roman" panose="02020603050405020304" pitchFamily="18" charset="0"/>
              </a:rPr>
              <a:t> </a:t>
            </a:r>
            <a:r>
              <a:rPr lang="de-DE" sz="2400" dirty="0" err="1">
                <a:cs typeface="Times New Roman" panose="02020603050405020304" pitchFamily="18" charset="0"/>
              </a:rPr>
              <a:t>knowledge</a:t>
            </a:r>
            <a:endParaRPr lang="de-DE" sz="3600" dirty="0"/>
          </a:p>
        </p:txBody>
      </p:sp>
      <p:cxnSp>
        <p:nvCxnSpPr>
          <p:cNvPr id="8" name="Gerade Verbindung 7">
            <a:extLst>
              <a:ext uri="{FF2B5EF4-FFF2-40B4-BE49-F238E27FC236}">
                <a16:creationId xmlns:a16="http://schemas.microsoft.com/office/drawing/2014/main" id="{CBC50514-C831-8A7D-CC44-960437FDE37C}"/>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Fußzeilenplatzhalter 8">
            <a:extLst>
              <a:ext uri="{FF2B5EF4-FFF2-40B4-BE49-F238E27FC236}">
                <a16:creationId xmlns:a16="http://schemas.microsoft.com/office/drawing/2014/main" id="{E0038C7A-F1CF-CAE9-EC3E-8B22B1882096}"/>
              </a:ext>
            </a:extLst>
          </p:cNvPr>
          <p:cNvSpPr>
            <a:spLocks noGrp="1"/>
          </p:cNvSpPr>
          <p:nvPr>
            <p:ph type="ftr" sz="quarter" idx="11"/>
          </p:nvPr>
        </p:nvSpPr>
        <p:spPr/>
        <p:txBody>
          <a:bodyPr/>
          <a:lstStyle/>
          <a:p>
            <a:r>
              <a:rPr lang="de-DE"/>
              <a:t>BSF4ooRexx850 JDOR</a:t>
            </a:r>
          </a:p>
        </p:txBody>
      </p:sp>
      <p:sp>
        <p:nvSpPr>
          <p:cNvPr id="10" name="Foliennummernplatzhalter 9">
            <a:extLst>
              <a:ext uri="{FF2B5EF4-FFF2-40B4-BE49-F238E27FC236}">
                <a16:creationId xmlns:a16="http://schemas.microsoft.com/office/drawing/2014/main" id="{D8AAD80E-C0E2-31E1-B2F5-28325E85BC9E}"/>
              </a:ext>
            </a:extLst>
          </p:cNvPr>
          <p:cNvSpPr>
            <a:spLocks noGrp="1"/>
          </p:cNvSpPr>
          <p:nvPr>
            <p:ph type="sldNum" sz="quarter" idx="12"/>
          </p:nvPr>
        </p:nvSpPr>
        <p:spPr/>
        <p:txBody>
          <a:bodyPr/>
          <a:lstStyle/>
          <a:p>
            <a:fld id="{54ADEA34-E242-4D76-83D2-5D2DBBD1C89A}" type="slidenum">
              <a:rPr lang="de-DE" smtClean="0"/>
              <a:t>4</a:t>
            </a:fld>
            <a:endParaRPr lang="de-DE"/>
          </a:p>
        </p:txBody>
      </p:sp>
    </p:spTree>
    <p:extLst>
      <p:ext uri="{BB962C8B-B14F-4D97-AF65-F5344CB8AC3E}">
        <p14:creationId xmlns:p14="http://schemas.microsoft.com/office/powerpoint/2010/main" val="1244997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C748C9-9D6A-9330-C733-11D2FB60A9C6}"/>
              </a:ext>
            </a:extLst>
          </p:cNvPr>
          <p:cNvSpPr>
            <a:spLocks noGrp="1"/>
          </p:cNvSpPr>
          <p:nvPr>
            <p:ph type="title"/>
          </p:nvPr>
        </p:nvSpPr>
        <p:spPr>
          <a:xfrm>
            <a:off x="190500" y="-252413"/>
            <a:ext cx="10515600" cy="1325563"/>
          </a:xfrm>
        </p:spPr>
        <p:txBody>
          <a:bodyPr>
            <a:normAutofit/>
          </a:bodyPr>
          <a:lstStyle/>
          <a:p>
            <a:r>
              <a:rPr lang="de-DE" sz="3600" dirty="0">
                <a:latin typeface="+mn-lt"/>
              </a:rPr>
              <a:t>Abstract </a:t>
            </a:r>
            <a:r>
              <a:rPr lang="de-DE" sz="3600" dirty="0" err="1">
                <a:latin typeface="+mn-lt"/>
              </a:rPr>
              <a:t>Windowing</a:t>
            </a:r>
            <a:r>
              <a:rPr lang="de-DE" sz="3600" dirty="0">
                <a:latin typeface="+mn-lt"/>
              </a:rPr>
              <a:t> Toolkit</a:t>
            </a:r>
          </a:p>
        </p:txBody>
      </p:sp>
      <p:sp>
        <p:nvSpPr>
          <p:cNvPr id="3" name="Inhaltsplatzhalter 2">
            <a:extLst>
              <a:ext uri="{FF2B5EF4-FFF2-40B4-BE49-F238E27FC236}">
                <a16:creationId xmlns:a16="http://schemas.microsoft.com/office/drawing/2014/main" id="{1585DF96-457A-F1DD-1B41-552C13CE2285}"/>
              </a:ext>
            </a:extLst>
          </p:cNvPr>
          <p:cNvSpPr>
            <a:spLocks noGrp="1"/>
          </p:cNvSpPr>
          <p:nvPr>
            <p:ph idx="1"/>
          </p:nvPr>
        </p:nvSpPr>
        <p:spPr>
          <a:xfrm>
            <a:off x="419100" y="1073149"/>
            <a:ext cx="10515600" cy="5175233"/>
          </a:xfrm>
        </p:spPr>
        <p:txBody>
          <a:bodyPr>
            <a:noAutofit/>
          </a:bodyPr>
          <a:lstStyle/>
          <a:p>
            <a:r>
              <a:rPr lang="en-US" sz="2400" dirty="0">
                <a:effectLst/>
                <a:ea typeface="Times New Roman" panose="02020603050405020304" pitchFamily="18" charset="0"/>
                <a:cs typeface="Calibri" panose="020F0502020204030204" pitchFamily="34" charset="0"/>
              </a:rPr>
              <a:t>GUI interface creation using graphical components in Java </a:t>
            </a:r>
          </a:p>
          <a:p>
            <a:r>
              <a:rPr lang="en-US" sz="2400" dirty="0">
                <a:effectLst/>
                <a:ea typeface="Times New Roman" panose="02020603050405020304" pitchFamily="18" charset="0"/>
                <a:cs typeface="Calibri" panose="020F0502020204030204" pitchFamily="34" charset="0"/>
              </a:rPr>
              <a:t>Fixed part of Java class hierarchy </a:t>
            </a:r>
          </a:p>
          <a:p>
            <a:r>
              <a:rPr lang="en-US" sz="2400" dirty="0">
                <a:effectLst/>
                <a:ea typeface="Times New Roman" panose="02020603050405020304" pitchFamily="18" charset="0"/>
                <a:cs typeface="Calibri" panose="020F0502020204030204" pitchFamily="34" charset="0"/>
              </a:rPr>
              <a:t>Java AWT components platform-dependent </a:t>
            </a:r>
          </a:p>
          <a:p>
            <a:r>
              <a:rPr lang="en-US" sz="2400" dirty="0">
                <a:effectLst/>
                <a:ea typeface="Times New Roman" panose="02020603050405020304" pitchFamily="18" charset="0"/>
                <a:cs typeface="Calibri" panose="020F0502020204030204" pitchFamily="34" charset="0"/>
              </a:rPr>
              <a:t>AWT application appearance varies based on the operating system</a:t>
            </a:r>
          </a:p>
          <a:p>
            <a:r>
              <a:rPr lang="en-US" sz="2400" dirty="0">
                <a:effectLst/>
                <a:ea typeface="Times New Roman" panose="02020603050405020304" pitchFamily="18" charset="0"/>
                <a:cs typeface="Calibri" panose="020F0502020204030204" pitchFamily="34" charset="0"/>
              </a:rPr>
              <a:t>AWT features include</a:t>
            </a:r>
            <a:r>
              <a:rPr lang="de-AT" sz="2400" dirty="0">
                <a:effectLst/>
              </a:rPr>
              <a:t> : </a:t>
            </a:r>
          </a:p>
          <a:p>
            <a:pPr lvl="5"/>
            <a:r>
              <a:rPr lang="en-US" sz="2400" dirty="0">
                <a:effectLst/>
                <a:ea typeface="Times New Roman" panose="02020603050405020304" pitchFamily="18" charset="0"/>
                <a:cs typeface="Calibri" panose="020F0502020204030204" pitchFamily="34" charset="0"/>
              </a:rPr>
              <a:t>native user interface components</a:t>
            </a:r>
            <a:r>
              <a:rPr lang="de-AT" sz="2400" dirty="0">
                <a:effectLst/>
              </a:rPr>
              <a:t> </a:t>
            </a:r>
          </a:p>
          <a:p>
            <a:pPr lvl="5"/>
            <a:r>
              <a:rPr lang="en-US" sz="2400" dirty="0">
                <a:effectLst/>
                <a:ea typeface="Times New Roman" panose="02020603050405020304" pitchFamily="18" charset="0"/>
                <a:cs typeface="Calibri" panose="020F0502020204030204" pitchFamily="34" charset="0"/>
              </a:rPr>
              <a:t>graphics and imaging tools</a:t>
            </a:r>
            <a:r>
              <a:rPr lang="de-AT" sz="2400" dirty="0">
                <a:effectLst/>
              </a:rPr>
              <a:t> </a:t>
            </a:r>
            <a:endParaRPr lang="de-AT" sz="2400" dirty="0"/>
          </a:p>
          <a:p>
            <a:pPr lvl="5"/>
            <a:r>
              <a:rPr lang="en-US" sz="2400" dirty="0">
                <a:effectLst/>
                <a:ea typeface="Times New Roman" panose="02020603050405020304" pitchFamily="18" charset="0"/>
                <a:cs typeface="Calibri" panose="020F0502020204030204" pitchFamily="34" charset="0"/>
              </a:rPr>
              <a:t>including shape, color, and font classes</a:t>
            </a:r>
            <a:r>
              <a:rPr lang="de-AT" sz="2400" dirty="0">
                <a:effectLst/>
              </a:rPr>
              <a:t> </a:t>
            </a:r>
            <a:r>
              <a:rPr lang="de-AT" sz="2400" dirty="0"/>
              <a:t>	</a:t>
            </a:r>
          </a:p>
          <a:p>
            <a:pPr lvl="5"/>
            <a:r>
              <a:rPr lang="en-US" sz="2400" dirty="0">
                <a:effectLst/>
                <a:ea typeface="Times New Roman" panose="02020603050405020304" pitchFamily="18" charset="0"/>
                <a:cs typeface="Calibri" panose="020F0502020204030204" pitchFamily="34" charset="0"/>
              </a:rPr>
              <a:t>flexible window layouts</a:t>
            </a:r>
            <a:r>
              <a:rPr lang="de-AT" sz="2400" dirty="0">
                <a:effectLst/>
              </a:rPr>
              <a:t> </a:t>
            </a:r>
            <a:r>
              <a:rPr lang="de-AT" sz="2400" dirty="0"/>
              <a:t>		</a:t>
            </a:r>
            <a:endParaRPr lang="de-DE" sz="2400" dirty="0"/>
          </a:p>
        </p:txBody>
      </p:sp>
      <p:cxnSp>
        <p:nvCxnSpPr>
          <p:cNvPr id="4" name="Gerade Verbindung 3">
            <a:extLst>
              <a:ext uri="{FF2B5EF4-FFF2-40B4-BE49-F238E27FC236}">
                <a16:creationId xmlns:a16="http://schemas.microsoft.com/office/drawing/2014/main" id="{1DEDAB25-FA45-3373-5CF6-E50AB3A95BAA}"/>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Fußzeilenplatzhalter 4">
            <a:extLst>
              <a:ext uri="{FF2B5EF4-FFF2-40B4-BE49-F238E27FC236}">
                <a16:creationId xmlns:a16="http://schemas.microsoft.com/office/drawing/2014/main" id="{D7F5398E-E59A-AB87-B0E0-A7A778DD793C}"/>
              </a:ext>
            </a:extLst>
          </p:cNvPr>
          <p:cNvSpPr>
            <a:spLocks noGrp="1"/>
          </p:cNvSpPr>
          <p:nvPr>
            <p:ph type="ftr" sz="quarter" idx="11"/>
          </p:nvPr>
        </p:nvSpPr>
        <p:spPr/>
        <p:txBody>
          <a:bodyPr/>
          <a:lstStyle/>
          <a:p>
            <a:r>
              <a:rPr lang="de-DE"/>
              <a:t>BSF4ooRexx850 JDOR</a:t>
            </a:r>
          </a:p>
        </p:txBody>
      </p:sp>
      <p:sp>
        <p:nvSpPr>
          <p:cNvPr id="6" name="Foliennummernplatzhalter 5">
            <a:extLst>
              <a:ext uri="{FF2B5EF4-FFF2-40B4-BE49-F238E27FC236}">
                <a16:creationId xmlns:a16="http://schemas.microsoft.com/office/drawing/2014/main" id="{1FFD78A5-DA55-6DC7-F166-4A24693C2A7A}"/>
              </a:ext>
            </a:extLst>
          </p:cNvPr>
          <p:cNvSpPr>
            <a:spLocks noGrp="1"/>
          </p:cNvSpPr>
          <p:nvPr>
            <p:ph type="sldNum" sz="quarter" idx="12"/>
          </p:nvPr>
        </p:nvSpPr>
        <p:spPr/>
        <p:txBody>
          <a:bodyPr/>
          <a:lstStyle/>
          <a:p>
            <a:fld id="{54ADEA34-E242-4D76-83D2-5D2DBBD1C89A}" type="slidenum">
              <a:rPr lang="de-DE" smtClean="0"/>
              <a:t>5</a:t>
            </a:fld>
            <a:endParaRPr lang="de-DE"/>
          </a:p>
        </p:txBody>
      </p:sp>
    </p:spTree>
    <p:extLst>
      <p:ext uri="{BB962C8B-B14F-4D97-AF65-F5344CB8AC3E}">
        <p14:creationId xmlns:p14="http://schemas.microsoft.com/office/powerpoint/2010/main" val="404479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4CFB6-7B64-2C8B-F7CC-367F9F4E47A3}"/>
              </a:ext>
            </a:extLst>
          </p:cNvPr>
          <p:cNvSpPr>
            <a:spLocks noGrp="1"/>
          </p:cNvSpPr>
          <p:nvPr>
            <p:ph type="title"/>
          </p:nvPr>
        </p:nvSpPr>
        <p:spPr>
          <a:xfrm>
            <a:off x="393031" y="-244954"/>
            <a:ext cx="10515600" cy="1325563"/>
          </a:xfrm>
        </p:spPr>
        <p:txBody>
          <a:bodyPr>
            <a:normAutofit/>
          </a:bodyPr>
          <a:lstStyle/>
          <a:p>
            <a:r>
              <a:rPr lang="de-DE" sz="3600" dirty="0">
                <a:latin typeface="+mn-lt"/>
              </a:rPr>
              <a:t>Java 2D API</a:t>
            </a:r>
          </a:p>
        </p:txBody>
      </p:sp>
      <p:sp>
        <p:nvSpPr>
          <p:cNvPr id="3" name="Inhaltsplatzhalter 2">
            <a:extLst>
              <a:ext uri="{FF2B5EF4-FFF2-40B4-BE49-F238E27FC236}">
                <a16:creationId xmlns:a16="http://schemas.microsoft.com/office/drawing/2014/main" id="{EB2D0E78-8AF1-AE43-61D5-AC8D2A46E479}"/>
              </a:ext>
            </a:extLst>
          </p:cNvPr>
          <p:cNvSpPr>
            <a:spLocks noGrp="1"/>
          </p:cNvSpPr>
          <p:nvPr>
            <p:ph idx="1"/>
          </p:nvPr>
        </p:nvSpPr>
        <p:spPr>
          <a:xfrm>
            <a:off x="838200" y="1219203"/>
            <a:ext cx="10515600" cy="4957760"/>
          </a:xfrm>
        </p:spPr>
        <p:txBody>
          <a:bodyPr>
            <a:normAutofit/>
          </a:bodyPr>
          <a:lstStyle/>
          <a:p>
            <a:r>
              <a:rPr lang="en-US" sz="1800" dirty="0">
                <a:solidFill>
                  <a:srgbClr val="000000"/>
                </a:solidFill>
                <a:ea typeface="Times New Roman" panose="02020603050405020304" pitchFamily="18" charset="0"/>
                <a:cs typeface="Times New Roman" panose="02020603050405020304" pitchFamily="18" charset="0"/>
              </a:rPr>
              <a:t>P</a:t>
            </a:r>
            <a:r>
              <a:rPr lang="en-US" sz="1800" dirty="0">
                <a:solidFill>
                  <a:srgbClr val="000000"/>
                </a:solidFill>
                <a:effectLst/>
                <a:ea typeface="Times New Roman" panose="02020603050405020304" pitchFamily="18" charset="0"/>
                <a:cs typeface="Times New Roman" panose="02020603050405020304" pitchFamily="18" charset="0"/>
              </a:rPr>
              <a:t>rovides two-dimensional graphics, text, and imaging capabilities for Java programs through extensions to the Abstract Windowing Toolkit (AWT).</a:t>
            </a:r>
            <a:r>
              <a:rPr lang="en-US" sz="1800" dirty="0">
                <a:effectLst/>
                <a:ea typeface="Times New Roman" panose="02020603050405020304" pitchFamily="18" charset="0"/>
                <a:cs typeface="Times New Roman" panose="02020603050405020304" pitchFamily="18" charset="0"/>
              </a:rPr>
              <a:t> </a:t>
            </a:r>
          </a:p>
          <a:p>
            <a:r>
              <a:rPr lang="en-US" sz="1800" dirty="0">
                <a:ea typeface="Times New Roman" panose="02020603050405020304" pitchFamily="18" charset="0"/>
                <a:cs typeface="Times New Roman" panose="02020603050405020304" pitchFamily="18" charset="0"/>
              </a:rPr>
              <a:t>U</a:t>
            </a:r>
            <a:r>
              <a:rPr lang="en-US" sz="1800" dirty="0">
                <a:effectLst/>
                <a:ea typeface="Times New Roman" panose="02020603050405020304" pitchFamily="18" charset="0"/>
                <a:cs typeface="Times New Roman" panose="02020603050405020304" pitchFamily="18" charset="0"/>
              </a:rPr>
              <a:t>se elements </a:t>
            </a:r>
            <a:r>
              <a:rPr lang="en-US" sz="1800" dirty="0" err="1">
                <a:effectLst/>
                <a:ea typeface="Times New Roman" panose="02020603050405020304" pitchFamily="18" charset="0"/>
                <a:cs typeface="Times New Roman" panose="02020603050405020304" pitchFamily="18" charset="0"/>
              </a:rPr>
              <a:t>from“Graphics</a:t>
            </a:r>
            <a:r>
              <a:rPr lang="en-US" sz="1800" dirty="0">
                <a:effectLst/>
                <a:ea typeface="Times New Roman" panose="02020603050405020304" pitchFamily="18" charset="0"/>
                <a:cs typeface="Times New Roman" panose="02020603050405020304" pitchFamily="18" charset="0"/>
              </a:rPr>
              <a:t>” and “Graphics2D” classes in </a:t>
            </a:r>
            <a:r>
              <a:rPr lang="en-US" sz="1800" dirty="0" err="1">
                <a:effectLst/>
                <a:ea typeface="Times New Roman" panose="02020603050405020304" pitchFamily="18" charset="0"/>
                <a:cs typeface="Times New Roman" panose="02020603050405020304" pitchFamily="18" charset="0"/>
              </a:rPr>
              <a:t>ooRexx</a:t>
            </a:r>
            <a:r>
              <a:rPr lang="en-US" sz="1800" dirty="0">
                <a:effectLst/>
                <a:ea typeface="Times New Roman" panose="02020603050405020304" pitchFamily="18" charset="0"/>
                <a:cs typeface="Times New Roman" panose="02020603050405020304" pitchFamily="18" charset="0"/>
              </a:rPr>
              <a:t> </a:t>
            </a:r>
          </a:p>
          <a:p>
            <a:r>
              <a:rPr lang="en-US" sz="1800" dirty="0">
                <a:effectLst/>
                <a:ea typeface="Times New Roman" panose="02020603050405020304" pitchFamily="18" charset="0"/>
                <a:cs typeface="Times New Roman" panose="02020603050405020304" pitchFamily="18" charset="0"/>
              </a:rPr>
              <a:t>The primary class in this API is the Graphics2D, which is a subclass of the Graphics class</a:t>
            </a:r>
            <a:r>
              <a:rPr lang="de-AT" dirty="0">
                <a:effectLst/>
                <a:cs typeface="Times New Roman" panose="02020603050405020304" pitchFamily="18" charset="0"/>
              </a:rPr>
              <a:t> </a:t>
            </a:r>
            <a:endParaRPr lang="en-US" sz="1800" dirty="0">
              <a:effectLst/>
              <a:cs typeface="Times New Roman" panose="02020603050405020304" pitchFamily="18" charset="0"/>
            </a:endParaRPr>
          </a:p>
          <a:p>
            <a:r>
              <a:rPr lang="en-US" sz="1800" dirty="0">
                <a:effectLst/>
                <a:ea typeface="Times New Roman" panose="02020603050405020304" pitchFamily="18" charset="0"/>
                <a:cs typeface="Times New Roman" panose="02020603050405020304" pitchFamily="18" charset="0"/>
              </a:rPr>
              <a:t>Graphics2D provides control over 2D shapes, such as text, lines, and objects, compared to Graphics class.</a:t>
            </a:r>
            <a:endParaRPr lang="de-AT" sz="1800" dirty="0">
              <a:effectLst/>
              <a:ea typeface="Times New Roman" panose="02020603050405020304" pitchFamily="18" charset="0"/>
              <a:cs typeface="Times New Roman" panose="02020603050405020304" pitchFamily="18" charset="0"/>
            </a:endParaRPr>
          </a:p>
          <a:p>
            <a:endParaRPr lang="de-DE" dirty="0"/>
          </a:p>
        </p:txBody>
      </p:sp>
      <p:pic>
        <p:nvPicPr>
          <p:cNvPr id="4" name="Grafik 3">
            <a:extLst>
              <a:ext uri="{FF2B5EF4-FFF2-40B4-BE49-F238E27FC236}">
                <a16:creationId xmlns:a16="http://schemas.microsoft.com/office/drawing/2014/main" id="{9DF5CAD2-41D5-E0D2-CC00-F8B5FDF67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8031" y="3775095"/>
            <a:ext cx="2041586" cy="1969001"/>
          </a:xfrm>
          <a:prstGeom prst="rect">
            <a:avLst/>
          </a:prstGeom>
        </p:spPr>
      </p:pic>
      <p:sp>
        <p:nvSpPr>
          <p:cNvPr id="6" name="Textfeld 5">
            <a:extLst>
              <a:ext uri="{FF2B5EF4-FFF2-40B4-BE49-F238E27FC236}">
                <a16:creationId xmlns:a16="http://schemas.microsoft.com/office/drawing/2014/main" id="{3A5B842C-F35F-411E-2D3C-378225EE7C5B}"/>
              </a:ext>
            </a:extLst>
          </p:cNvPr>
          <p:cNvSpPr txBox="1"/>
          <p:nvPr/>
        </p:nvSpPr>
        <p:spPr>
          <a:xfrm>
            <a:off x="5105400" y="5763146"/>
            <a:ext cx="6096000" cy="261610"/>
          </a:xfrm>
          <a:prstGeom prst="rect">
            <a:avLst/>
          </a:prstGeom>
          <a:noFill/>
        </p:spPr>
        <p:txBody>
          <a:bodyPr wrap="square">
            <a:spAutoFit/>
          </a:bodyPr>
          <a:lstStyle/>
          <a:p>
            <a:r>
              <a:rPr lang="en-US" sz="1100" dirty="0">
                <a:effectLst/>
                <a:latin typeface="Calibri" panose="020F0502020204030204" pitchFamily="34" charset="0"/>
                <a:ea typeface="Times New Roman" panose="02020603050405020304" pitchFamily="18" charset="0"/>
              </a:rPr>
              <a:t>User Space Coordinate System</a:t>
            </a:r>
            <a:r>
              <a:rPr lang="de-AT" sz="1100" dirty="0">
                <a:effectLst/>
              </a:rPr>
              <a:t> </a:t>
            </a:r>
            <a:endParaRPr lang="de-DE" sz="1100" dirty="0"/>
          </a:p>
        </p:txBody>
      </p:sp>
      <p:cxnSp>
        <p:nvCxnSpPr>
          <p:cNvPr id="7" name="Gerade Verbindung 6">
            <a:extLst>
              <a:ext uri="{FF2B5EF4-FFF2-40B4-BE49-F238E27FC236}">
                <a16:creationId xmlns:a16="http://schemas.microsoft.com/office/drawing/2014/main" id="{AE6D5B7C-0ECB-408B-2782-A012613215B2}"/>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Fußzeilenplatzhalter 7">
            <a:extLst>
              <a:ext uri="{FF2B5EF4-FFF2-40B4-BE49-F238E27FC236}">
                <a16:creationId xmlns:a16="http://schemas.microsoft.com/office/drawing/2014/main" id="{542400B2-BEB7-F90A-5835-867274BEE8FD}"/>
              </a:ext>
            </a:extLst>
          </p:cNvPr>
          <p:cNvSpPr>
            <a:spLocks noGrp="1"/>
          </p:cNvSpPr>
          <p:nvPr>
            <p:ph type="ftr" sz="quarter" idx="11"/>
          </p:nvPr>
        </p:nvSpPr>
        <p:spPr/>
        <p:txBody>
          <a:bodyPr/>
          <a:lstStyle/>
          <a:p>
            <a:r>
              <a:rPr lang="de-DE"/>
              <a:t>BSF4ooRexx850 JDOR</a:t>
            </a:r>
          </a:p>
        </p:txBody>
      </p:sp>
      <p:sp>
        <p:nvSpPr>
          <p:cNvPr id="9" name="Foliennummernplatzhalter 8">
            <a:extLst>
              <a:ext uri="{FF2B5EF4-FFF2-40B4-BE49-F238E27FC236}">
                <a16:creationId xmlns:a16="http://schemas.microsoft.com/office/drawing/2014/main" id="{820C4853-E209-C714-76D5-9C3A89D8B5CC}"/>
              </a:ext>
            </a:extLst>
          </p:cNvPr>
          <p:cNvSpPr>
            <a:spLocks noGrp="1"/>
          </p:cNvSpPr>
          <p:nvPr>
            <p:ph type="sldNum" sz="quarter" idx="12"/>
          </p:nvPr>
        </p:nvSpPr>
        <p:spPr/>
        <p:txBody>
          <a:bodyPr/>
          <a:lstStyle/>
          <a:p>
            <a:fld id="{54ADEA34-E242-4D76-83D2-5D2DBBD1C89A}" type="slidenum">
              <a:rPr lang="de-DE" smtClean="0"/>
              <a:t>6</a:t>
            </a:fld>
            <a:endParaRPr lang="de-DE"/>
          </a:p>
        </p:txBody>
      </p:sp>
    </p:spTree>
    <p:extLst>
      <p:ext uri="{BB962C8B-B14F-4D97-AF65-F5344CB8AC3E}">
        <p14:creationId xmlns:p14="http://schemas.microsoft.com/office/powerpoint/2010/main" val="1483482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Gerade Verbindung 5">
            <a:extLst>
              <a:ext uri="{FF2B5EF4-FFF2-40B4-BE49-F238E27FC236}">
                <a16:creationId xmlns:a16="http://schemas.microsoft.com/office/drawing/2014/main" id="{2D2CA46A-23D9-3423-B96A-542BBEEE7C7B}"/>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Fußzeilenplatzhalter 6">
            <a:extLst>
              <a:ext uri="{FF2B5EF4-FFF2-40B4-BE49-F238E27FC236}">
                <a16:creationId xmlns:a16="http://schemas.microsoft.com/office/drawing/2014/main" id="{4B02155F-8E57-38C3-22B7-B676A961A364}"/>
              </a:ext>
            </a:extLst>
          </p:cNvPr>
          <p:cNvSpPr>
            <a:spLocks noGrp="1"/>
          </p:cNvSpPr>
          <p:nvPr>
            <p:ph type="ftr" sz="quarter" idx="11"/>
          </p:nvPr>
        </p:nvSpPr>
        <p:spPr/>
        <p:txBody>
          <a:bodyPr/>
          <a:lstStyle/>
          <a:p>
            <a:r>
              <a:rPr lang="de-DE"/>
              <a:t>BSF4ooRexx850 JDOR</a:t>
            </a:r>
          </a:p>
        </p:txBody>
      </p:sp>
      <p:sp>
        <p:nvSpPr>
          <p:cNvPr id="8" name="Foliennummernplatzhalter 7">
            <a:extLst>
              <a:ext uri="{FF2B5EF4-FFF2-40B4-BE49-F238E27FC236}">
                <a16:creationId xmlns:a16="http://schemas.microsoft.com/office/drawing/2014/main" id="{0A4D50B6-13AD-7906-17A8-3D9A38592585}"/>
              </a:ext>
            </a:extLst>
          </p:cNvPr>
          <p:cNvSpPr>
            <a:spLocks noGrp="1"/>
          </p:cNvSpPr>
          <p:nvPr>
            <p:ph type="sldNum" sz="quarter" idx="12"/>
          </p:nvPr>
        </p:nvSpPr>
        <p:spPr/>
        <p:txBody>
          <a:bodyPr/>
          <a:lstStyle/>
          <a:p>
            <a:fld id="{54ADEA34-E242-4D76-83D2-5D2DBBD1C89A}" type="slidenum">
              <a:rPr lang="de-DE" smtClean="0"/>
              <a:t>7</a:t>
            </a:fld>
            <a:endParaRPr lang="de-DE"/>
          </a:p>
        </p:txBody>
      </p:sp>
      <p:sp>
        <p:nvSpPr>
          <p:cNvPr id="11" name="Titel 1">
            <a:extLst>
              <a:ext uri="{FF2B5EF4-FFF2-40B4-BE49-F238E27FC236}">
                <a16:creationId xmlns:a16="http://schemas.microsoft.com/office/drawing/2014/main" id="{21158C0D-CFC5-A49D-02EA-B0CBD0137E2F}"/>
              </a:ext>
            </a:extLst>
          </p:cNvPr>
          <p:cNvSpPr txBox="1">
            <a:spLocks/>
          </p:cNvSpPr>
          <p:nvPr/>
        </p:nvSpPr>
        <p:spPr>
          <a:xfrm>
            <a:off x="355600" y="-19526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a:latin typeface="+mn-lt"/>
              </a:rPr>
              <a:t>JDOR Command Handler</a:t>
            </a:r>
            <a:endParaRPr lang="de-DE" sz="3600" dirty="0">
              <a:latin typeface="+mn-lt"/>
            </a:endParaRPr>
          </a:p>
        </p:txBody>
      </p:sp>
      <p:sp>
        <p:nvSpPr>
          <p:cNvPr id="13" name="Textfeld 12">
            <a:extLst>
              <a:ext uri="{FF2B5EF4-FFF2-40B4-BE49-F238E27FC236}">
                <a16:creationId xmlns:a16="http://schemas.microsoft.com/office/drawing/2014/main" id="{1375C8C0-F2DB-856D-71B8-B3E44931BDFA}"/>
              </a:ext>
            </a:extLst>
          </p:cNvPr>
          <p:cNvSpPr txBox="1"/>
          <p:nvPr/>
        </p:nvSpPr>
        <p:spPr>
          <a:xfrm>
            <a:off x="-568325" y="1096138"/>
            <a:ext cx="7134225" cy="2554545"/>
          </a:xfrm>
          <a:prstGeom prst="rect">
            <a:avLst/>
          </a:prstGeom>
          <a:noFill/>
        </p:spPr>
        <p:txBody>
          <a:bodyPr wrap="square">
            <a:spAutoFit/>
          </a:bodyPr>
          <a:lstStyle/>
          <a:p>
            <a:pPr marL="1200150" lvl="2" indent="-285750">
              <a:buFont typeface="Arial" panose="020B0604020202020204" pitchFamily="34" charset="0"/>
              <a:buChar char="•"/>
            </a:pPr>
            <a:r>
              <a:rPr lang="en-US" sz="2000" dirty="0"/>
              <a:t>Simplifies Java2D usage for </a:t>
            </a:r>
            <a:r>
              <a:rPr lang="en-US" sz="2000" dirty="0" err="1"/>
              <a:t>Rexx</a:t>
            </a:r>
            <a:r>
              <a:rPr lang="en-US" sz="2000" dirty="0"/>
              <a:t> programmers</a:t>
            </a:r>
          </a:p>
          <a:p>
            <a:pPr lvl="2"/>
            <a:endParaRPr lang="en-US" sz="2000" dirty="0"/>
          </a:p>
          <a:p>
            <a:pPr marL="1200150" lvl="2" indent="-285750">
              <a:buFont typeface="Arial" panose="020B0604020202020204" pitchFamily="34" charset="0"/>
              <a:buChar char="•"/>
            </a:pPr>
            <a:r>
              <a:rPr lang="en-US" sz="2000" dirty="0"/>
              <a:t>Commands for drawing and manipulating graphics, </a:t>
            </a:r>
          </a:p>
          <a:p>
            <a:pPr lvl="2"/>
            <a:r>
              <a:rPr lang="en-US" sz="2000" dirty="0"/>
              <a:t>     sets colors, fonts, and strokes...</a:t>
            </a:r>
          </a:p>
          <a:p>
            <a:pPr lvl="2"/>
            <a:endParaRPr lang="en-US" sz="2000" dirty="0"/>
          </a:p>
          <a:p>
            <a:pPr marL="1200150" lvl="2" indent="-285750">
              <a:buFont typeface="Arial" panose="020B0604020202020204" pitchFamily="34" charset="0"/>
              <a:buChar char="•"/>
            </a:pPr>
            <a:r>
              <a:rPr lang="en-US" sz="2000" dirty="0"/>
              <a:t>Supports animation, configuration/state saving</a:t>
            </a:r>
          </a:p>
          <a:p>
            <a:pPr lvl="2"/>
            <a:endParaRPr lang="en-US" sz="2000" dirty="0"/>
          </a:p>
          <a:p>
            <a:pPr marL="1200150" lvl="2" indent="-285750">
              <a:buFont typeface="Arial" panose="020B0604020202020204" pitchFamily="34" charset="0"/>
              <a:buChar char="•"/>
            </a:pPr>
            <a:r>
              <a:rPr lang="en-US" sz="2000" dirty="0"/>
              <a:t>Enables </a:t>
            </a:r>
            <a:r>
              <a:rPr lang="en-US" sz="2000" dirty="0" err="1"/>
              <a:t>Rexx</a:t>
            </a:r>
            <a:r>
              <a:rPr lang="en-US" sz="2000" dirty="0"/>
              <a:t> macros for Java 2D graphics</a:t>
            </a:r>
          </a:p>
        </p:txBody>
      </p:sp>
      <p:sp>
        <p:nvSpPr>
          <p:cNvPr id="16" name="Textfeld 15">
            <a:extLst>
              <a:ext uri="{FF2B5EF4-FFF2-40B4-BE49-F238E27FC236}">
                <a16:creationId xmlns:a16="http://schemas.microsoft.com/office/drawing/2014/main" id="{853BEF0B-B9CF-2EE0-674F-53E40DFD6F4E}"/>
              </a:ext>
            </a:extLst>
          </p:cNvPr>
          <p:cNvSpPr txBox="1"/>
          <p:nvPr/>
        </p:nvSpPr>
        <p:spPr>
          <a:xfrm>
            <a:off x="5613400" y="1130299"/>
            <a:ext cx="6388100" cy="2862322"/>
          </a:xfrm>
          <a:prstGeom prst="rect">
            <a:avLst/>
          </a:prstGeom>
          <a:noFill/>
        </p:spPr>
        <p:txBody>
          <a:bodyPr wrap="square">
            <a:spAutoFit/>
          </a:bodyPr>
          <a:lstStyle/>
          <a:p>
            <a:pPr marL="1200150" lvl="2" indent="-285750">
              <a:buFont typeface="Arial" panose="020B0604020202020204" pitchFamily="34" charset="0"/>
              <a:buChar char="•"/>
            </a:pPr>
            <a:r>
              <a:rPr lang="en-US" dirty="0"/>
              <a:t>C</a:t>
            </a:r>
            <a:r>
              <a:rPr lang="en-US" sz="1800" dirty="0"/>
              <a:t>anvas with an origin at the top left corner</a:t>
            </a:r>
          </a:p>
          <a:p>
            <a:pPr lvl="2"/>
            <a:endParaRPr lang="en-US" sz="1800" dirty="0"/>
          </a:p>
          <a:p>
            <a:pPr marL="1200150" lvl="2" indent="-285750">
              <a:buFont typeface="Arial" panose="020B0604020202020204" pitchFamily="34" charset="0"/>
              <a:buChar char="•"/>
            </a:pPr>
            <a:r>
              <a:rPr lang="en-US" sz="1800" dirty="0"/>
              <a:t>Coordinate system: x increases right, y increases bottom</a:t>
            </a:r>
          </a:p>
          <a:p>
            <a:pPr lvl="2"/>
            <a:endParaRPr lang="en-US" sz="1800" dirty="0"/>
          </a:p>
          <a:p>
            <a:pPr marL="1200150" lvl="2" indent="-285750">
              <a:buFont typeface="Arial" panose="020B0604020202020204" pitchFamily="34" charset="0"/>
              <a:buChar char="•"/>
            </a:pPr>
            <a:r>
              <a:rPr lang="en-US" sz="1800" dirty="0"/>
              <a:t>Mirror Java methods, x and y coordinates set separately</a:t>
            </a:r>
          </a:p>
          <a:p>
            <a:pPr lvl="2"/>
            <a:endParaRPr lang="en-US" sz="1800" dirty="0"/>
          </a:p>
          <a:p>
            <a:pPr marL="1200150" lvl="2" indent="-285750">
              <a:buFont typeface="Arial" panose="020B0604020202020204" pitchFamily="34" charset="0"/>
              <a:buChar char="•"/>
            </a:pPr>
            <a:r>
              <a:rPr lang="en-US" sz="1800" dirty="0"/>
              <a:t>Simplifies </a:t>
            </a:r>
            <a:r>
              <a:rPr lang="en-US" sz="1800" dirty="0" err="1"/>
              <a:t>Rexx</a:t>
            </a:r>
            <a:r>
              <a:rPr lang="en-US" sz="1800" dirty="0"/>
              <a:t> commands, aligns with Java counterparts</a:t>
            </a:r>
          </a:p>
        </p:txBody>
      </p:sp>
    </p:spTree>
    <p:extLst>
      <p:ext uri="{BB962C8B-B14F-4D97-AF65-F5344CB8AC3E}">
        <p14:creationId xmlns:p14="http://schemas.microsoft.com/office/powerpoint/2010/main" val="1573874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7C3CC-C6A7-223F-97BD-A9B1645658DD}"/>
              </a:ext>
            </a:extLst>
          </p:cNvPr>
          <p:cNvSpPr>
            <a:spLocks noGrp="1"/>
          </p:cNvSpPr>
          <p:nvPr>
            <p:ph type="title"/>
          </p:nvPr>
        </p:nvSpPr>
        <p:spPr>
          <a:xfrm>
            <a:off x="355600" y="-195264"/>
            <a:ext cx="10515600" cy="1325563"/>
          </a:xfrm>
        </p:spPr>
        <p:txBody>
          <a:bodyPr>
            <a:normAutofit/>
          </a:bodyPr>
          <a:lstStyle/>
          <a:p>
            <a:r>
              <a:rPr lang="de-DE" sz="3600" dirty="0">
                <a:latin typeface="+mn-lt"/>
              </a:rPr>
              <a:t>JDOR Command Handler</a:t>
            </a:r>
          </a:p>
        </p:txBody>
      </p:sp>
      <p:graphicFrame>
        <p:nvGraphicFramePr>
          <p:cNvPr id="8" name="Tabelle 7">
            <a:extLst>
              <a:ext uri="{FF2B5EF4-FFF2-40B4-BE49-F238E27FC236}">
                <a16:creationId xmlns:a16="http://schemas.microsoft.com/office/drawing/2014/main" id="{F446E980-EC7C-9DE6-A8AB-6B6EA6D5DCE0}"/>
              </a:ext>
            </a:extLst>
          </p:cNvPr>
          <p:cNvGraphicFramePr>
            <a:graphicFrameLocks noGrp="1"/>
          </p:cNvGraphicFramePr>
          <p:nvPr>
            <p:extLst>
              <p:ext uri="{D42A27DB-BD31-4B8C-83A1-F6EECF244321}">
                <p14:modId xmlns:p14="http://schemas.microsoft.com/office/powerpoint/2010/main" val="3959627195"/>
              </p:ext>
            </p:extLst>
          </p:nvPr>
        </p:nvGraphicFramePr>
        <p:xfrm>
          <a:off x="774700" y="1237489"/>
          <a:ext cx="4876800" cy="4768136"/>
        </p:xfrm>
        <a:graphic>
          <a:graphicData uri="http://schemas.openxmlformats.org/drawingml/2006/table">
            <a:tbl>
              <a:tblPr firstRow="1" firstCol="1" bandRow="1">
                <a:tableStyleId>{FABFCF23-3B69-468F-B69F-88F6DE6A72F2}</a:tableStyleId>
              </a:tblPr>
              <a:tblGrid>
                <a:gridCol w="2438400">
                  <a:extLst>
                    <a:ext uri="{9D8B030D-6E8A-4147-A177-3AD203B41FA5}">
                      <a16:colId xmlns:a16="http://schemas.microsoft.com/office/drawing/2014/main" val="3874177446"/>
                    </a:ext>
                  </a:extLst>
                </a:gridCol>
                <a:gridCol w="2438400">
                  <a:extLst>
                    <a:ext uri="{9D8B030D-6E8A-4147-A177-3AD203B41FA5}">
                      <a16:colId xmlns:a16="http://schemas.microsoft.com/office/drawing/2014/main" val="1474799854"/>
                    </a:ext>
                  </a:extLst>
                </a:gridCol>
              </a:tblGrid>
              <a:tr h="356886">
                <a:tc>
                  <a:txBody>
                    <a:bodyPr/>
                    <a:lstStyle/>
                    <a:p>
                      <a:pPr algn="ctr"/>
                      <a:r>
                        <a:rPr lang="en-US" sz="1100">
                          <a:effectLst/>
                        </a:rPr>
                        <a:t>Command</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pPr algn="ctr"/>
                      <a:r>
                        <a:rPr lang="en-US" sz="1100" dirty="0">
                          <a:effectLst/>
                        </a:rPr>
                        <a:t>Description</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432107186"/>
                  </a:ext>
                </a:extLst>
              </a:tr>
              <a:tr h="296682">
                <a:tc>
                  <a:txBody>
                    <a:bodyPr/>
                    <a:lstStyle/>
                    <a:p>
                      <a:pPr algn="ctr"/>
                      <a:r>
                        <a:rPr lang="de-AT" sz="1100">
                          <a:effectLst/>
                        </a:rPr>
                        <a:t>background</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a:effectLst/>
                        </a:rPr>
                        <a:t>Sets the color of the background.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169150177"/>
                  </a:ext>
                </a:extLst>
              </a:tr>
              <a:tr h="1028642">
                <a:tc>
                  <a:txBody>
                    <a:bodyPr/>
                    <a:lstStyle/>
                    <a:p>
                      <a:pPr algn="ctr"/>
                      <a:r>
                        <a:rPr lang="de-AT" sz="1100">
                          <a:effectLst/>
                        </a:rPr>
                        <a:t>color nickname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a:effectLst/>
                        </a:rPr>
                        <a:t>Supplying only the colorNickName argument will load the color from the internal register or from a Rexx variable by that name referring to a color.</a:t>
                      </a:r>
                      <a:endParaRPr lang="de-A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755953311"/>
                  </a:ext>
                </a:extLst>
              </a:tr>
              <a:tr h="1028642">
                <a:tc>
                  <a:txBody>
                    <a:bodyPr/>
                    <a:lstStyle/>
                    <a:p>
                      <a:pPr algn="ctr"/>
                      <a:r>
                        <a:rPr lang="de-AT" sz="1100">
                          <a:effectLst/>
                        </a:rPr>
                        <a:t>drawImage</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a:effectLst/>
                        </a:rPr>
                        <a:t>Draws an image which got previously loaded from the filesystem with the command loadImage and stored internally with an imageNickName in the internal image registry.</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676470586"/>
                  </a:ext>
                </a:extLst>
              </a:tr>
              <a:tr h="411457">
                <a:tc>
                  <a:txBody>
                    <a:bodyPr/>
                    <a:lstStyle/>
                    <a:p>
                      <a:pPr algn="ctr"/>
                      <a:r>
                        <a:rPr lang="de-AT" sz="1100">
                          <a:effectLst/>
                        </a:rPr>
                        <a:t>drawLine x y </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a:effectLst/>
                        </a:rPr>
                        <a:t>Draws a line from the current coordinates to the given coordinates.</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23322774"/>
                  </a:ext>
                </a:extLst>
              </a:tr>
              <a:tr h="617185">
                <a:tc>
                  <a:txBody>
                    <a:bodyPr/>
                    <a:lstStyle/>
                    <a:p>
                      <a:pPr algn="ctr"/>
                      <a:r>
                        <a:rPr lang="de-AT" sz="1100" dirty="0" err="1">
                          <a:effectLst/>
                        </a:rPr>
                        <a:t>drawOval</a:t>
                      </a:r>
                      <a:r>
                        <a:rPr lang="de-AT" sz="1100" dirty="0">
                          <a:effectLst/>
                        </a:rPr>
                        <a:t> </a:t>
                      </a:r>
                      <a:r>
                        <a:rPr lang="de-AT" sz="1100" dirty="0" err="1">
                          <a:effectLst/>
                        </a:rPr>
                        <a:t>width</a:t>
                      </a:r>
                      <a:r>
                        <a:rPr lang="de-AT" sz="1100" dirty="0">
                          <a:effectLst/>
                        </a:rPr>
                        <a:t> </a:t>
                      </a:r>
                      <a:r>
                        <a:rPr lang="de-AT" sz="1100" dirty="0" err="1">
                          <a:effectLst/>
                        </a:rPr>
                        <a:t>height</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a:effectLst/>
                        </a:rPr>
                        <a:t>Draws an oval in an invisible rectangle from the current coordinates (upper- left) with the given width and height.</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124758433"/>
                  </a:ext>
                </a:extLst>
              </a:tr>
              <a:tr h="1028642">
                <a:tc>
                  <a:txBody>
                    <a:bodyPr/>
                    <a:lstStyle/>
                    <a:p>
                      <a:pPr algn="ctr"/>
                      <a:r>
                        <a:rPr lang="de-AT" sz="1100">
                          <a:effectLst/>
                        </a:rPr>
                        <a:t>drawPolygon</a:t>
                      </a:r>
                      <a:endParaRPr lang="de-AT"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100" dirty="0">
                          <a:effectLst/>
                        </a:rPr>
                        <a:t>Draws a polygon using </a:t>
                      </a:r>
                      <a:r>
                        <a:rPr lang="en-US" sz="1100" dirty="0" err="1">
                          <a:effectLst/>
                        </a:rPr>
                        <a:t>nPoints</a:t>
                      </a:r>
                      <a:r>
                        <a:rPr lang="en-US" sz="1100" dirty="0">
                          <a:effectLst/>
                        </a:rPr>
                        <a:t> coordinates from </a:t>
                      </a:r>
                      <a:r>
                        <a:rPr lang="en-US" sz="1100" dirty="0" err="1">
                          <a:effectLst/>
                        </a:rPr>
                        <a:t>xPoints</a:t>
                      </a:r>
                      <a:r>
                        <a:rPr lang="en-US" sz="1100" dirty="0">
                          <a:effectLst/>
                        </a:rPr>
                        <a:t>-array and </a:t>
                      </a:r>
                      <a:r>
                        <a:rPr lang="en-US" sz="1100" dirty="0" err="1">
                          <a:effectLst/>
                        </a:rPr>
                        <a:t>yPoints</a:t>
                      </a:r>
                      <a:r>
                        <a:rPr lang="en-US" sz="1100" dirty="0">
                          <a:effectLst/>
                        </a:rPr>
                        <a:t>-array .The polygon gets closed by drawing a line from the first and last point.</a:t>
                      </a:r>
                      <a:endParaRPr lang="de-A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202621055"/>
                  </a:ext>
                </a:extLst>
              </a:tr>
            </a:tbl>
          </a:graphicData>
        </a:graphic>
      </p:graphicFrame>
      <p:cxnSp>
        <p:nvCxnSpPr>
          <p:cNvPr id="10" name="Gerade Verbindung 9">
            <a:extLst>
              <a:ext uri="{FF2B5EF4-FFF2-40B4-BE49-F238E27FC236}">
                <a16:creationId xmlns:a16="http://schemas.microsoft.com/office/drawing/2014/main" id="{8F74FAD7-8C75-6AA7-7F88-A59ED449BF74}"/>
              </a:ext>
            </a:extLst>
          </p:cNvPr>
          <p:cNvCxnSpPr>
            <a:cxnSpLocks/>
          </p:cNvCxnSpPr>
          <p:nvPr/>
        </p:nvCxnSpPr>
        <p:spPr>
          <a:xfrm>
            <a:off x="0" y="852373"/>
            <a:ext cx="12192000"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Fußzeilenplatzhalter 10">
            <a:extLst>
              <a:ext uri="{FF2B5EF4-FFF2-40B4-BE49-F238E27FC236}">
                <a16:creationId xmlns:a16="http://schemas.microsoft.com/office/drawing/2014/main" id="{509CA415-C474-BC67-4E51-8B8AAA0D0E5A}"/>
              </a:ext>
            </a:extLst>
          </p:cNvPr>
          <p:cNvSpPr>
            <a:spLocks noGrp="1"/>
          </p:cNvSpPr>
          <p:nvPr>
            <p:ph type="ftr" sz="quarter" idx="11"/>
          </p:nvPr>
        </p:nvSpPr>
        <p:spPr/>
        <p:txBody>
          <a:bodyPr/>
          <a:lstStyle/>
          <a:p>
            <a:r>
              <a:rPr lang="de-DE"/>
              <a:t>BSF4ooRexx850 JDOR</a:t>
            </a:r>
          </a:p>
        </p:txBody>
      </p:sp>
      <p:sp>
        <p:nvSpPr>
          <p:cNvPr id="12" name="Foliennummernplatzhalter 11">
            <a:extLst>
              <a:ext uri="{FF2B5EF4-FFF2-40B4-BE49-F238E27FC236}">
                <a16:creationId xmlns:a16="http://schemas.microsoft.com/office/drawing/2014/main" id="{4FC545E6-A4FC-ECDB-6BAB-2C468D9D40D3}"/>
              </a:ext>
            </a:extLst>
          </p:cNvPr>
          <p:cNvSpPr>
            <a:spLocks noGrp="1"/>
          </p:cNvSpPr>
          <p:nvPr>
            <p:ph type="sldNum" sz="quarter" idx="12"/>
          </p:nvPr>
        </p:nvSpPr>
        <p:spPr/>
        <p:txBody>
          <a:bodyPr/>
          <a:lstStyle/>
          <a:p>
            <a:fld id="{54ADEA34-E242-4D76-83D2-5D2DBBD1C89A}" type="slidenum">
              <a:rPr lang="de-DE" smtClean="0"/>
              <a:t>8</a:t>
            </a:fld>
            <a:endParaRPr lang="de-DE"/>
          </a:p>
        </p:txBody>
      </p:sp>
      <p:graphicFrame>
        <p:nvGraphicFramePr>
          <p:cNvPr id="13" name="Tabelle 12">
            <a:extLst>
              <a:ext uri="{FF2B5EF4-FFF2-40B4-BE49-F238E27FC236}">
                <a16:creationId xmlns:a16="http://schemas.microsoft.com/office/drawing/2014/main" id="{93B3CC59-8825-449A-5744-50F049EA7417}"/>
              </a:ext>
            </a:extLst>
          </p:cNvPr>
          <p:cNvGraphicFramePr>
            <a:graphicFrameLocks noGrp="1"/>
          </p:cNvGraphicFramePr>
          <p:nvPr>
            <p:extLst>
              <p:ext uri="{D42A27DB-BD31-4B8C-83A1-F6EECF244321}">
                <p14:modId xmlns:p14="http://schemas.microsoft.com/office/powerpoint/2010/main" val="1038325688"/>
              </p:ext>
            </p:extLst>
          </p:nvPr>
        </p:nvGraphicFramePr>
        <p:xfrm>
          <a:off x="6261100" y="1237490"/>
          <a:ext cx="4876800" cy="4768135"/>
        </p:xfrm>
        <a:graphic>
          <a:graphicData uri="http://schemas.openxmlformats.org/drawingml/2006/table">
            <a:tbl>
              <a:tblPr firstRow="1" firstCol="1" bandRow="1">
                <a:tableStyleId>{FABFCF23-3B69-468F-B69F-88F6DE6A72F2}</a:tableStyleId>
              </a:tblPr>
              <a:tblGrid>
                <a:gridCol w="2438400">
                  <a:extLst>
                    <a:ext uri="{9D8B030D-6E8A-4147-A177-3AD203B41FA5}">
                      <a16:colId xmlns:a16="http://schemas.microsoft.com/office/drawing/2014/main" val="4275268982"/>
                    </a:ext>
                  </a:extLst>
                </a:gridCol>
                <a:gridCol w="2438400">
                  <a:extLst>
                    <a:ext uri="{9D8B030D-6E8A-4147-A177-3AD203B41FA5}">
                      <a16:colId xmlns:a16="http://schemas.microsoft.com/office/drawing/2014/main" val="432424465"/>
                    </a:ext>
                  </a:extLst>
                </a:gridCol>
              </a:tblGrid>
              <a:tr h="650200">
                <a:tc>
                  <a:txBody>
                    <a:bodyPr/>
                    <a:lstStyle/>
                    <a:p>
                      <a:pPr algn="ctr"/>
                      <a:r>
                        <a:rPr lang="de-AT" sz="1050" dirty="0" err="1">
                          <a:effectLst/>
                        </a:rPr>
                        <a:t>drawPolyline</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a:effectLst/>
                        </a:rPr>
                        <a:t>Draws a polyline using nPoints coordinates from xPoints-array and yPoints-array.</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3833687056"/>
                  </a:ext>
                </a:extLst>
              </a:tr>
              <a:tr h="650200">
                <a:tc>
                  <a:txBody>
                    <a:bodyPr/>
                    <a:lstStyle/>
                    <a:p>
                      <a:pPr algn="ctr"/>
                      <a:r>
                        <a:rPr lang="de-AT" sz="1050" dirty="0" err="1">
                          <a:effectLst/>
                        </a:rPr>
                        <a:t>drawRect</a:t>
                      </a:r>
                      <a:r>
                        <a:rPr lang="de-AT" sz="1050" dirty="0">
                          <a:effectLst/>
                        </a:rPr>
                        <a:t> </a:t>
                      </a:r>
                      <a:r>
                        <a:rPr lang="de-AT" sz="1050" dirty="0" err="1">
                          <a:effectLst/>
                        </a:rPr>
                        <a:t>width</a:t>
                      </a:r>
                      <a:r>
                        <a:rPr lang="de-AT" sz="1050" dirty="0">
                          <a:effectLst/>
                        </a:rPr>
                        <a:t> </a:t>
                      </a:r>
                      <a:r>
                        <a:rPr lang="de-AT" sz="1050" dirty="0" err="1">
                          <a:effectLst/>
                        </a:rPr>
                        <a:t>height</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a:effectLst/>
                        </a:rPr>
                        <a:t>Draws a rectangle from the current coordinates (upper- left) with the given width and height .</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3689807740"/>
                  </a:ext>
                </a:extLst>
              </a:tr>
              <a:tr h="433467">
                <a:tc>
                  <a:txBody>
                    <a:bodyPr/>
                    <a:lstStyle/>
                    <a:p>
                      <a:pPr algn="ctr"/>
                      <a:r>
                        <a:rPr lang="de-AT" sz="1050" dirty="0" err="1">
                          <a:effectLst/>
                        </a:rPr>
                        <a:t>drawString</a:t>
                      </a:r>
                      <a:r>
                        <a:rPr lang="de-AT" sz="1050" dirty="0">
                          <a:effectLst/>
                        </a:rPr>
                        <a:t> </a:t>
                      </a:r>
                      <a:r>
                        <a:rPr lang="de-AT" sz="1050" dirty="0" err="1">
                          <a:effectLst/>
                        </a:rPr>
                        <a:t>text</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a:effectLst/>
                        </a:rPr>
                        <a:t>Draws a string (=text) at the current coordinates.</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863110366"/>
                  </a:ext>
                </a:extLst>
              </a:tr>
              <a:tr h="866934">
                <a:tc>
                  <a:txBody>
                    <a:bodyPr/>
                    <a:lstStyle/>
                    <a:p>
                      <a:pPr algn="ctr"/>
                      <a:r>
                        <a:rPr lang="de-AT" sz="1050" dirty="0" err="1">
                          <a:effectLst/>
                        </a:rPr>
                        <a:t>fillOval</a:t>
                      </a:r>
                      <a:r>
                        <a:rPr lang="de-AT" sz="1050" dirty="0">
                          <a:effectLst/>
                        </a:rPr>
                        <a:t> </a:t>
                      </a:r>
                      <a:r>
                        <a:rPr lang="de-AT" sz="1050" dirty="0" err="1">
                          <a:effectLst/>
                        </a:rPr>
                        <a:t>width</a:t>
                      </a:r>
                      <a:r>
                        <a:rPr lang="de-AT" sz="1050" dirty="0">
                          <a:effectLst/>
                        </a:rPr>
                        <a:t> </a:t>
                      </a:r>
                      <a:r>
                        <a:rPr lang="de-AT" sz="1050" dirty="0" err="1">
                          <a:effectLst/>
                        </a:rPr>
                        <a:t>height</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dirty="0">
                          <a:effectLst/>
                        </a:rPr>
                        <a:t>Fills an oval in an invisible rectangle starting from the current coordinates (upper- left) with the given width and height.</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1375822662"/>
                  </a:ext>
                </a:extLst>
              </a:tr>
              <a:tr h="650200">
                <a:tc>
                  <a:txBody>
                    <a:bodyPr/>
                    <a:lstStyle/>
                    <a:p>
                      <a:pPr algn="ctr"/>
                      <a:r>
                        <a:rPr lang="de-AT" sz="1050">
                          <a:effectLst/>
                        </a:rPr>
                        <a:t>fillPolygon</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dirty="0">
                          <a:effectLst/>
                        </a:rPr>
                        <a:t>Fills a polygon using </a:t>
                      </a:r>
                      <a:r>
                        <a:rPr lang="en-US" sz="1050" dirty="0" err="1">
                          <a:effectLst/>
                        </a:rPr>
                        <a:t>nPoints</a:t>
                      </a:r>
                      <a:r>
                        <a:rPr lang="en-US" sz="1050" dirty="0">
                          <a:effectLst/>
                        </a:rPr>
                        <a:t> coordinates from </a:t>
                      </a:r>
                      <a:r>
                        <a:rPr lang="en-US" sz="1050" dirty="0" err="1">
                          <a:effectLst/>
                        </a:rPr>
                        <a:t>xPoints</a:t>
                      </a:r>
                      <a:r>
                        <a:rPr lang="en-US" sz="1050" dirty="0">
                          <a:effectLst/>
                        </a:rPr>
                        <a:t>-array and </a:t>
                      </a:r>
                      <a:r>
                        <a:rPr lang="en-US" sz="1050" dirty="0" err="1">
                          <a:effectLst/>
                        </a:rPr>
                        <a:t>yPoints</a:t>
                      </a:r>
                      <a:r>
                        <a:rPr lang="en-US" sz="1050" dirty="0">
                          <a:effectLst/>
                        </a:rPr>
                        <a:t>-array. </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519961492"/>
                  </a:ext>
                </a:extLst>
              </a:tr>
              <a:tr h="650200">
                <a:tc>
                  <a:txBody>
                    <a:bodyPr/>
                    <a:lstStyle/>
                    <a:p>
                      <a:pPr algn="ctr"/>
                      <a:r>
                        <a:rPr lang="de-AT" sz="1050">
                          <a:effectLst/>
                        </a:rPr>
                        <a:t>fillRect width height</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dirty="0">
                          <a:effectLst/>
                        </a:rPr>
                        <a:t>Fills a rectangle starting from the current coordinates (upper-left) with the given width and height.</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3971634323"/>
                  </a:ext>
                </a:extLst>
              </a:tr>
              <a:tr h="433467">
                <a:tc>
                  <a:txBody>
                    <a:bodyPr/>
                    <a:lstStyle/>
                    <a:p>
                      <a:pPr algn="ctr"/>
                      <a:r>
                        <a:rPr lang="de-AT" sz="1050">
                          <a:effectLst/>
                        </a:rPr>
                        <a:t>font nickname</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dirty="0">
                          <a:effectLst/>
                        </a:rPr>
                        <a:t>Sets a previously saved font as the font for the following commands.</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3184910602"/>
                  </a:ext>
                </a:extLst>
              </a:tr>
              <a:tr h="433467">
                <a:tc>
                  <a:txBody>
                    <a:bodyPr/>
                    <a:lstStyle/>
                    <a:p>
                      <a:pPr algn="ctr"/>
                      <a:r>
                        <a:rPr lang="de-AT" sz="1050">
                          <a:effectLst/>
                        </a:rPr>
                        <a:t>fontSize size</a:t>
                      </a:r>
                      <a:endParaRPr lang="de-A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tc>
                  <a:txBody>
                    <a:bodyPr/>
                    <a:lstStyle/>
                    <a:p>
                      <a:r>
                        <a:rPr lang="en-US" sz="1050" dirty="0">
                          <a:effectLst/>
                        </a:rPr>
                        <a:t>Sets the font size for the following commands.</a:t>
                      </a:r>
                      <a:endParaRPr lang="de-A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321" marR="43321" marT="0" marB="0"/>
                </a:tc>
                <a:extLst>
                  <a:ext uri="{0D108BD9-81ED-4DB2-BD59-A6C34878D82A}">
                    <a16:rowId xmlns:a16="http://schemas.microsoft.com/office/drawing/2014/main" val="341682211"/>
                  </a:ext>
                </a:extLst>
              </a:tr>
            </a:tbl>
          </a:graphicData>
        </a:graphic>
      </p:graphicFrame>
    </p:spTree>
    <p:extLst>
      <p:ext uri="{BB962C8B-B14F-4D97-AF65-F5344CB8AC3E}">
        <p14:creationId xmlns:p14="http://schemas.microsoft.com/office/powerpoint/2010/main" val="209815063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3946</Words>
  <Application>Microsoft Macintosh PowerPoint</Application>
  <PresentationFormat>Breitbild</PresentationFormat>
  <Paragraphs>1155</Paragraphs>
  <Slides>20</Slides>
  <Notes>0</Notes>
  <HiddenSlides>0</HiddenSlides>
  <MMClips>3</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20</vt:i4>
      </vt:variant>
    </vt:vector>
  </HeadingPairs>
  <TitlesOfParts>
    <vt:vector size="27" baseType="lpstr">
      <vt:lpstr>Arial</vt:lpstr>
      <vt:lpstr>Calibri</vt:lpstr>
      <vt:lpstr>Calibri Light</vt:lpstr>
      <vt:lpstr>Open Sauce Light Bold</vt:lpstr>
      <vt:lpstr>Open Sauce SemiBold</vt:lpstr>
      <vt:lpstr>Times New Roman</vt:lpstr>
      <vt:lpstr>Office</vt:lpstr>
      <vt:lpstr>PowerPoint-Präsentation</vt:lpstr>
      <vt:lpstr>PowerPoint-Präsentation</vt:lpstr>
      <vt:lpstr>Let‘s Start!</vt:lpstr>
      <vt:lpstr>JDOR (JAVA 2D Drawing)</vt:lpstr>
      <vt:lpstr>Java Graphic Creation</vt:lpstr>
      <vt:lpstr>Abstract Windowing Toolkit</vt:lpstr>
      <vt:lpstr>Java 2D API</vt:lpstr>
      <vt:lpstr>PowerPoint-Präsentation</vt:lpstr>
      <vt:lpstr>JDOR Command Handler</vt:lpstr>
      <vt:lpstr>PowerPoint-Präsentation</vt:lpstr>
      <vt:lpstr>Creating Text</vt:lpstr>
      <vt:lpstr>PowerPoint-Präsentation</vt:lpstr>
      <vt:lpstr>Drawing</vt:lpstr>
      <vt:lpstr>Visualizing with Images</vt:lpstr>
      <vt:lpstr>Rotate, Scale, Translate and Shear</vt:lpstr>
      <vt:lpstr>Affine Transformation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JDOR</dc:title>
  <dc:subject/>
  <dc:creator>Elif DEGER</dc:creator>
  <cp:keywords/>
  <dc:description/>
  <cp:lastModifiedBy>Elif Deger</cp:lastModifiedBy>
  <cp:revision>122</cp:revision>
  <cp:lastPrinted>2023-06-14T11:30:56Z</cp:lastPrinted>
  <dcterms:created xsi:type="dcterms:W3CDTF">2023-06-09T09:22:22Z</dcterms:created>
  <dcterms:modified xsi:type="dcterms:W3CDTF">2023-06-14T17:08:54Z</dcterms:modified>
  <cp:category/>
</cp:coreProperties>
</file>