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4"/>
  </p:notesMasterIdLst>
  <p:sldIdLst>
    <p:sldId id="258" r:id="rId2"/>
    <p:sldId id="259" r:id="rId3"/>
    <p:sldId id="260" r:id="rId4"/>
    <p:sldId id="261" r:id="rId5"/>
    <p:sldId id="263" r:id="rId6"/>
    <p:sldId id="262" r:id="rId7"/>
    <p:sldId id="264" r:id="rId8"/>
    <p:sldId id="266" r:id="rId9"/>
    <p:sldId id="267" r:id="rId10"/>
    <p:sldId id="268" r:id="rId11"/>
    <p:sldId id="271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84" r:id="rId20"/>
    <p:sldId id="290" r:id="rId21"/>
    <p:sldId id="277" r:id="rId22"/>
    <p:sldId id="286" r:id="rId23"/>
    <p:sldId id="287" r:id="rId24"/>
    <p:sldId id="278" r:id="rId25"/>
    <p:sldId id="279" r:id="rId26"/>
    <p:sldId id="280" r:id="rId27"/>
    <p:sldId id="289" r:id="rId28"/>
    <p:sldId id="288" r:id="rId29"/>
    <p:sldId id="281" r:id="rId30"/>
    <p:sldId id="285" r:id="rId31"/>
    <p:sldId id="282" r:id="rId32"/>
    <p:sldId id="283" r:id="rId33"/>
  </p:sldIdLst>
  <p:sldSz cx="12192000" cy="6858000"/>
  <p:notesSz cx="6858000" cy="9144000"/>
  <p:custDataLst>
    <p:tags r:id="rId35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6F72"/>
    <a:srgbClr val="7D8083"/>
    <a:srgbClr val="908E8E"/>
    <a:srgbClr val="65465A"/>
    <a:srgbClr val="555759"/>
    <a:srgbClr val="F37153"/>
    <a:srgbClr val="F154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4660"/>
  </p:normalViewPr>
  <p:slideViewPr>
    <p:cSldViewPr snapToGrid="0">
      <p:cViewPr varScale="1">
        <p:scale>
          <a:sx n="60" d="100"/>
          <a:sy n="60" d="100"/>
        </p:scale>
        <p:origin x="8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DE72F-0860-4359-A7AC-ADC19D30CC4A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0A4C7-F3C6-40B8-BC6D-2E8E99BB2B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2328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  <a:p>
            <a:endParaRPr lang="de-AT"/>
          </a:p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C0A4C7-F3C6-40B8-BC6D-2E8E99BB2B0E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40147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C0A4C7-F3C6-40B8-BC6D-2E8E99BB2B0E}" type="slidenum">
              <a:rPr lang="de-AT" smtClean="0"/>
              <a:t>24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3846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C0A4C7-F3C6-40B8-BC6D-2E8E99BB2B0E}" type="slidenum">
              <a:rPr lang="de-AT" smtClean="0"/>
              <a:t>26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5199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/>
              <a:t>HTML -&gt; Text und Bildintegration</a:t>
            </a:r>
          </a:p>
          <a:p>
            <a:r>
              <a:rPr lang="de-AT"/>
              <a:t>HTML2 -&gt; Einführung Formulartechnik</a:t>
            </a:r>
          </a:p>
          <a:p>
            <a:r>
              <a:rPr lang="de-AT"/>
              <a:t>HMTL3.2 -&gt; Einbindung von Tabellen usw.</a:t>
            </a:r>
          </a:p>
          <a:p>
            <a:r>
              <a:rPr lang="de-AT"/>
              <a:t>Zwischen Version 1 und Version 2 keinen signifikanten Unterschied.</a:t>
            </a:r>
          </a:p>
          <a:p>
            <a:r>
              <a:rPr lang="de-AT"/>
              <a:t>Fokus auf optische Effekte – wurde später wieder gelöscht</a:t>
            </a:r>
            <a:br>
              <a:rPr lang="de-AT"/>
            </a:br>
            <a:r>
              <a:rPr lang="de-AT"/>
              <a:t>HTML3 nur für 11 Monate verfügbar</a:t>
            </a:r>
          </a:p>
          <a:p>
            <a:r>
              <a:rPr lang="de-AT"/>
              <a:t>Früheres Internet – nur statische Dokumente und Zugang nur über Computer</a:t>
            </a:r>
          </a:p>
          <a:p>
            <a:r>
              <a:rPr lang="de-AT"/>
              <a:t>Jetzt – Dynamische Webseiten und Zugang über verschiedene Geräte möglich</a:t>
            </a:r>
          </a:p>
          <a:p>
            <a:r>
              <a:rPr lang="de-AT"/>
              <a:t>Living Standard = </a:t>
            </a:r>
          </a:p>
          <a:p>
            <a:endParaRPr lang="de-AT"/>
          </a:p>
          <a:p>
            <a:endParaRPr lang="de-AT"/>
          </a:p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C0A4C7-F3C6-40B8-BC6D-2E8E99BB2B0E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0506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C0A4C7-F3C6-40B8-BC6D-2E8E99BB2B0E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4721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C0A4C7-F3C6-40B8-BC6D-2E8E99BB2B0E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6353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C0A4C7-F3C6-40B8-BC6D-2E8E99BB2B0E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5682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C0A4C7-F3C6-40B8-BC6D-2E8E99BB2B0E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7249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C0A4C7-F3C6-40B8-BC6D-2E8E99BB2B0E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6522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C0A4C7-F3C6-40B8-BC6D-2E8E99BB2B0E}" type="slidenum">
              <a:rPr lang="de-AT" smtClean="0"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8240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C0A4C7-F3C6-40B8-BC6D-2E8E99BB2B0E}" type="slidenum">
              <a:rPr lang="de-AT" smtClean="0"/>
              <a:t>20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13578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4BC9B8-6F1C-1948-1CF2-B0183D6E3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D3B2999-F36C-6DFD-FA6F-A5632EF3F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D8091-AD33-E7A1-3E1D-48D40F57A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76F29-0047-4938-BB87-7B050AA83780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76CEC3-CB6F-5122-6C41-B89295077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804E00-7B14-47BC-3AF0-A9977E4B2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0BE6-427B-4332-AFFF-AC01A2FBA13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03266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C82AB0-C081-687E-7818-6D56E3B92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CE8F81-92EA-1807-01E2-E2F4DD79B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F2E800-0175-9B9E-F427-6A5EB38B6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76F29-0047-4938-BB87-7B050AA83780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C94713-E6C3-BEDA-E118-12A20FF32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01ECF5-0F40-AEE9-36ED-0906B809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0BE6-427B-4332-AFFF-AC01A2FBA13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318539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6F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B7832A8-281A-9C5A-F658-75A8F9D68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0DC7008-BEA7-21D9-3897-4CECA37BB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302E5F-3353-F49D-10E9-78A772E2FF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76F29-0047-4938-BB87-7B050AA83780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8CBAEE-DFA0-DAAC-7B5C-F05E5D48A5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2CDB6-12E5-FF6D-B830-BB55416A5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40BE6-427B-4332-AFFF-AC01A2FBA13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666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25D0ED2B-DB50-D9A2-9840-1DA732BBCF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96042"/>
            <a:ext cx="9144000" cy="2605996"/>
          </a:xfrm>
          <a:solidFill>
            <a:srgbClr val="6C6F72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de-AT" sz="17900">
                <a:ln w="41275">
                  <a:solidFill>
                    <a:schemeClr val="bg1">
                      <a:lumMod val="75000"/>
                      <a:alpha val="45000"/>
                    </a:schemeClr>
                  </a:solidFill>
                </a:ln>
                <a:blipFill dpi="0" rotWithShape="1">
                  <a:blip r:embed="rId2">
                    <a:alphaModFix amt="52000"/>
                  </a:blip>
                  <a:stretch>
                    <a:fillRect l="-2953" t="-50844" r="-2953" b="-50844"/>
                  </a:stretch>
                </a:blipFill>
                <a:effectLst>
                  <a:outerShdw blurRad="38100" dist="38100" dir="2700000" algn="tl">
                    <a:srgbClr val="000000">
                      <a:alpha val="0"/>
                    </a:srgbClr>
                  </a:outerShdw>
                </a:effectLst>
                <a:latin typeface="Arial Black" panose="020B0A04020102020204" pitchFamily="34" charset="0"/>
              </a:rPr>
              <a:t>HTML5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B72D3E-3FD9-819E-BC89-7B50D255F1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060" y="3100262"/>
            <a:ext cx="9385737" cy="465465"/>
          </a:xfrm>
        </p:spPr>
        <p:txBody>
          <a:bodyPr>
            <a:normAutofit/>
          </a:bodyPr>
          <a:lstStyle/>
          <a:p>
            <a:r>
              <a:rPr lang="de-AT">
                <a:solidFill>
                  <a:schemeClr val="bg1">
                    <a:lumMod val="75000"/>
                  </a:schemeClr>
                </a:solidFill>
              </a:rPr>
              <a:t>    </a:t>
            </a:r>
            <a:r>
              <a:rPr lang="de-AT" err="1">
                <a:solidFill>
                  <a:schemeClr val="bg1">
                    <a:lumMod val="65000"/>
                  </a:schemeClr>
                </a:solidFill>
              </a:rPr>
              <a:t>Hyper                 Text                 Markup            Language</a:t>
            </a:r>
          </a:p>
        </p:txBody>
      </p:sp>
      <p:sp>
        <p:nvSpPr>
          <p:cNvPr id="5" name="Untertitel 2">
            <a:extLst>
              <a:ext uri="{FF2B5EF4-FFF2-40B4-BE49-F238E27FC236}">
                <a16:creationId xmlns:a16="http://schemas.microsoft.com/office/drawing/2014/main" id="{435AEEE6-7652-5722-9F7D-EAEF8D030333}"/>
              </a:ext>
            </a:extLst>
          </p:cNvPr>
          <p:cNvSpPr txBox="1"/>
          <p:nvPr/>
        </p:nvSpPr>
        <p:spPr>
          <a:xfrm>
            <a:off x="1087822" y="4655318"/>
            <a:ext cx="9385737" cy="1335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>
                <a:solidFill>
                  <a:schemeClr val="bg1">
                    <a:lumMod val="65000"/>
                  </a:schemeClr>
                </a:solidFill>
              </a:rPr>
              <a:t>&lt;!-- Martina Oppermann </a:t>
            </a:r>
            <a:r>
              <a:rPr lang="de-AT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--&gt;</a:t>
            </a:r>
          </a:p>
          <a:p>
            <a:r>
              <a:rPr lang="de-AT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&lt;!-- BIS Seminar --&gt;</a:t>
            </a:r>
            <a:endParaRPr lang="de-AT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82530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380" y="67584"/>
            <a:ext cx="10515600" cy="1325563"/>
          </a:xfrm>
        </p:spPr>
        <p:txBody>
          <a:bodyPr/>
          <a:lstStyle/>
          <a:p>
            <a:r>
              <a:rPr lang="de-AT" sz="4400">
                <a:solidFill>
                  <a:schemeClr val="bg1"/>
                </a:solidFill>
              </a:rPr>
              <a:t> </a:t>
            </a:r>
            <a:r>
              <a:rPr lang="de-AT">
                <a:solidFill>
                  <a:schemeClr val="bg1"/>
                </a:solidFill>
              </a:rPr>
              <a:t>Strukture</a:t>
            </a:r>
            <a:r>
              <a:rPr lang="de-AT" sz="4400">
                <a:solidFill>
                  <a:schemeClr val="bg1"/>
                </a:solidFill>
              </a:rPr>
              <a:t>lemente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501928"/>
            <a:ext cx="467713" cy="456873"/>
          </a:xfrm>
          <a:prstGeom prst="ellipse">
            <a:avLst/>
          </a:prstGeom>
          <a:blipFill>
            <a:blip r:embed="rId3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661FAFA-4EA9-1ADA-47CA-A0C2254369B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65865" y="1393147"/>
            <a:ext cx="8221031" cy="4704807"/>
          </a:xfrm>
          <a:prstGeom prst="rect">
            <a:avLst/>
          </a:prstGeom>
        </p:spPr>
      </p:pic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0FE0C420-1924-15F1-8F59-93C705AA587E}"/>
              </a:ext>
            </a:extLst>
          </p:cNvPr>
          <p:cNvGrpSpPr/>
          <p:nvPr/>
        </p:nvGrpSpPr>
        <p:grpSpPr>
          <a:xfrm>
            <a:off x="67801" y="2216609"/>
            <a:ext cx="2436722" cy="771658"/>
            <a:chOff x="-166055" y="1411428"/>
            <a:chExt cx="2436722" cy="771658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3C8F6918-7F14-F145-8694-FD8560636F4C}"/>
                </a:ext>
              </a:extLst>
            </p:cNvPr>
            <p:cNvSpPr/>
            <p:nvPr/>
          </p:nvSpPr>
          <p:spPr>
            <a:xfrm>
              <a:off x="-166055" y="1411428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Einführende Informationen </a:t>
              </a:r>
            </a:p>
          </p:txBody>
        </p:sp>
        <p:cxnSp>
          <p:nvCxnSpPr>
            <p:cNvPr id="14" name="Gerade Verbindung mit Pfeil 13">
              <a:extLst>
                <a:ext uri="{FF2B5EF4-FFF2-40B4-BE49-F238E27FC236}">
                  <a16:creationId xmlns:a16="http://schemas.microsoft.com/office/drawing/2014/main" id="{2835847F-0C01-476D-E585-A4BA59471D6A}"/>
                </a:ext>
              </a:extLst>
            </p:cNvPr>
            <p:cNvCxnSpPr/>
            <p:nvPr/>
          </p:nvCxnSpPr>
          <p:spPr>
            <a:xfrm>
              <a:off x="1521590" y="1942135"/>
              <a:ext cx="749077" cy="240951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47048E7A-C881-D35B-30C5-7A28E40C6E74}"/>
              </a:ext>
            </a:extLst>
          </p:cNvPr>
          <p:cNvGrpSpPr/>
          <p:nvPr/>
        </p:nvGrpSpPr>
        <p:grpSpPr>
          <a:xfrm>
            <a:off x="-74429" y="3015316"/>
            <a:ext cx="2738380" cy="456873"/>
            <a:chOff x="-166055" y="1411428"/>
            <a:chExt cx="2738380" cy="456873"/>
          </a:xfrm>
        </p:grpSpPr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2640752F-F24B-A931-62A2-384419E6E8EE}"/>
                </a:ext>
              </a:extLst>
            </p:cNvPr>
            <p:cNvSpPr/>
            <p:nvPr/>
          </p:nvSpPr>
          <p:spPr>
            <a:xfrm>
              <a:off x="-166055" y="1411428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Hauptüberschrift </a:t>
              </a:r>
            </a:p>
          </p:txBody>
        </p:sp>
        <p:cxnSp>
          <p:nvCxnSpPr>
            <p:cNvPr id="22" name="Gerade Verbindung mit Pfeil 21">
              <a:extLst>
                <a:ext uri="{FF2B5EF4-FFF2-40B4-BE49-F238E27FC236}">
                  <a16:creationId xmlns:a16="http://schemas.microsoft.com/office/drawing/2014/main" id="{FE860971-1BAE-8E6D-9C2E-D93E978D0689}"/>
                </a:ext>
              </a:extLst>
            </p:cNvPr>
            <p:cNvCxnSpPr>
              <a:stCxn id="19" idx="3"/>
            </p:cNvCxnSpPr>
            <p:nvPr/>
          </p:nvCxnSpPr>
          <p:spPr>
            <a:xfrm flipV="1">
              <a:off x="1799812" y="1582389"/>
              <a:ext cx="772513" cy="57476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17A82C83-AE9E-9EC3-EB85-8F1F5FBF60D0}"/>
              </a:ext>
            </a:extLst>
          </p:cNvPr>
          <p:cNvGrpSpPr/>
          <p:nvPr/>
        </p:nvGrpSpPr>
        <p:grpSpPr>
          <a:xfrm>
            <a:off x="37829" y="5421464"/>
            <a:ext cx="2504524" cy="1110836"/>
            <a:chOff x="-81457" y="1248435"/>
            <a:chExt cx="2504524" cy="1110836"/>
          </a:xfrm>
        </p:grpSpPr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85B45B75-3FEB-3CCF-D2B9-D0EB0428E6C8}"/>
                </a:ext>
              </a:extLst>
            </p:cNvPr>
            <p:cNvSpPr/>
            <p:nvPr/>
          </p:nvSpPr>
          <p:spPr>
            <a:xfrm>
              <a:off x="-81457" y="1902398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Fußleiste</a:t>
              </a:r>
            </a:p>
          </p:txBody>
        </p:sp>
        <p:cxnSp>
          <p:nvCxnSpPr>
            <p:cNvPr id="28" name="Gerade Verbindung mit Pfeil 27">
              <a:extLst>
                <a:ext uri="{FF2B5EF4-FFF2-40B4-BE49-F238E27FC236}">
                  <a16:creationId xmlns:a16="http://schemas.microsoft.com/office/drawing/2014/main" id="{6AF0E679-C916-4FAD-3807-37549384B2CB}"/>
                </a:ext>
              </a:extLst>
            </p:cNvPr>
            <p:cNvCxnSpPr/>
            <p:nvPr/>
          </p:nvCxnSpPr>
          <p:spPr>
            <a:xfrm flipV="1">
              <a:off x="1521590" y="1248435"/>
              <a:ext cx="901477" cy="69370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67741C3A-380D-0230-857D-6FA41A353607}"/>
              </a:ext>
            </a:extLst>
          </p:cNvPr>
          <p:cNvGrpSpPr/>
          <p:nvPr/>
        </p:nvGrpSpPr>
        <p:grpSpPr>
          <a:xfrm>
            <a:off x="3615070" y="4416366"/>
            <a:ext cx="8469890" cy="456873"/>
            <a:chOff x="-6585480" y="1902398"/>
            <a:chExt cx="8469890" cy="456873"/>
          </a:xfrm>
        </p:grpSpPr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A6E8CBE1-7D31-849B-398F-30AE234E1AC5}"/>
                </a:ext>
              </a:extLst>
            </p:cNvPr>
            <p:cNvSpPr/>
            <p:nvPr/>
          </p:nvSpPr>
          <p:spPr>
            <a:xfrm>
              <a:off x="-81457" y="1902398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Ungeordnete Liste</a:t>
              </a:r>
            </a:p>
          </p:txBody>
        </p:sp>
        <p:cxnSp>
          <p:nvCxnSpPr>
            <p:cNvPr id="32" name="Gerade Verbindung mit Pfeil 31">
              <a:extLst>
                <a:ext uri="{FF2B5EF4-FFF2-40B4-BE49-F238E27FC236}">
                  <a16:creationId xmlns:a16="http://schemas.microsoft.com/office/drawing/2014/main" id="{03A64CB4-0A7B-A2F5-E3E7-704D508B716E}"/>
                </a:ext>
              </a:extLst>
            </p:cNvPr>
            <p:cNvCxnSpPr/>
            <p:nvPr/>
          </p:nvCxnSpPr>
          <p:spPr>
            <a:xfrm flipH="1">
              <a:off x="-6585480" y="2100719"/>
              <a:ext cx="6327560" cy="30115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AFB52FA9-382B-496E-A28E-D0826D46E43A}"/>
              </a:ext>
            </a:extLst>
          </p:cNvPr>
          <p:cNvGrpSpPr/>
          <p:nvPr/>
        </p:nvGrpSpPr>
        <p:grpSpPr>
          <a:xfrm>
            <a:off x="9428323" y="4899290"/>
            <a:ext cx="2724438" cy="456873"/>
            <a:chOff x="-947066" y="1908200"/>
            <a:chExt cx="2724438" cy="456873"/>
          </a:xfrm>
        </p:grpSpPr>
        <p:sp>
          <p:nvSpPr>
            <p:cNvPr id="36" name="Rechteck 35">
              <a:extLst>
                <a:ext uri="{FF2B5EF4-FFF2-40B4-BE49-F238E27FC236}">
                  <a16:creationId xmlns:a16="http://schemas.microsoft.com/office/drawing/2014/main" id="{EA4384D7-5FA5-4BD4-67AA-AC623135F92C}"/>
                </a:ext>
              </a:extLst>
            </p:cNvPr>
            <p:cNvSpPr/>
            <p:nvPr/>
          </p:nvSpPr>
          <p:spPr>
            <a:xfrm>
              <a:off x="-188495" y="1908200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Erstellung Verweis</a:t>
              </a:r>
            </a:p>
          </p:txBody>
        </p:sp>
        <p:cxnSp>
          <p:nvCxnSpPr>
            <p:cNvPr id="37" name="Gerade Verbindung mit Pfeil 36">
              <a:extLst>
                <a:ext uri="{FF2B5EF4-FFF2-40B4-BE49-F238E27FC236}">
                  <a16:creationId xmlns:a16="http://schemas.microsoft.com/office/drawing/2014/main" id="{FDC2E478-4B5E-E19F-C8DB-50C7ABDE783C}"/>
                </a:ext>
              </a:extLst>
            </p:cNvPr>
            <p:cNvCxnSpPr/>
            <p:nvPr/>
          </p:nvCxnSpPr>
          <p:spPr>
            <a:xfrm flipH="1" flipV="1">
              <a:off x="-947066" y="2015356"/>
              <a:ext cx="689146" cy="85363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838D7E73-DF45-3551-859C-64DB90C7D7D6}"/>
              </a:ext>
            </a:extLst>
          </p:cNvPr>
          <p:cNvGrpSpPr/>
          <p:nvPr/>
        </p:nvGrpSpPr>
        <p:grpSpPr>
          <a:xfrm>
            <a:off x="55279" y="4310628"/>
            <a:ext cx="2504524" cy="1110836"/>
            <a:chOff x="-81457" y="1248435"/>
            <a:chExt cx="2504524" cy="1110836"/>
          </a:xfrm>
        </p:grpSpPr>
        <p:sp>
          <p:nvSpPr>
            <p:cNvPr id="42" name="Rechteck 41">
              <a:extLst>
                <a:ext uri="{FF2B5EF4-FFF2-40B4-BE49-F238E27FC236}">
                  <a16:creationId xmlns:a16="http://schemas.microsoft.com/office/drawing/2014/main" id="{229D76E8-CE6F-5E9A-07C8-7258C01C84D5}"/>
                </a:ext>
              </a:extLst>
            </p:cNvPr>
            <p:cNvSpPr/>
            <p:nvPr/>
          </p:nvSpPr>
          <p:spPr>
            <a:xfrm>
              <a:off x="-81457" y="1902398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err="1"/>
                <a:t>Aside - Element</a:t>
              </a:r>
            </a:p>
          </p:txBody>
        </p:sp>
        <p:cxnSp>
          <p:nvCxnSpPr>
            <p:cNvPr id="43" name="Gerade Verbindung mit Pfeil 42">
              <a:extLst>
                <a:ext uri="{FF2B5EF4-FFF2-40B4-BE49-F238E27FC236}">
                  <a16:creationId xmlns:a16="http://schemas.microsoft.com/office/drawing/2014/main" id="{C430CCDA-774C-7279-21F8-CD688384FBD0}"/>
                </a:ext>
              </a:extLst>
            </p:cNvPr>
            <p:cNvCxnSpPr/>
            <p:nvPr/>
          </p:nvCxnSpPr>
          <p:spPr>
            <a:xfrm flipV="1">
              <a:off x="1521590" y="1248435"/>
              <a:ext cx="901477" cy="69370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F0C2AB03-B471-89FA-E7AB-0B6481358959}"/>
              </a:ext>
            </a:extLst>
          </p:cNvPr>
          <p:cNvGrpSpPr/>
          <p:nvPr/>
        </p:nvGrpSpPr>
        <p:grpSpPr>
          <a:xfrm>
            <a:off x="82637" y="3678099"/>
            <a:ext cx="2504524" cy="1110836"/>
            <a:chOff x="-81457" y="1248435"/>
            <a:chExt cx="2504524" cy="1110836"/>
          </a:xfrm>
        </p:grpSpPr>
        <p:sp>
          <p:nvSpPr>
            <p:cNvPr id="45" name="Rechteck 44">
              <a:extLst>
                <a:ext uri="{FF2B5EF4-FFF2-40B4-BE49-F238E27FC236}">
                  <a16:creationId xmlns:a16="http://schemas.microsoft.com/office/drawing/2014/main" id="{3655EC6B-76E3-DAE2-C61C-DDA4F1EC1C03}"/>
                </a:ext>
              </a:extLst>
            </p:cNvPr>
            <p:cNvSpPr/>
            <p:nvPr/>
          </p:nvSpPr>
          <p:spPr>
            <a:xfrm>
              <a:off x="-81457" y="1902398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err="1"/>
                <a:t>Section - Element</a:t>
              </a:r>
            </a:p>
          </p:txBody>
        </p:sp>
        <p:cxnSp>
          <p:nvCxnSpPr>
            <p:cNvPr id="46" name="Gerade Verbindung mit Pfeil 45">
              <a:extLst>
                <a:ext uri="{FF2B5EF4-FFF2-40B4-BE49-F238E27FC236}">
                  <a16:creationId xmlns:a16="http://schemas.microsoft.com/office/drawing/2014/main" id="{C2D99A5C-6CAD-F112-B153-D32A6C2B1392}"/>
                </a:ext>
              </a:extLst>
            </p:cNvPr>
            <p:cNvCxnSpPr/>
            <p:nvPr/>
          </p:nvCxnSpPr>
          <p:spPr>
            <a:xfrm flipV="1">
              <a:off x="1521590" y="1248435"/>
              <a:ext cx="901477" cy="69370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1582786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3">
            <a:extLst>
              <a:ext uri="{FF2B5EF4-FFF2-40B4-BE49-F238E27FC236}">
                <a16:creationId xmlns:a16="http://schemas.microsoft.com/office/drawing/2014/main" id="{DA6DEBF2-5989-ECC0-D1B4-62F38B7DBE69}"/>
              </a:ext>
            </a:extLst>
          </p:cNvPr>
          <p:cNvSpPr txBox="1"/>
          <p:nvPr/>
        </p:nvSpPr>
        <p:spPr>
          <a:xfrm>
            <a:off x="2738380" y="675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>
                <a:solidFill>
                  <a:schemeClr val="bg1"/>
                </a:solidFill>
              </a:rPr>
              <a:t> Strukturelemente</a:t>
            </a:r>
            <a:endParaRPr lang="de-AT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25C47BFE-5133-1F0F-3ADB-2A6542C56D0D}"/>
              </a:ext>
            </a:extLst>
          </p:cNvPr>
          <p:cNvSpPr/>
          <p:nvPr/>
        </p:nvSpPr>
        <p:spPr>
          <a:xfrm>
            <a:off x="2270667" y="501928"/>
            <a:ext cx="467713" cy="456873"/>
          </a:xfrm>
          <a:prstGeom prst="ellipse">
            <a:avLst/>
          </a:prstGeom>
          <a:blipFill>
            <a:blip r:embed="rId2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8" name="Inhaltsplatzhalter 17">
            <a:extLst>
              <a:ext uri="{FF2B5EF4-FFF2-40B4-BE49-F238E27FC236}">
                <a16:creationId xmlns:a16="http://schemas.microsoft.com/office/drawing/2014/main" id="{93252120-783B-746E-7345-FB24503385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4828" y="1827491"/>
            <a:ext cx="8515865" cy="3759472"/>
          </a:xfrm>
        </p:spPr>
      </p:pic>
    </p:spTree>
    <p:extLst>
      <p:ext uri="{BB962C8B-B14F-4D97-AF65-F5344CB8AC3E}">
        <p14:creationId xmlns:p14="http://schemas.microsoft.com/office/powerpoint/2010/main" val="338891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380" y="255696"/>
            <a:ext cx="10515600" cy="1325563"/>
          </a:xfrm>
        </p:spPr>
        <p:txBody>
          <a:bodyPr/>
          <a:lstStyle/>
          <a:p>
            <a:r>
              <a:rPr lang="de-AT" sz="4400">
                <a:solidFill>
                  <a:schemeClr val="bg1"/>
                </a:solidFill>
              </a:rPr>
              <a:t> </a:t>
            </a:r>
            <a:r>
              <a:rPr lang="de-AT">
                <a:solidFill>
                  <a:schemeClr val="bg1"/>
                </a:solidFill>
              </a:rPr>
              <a:t>Textelement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690040"/>
            <a:ext cx="467713" cy="456873"/>
          </a:xfrm>
          <a:prstGeom prst="ellipse">
            <a:avLst/>
          </a:prstGeom>
          <a:blipFill>
            <a:blip r:embed="rId3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D6C6379-AB01-BC70-E25F-00956E5AAA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8200" y="2611168"/>
            <a:ext cx="10550497" cy="2201843"/>
          </a:xfrm>
          <a:prstGeom prst="rect">
            <a:avLst/>
          </a:prstGeom>
        </p:spPr>
      </p:pic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C154146F-F2B8-21C9-01B9-874F1B2E91A1}"/>
              </a:ext>
            </a:extLst>
          </p:cNvPr>
          <p:cNvGrpSpPr/>
          <p:nvPr/>
        </p:nvGrpSpPr>
        <p:grpSpPr>
          <a:xfrm>
            <a:off x="206399" y="1603335"/>
            <a:ext cx="1965867" cy="1049219"/>
            <a:chOff x="-81457" y="1902398"/>
            <a:chExt cx="1965867" cy="1049219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C01A4C61-BC91-6ECA-86D1-F7F05D31948E}"/>
                </a:ext>
              </a:extLst>
            </p:cNvPr>
            <p:cNvSpPr/>
            <p:nvPr/>
          </p:nvSpPr>
          <p:spPr>
            <a:xfrm>
              <a:off x="-81457" y="1902398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Kommentar</a:t>
              </a:r>
            </a:p>
          </p:txBody>
        </p:sp>
        <p:cxnSp>
          <p:nvCxnSpPr>
            <p:cNvPr id="9" name="Gerade Verbindung mit Pfeil 8">
              <a:extLst>
                <a:ext uri="{FF2B5EF4-FFF2-40B4-BE49-F238E27FC236}">
                  <a16:creationId xmlns:a16="http://schemas.microsoft.com/office/drawing/2014/main" id="{B78BCAF8-1465-A9FB-4BF5-644348B43B4A}"/>
                </a:ext>
              </a:extLst>
            </p:cNvPr>
            <p:cNvCxnSpPr/>
            <p:nvPr/>
          </p:nvCxnSpPr>
          <p:spPr>
            <a:xfrm>
              <a:off x="1378020" y="2359271"/>
              <a:ext cx="506390" cy="592346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F48ED2C3-9A10-25D9-670E-BE4C50097756}"/>
              </a:ext>
            </a:extLst>
          </p:cNvPr>
          <p:cNvGrpSpPr/>
          <p:nvPr/>
        </p:nvGrpSpPr>
        <p:grpSpPr>
          <a:xfrm>
            <a:off x="6519333" y="1428321"/>
            <a:ext cx="2690790" cy="1805946"/>
            <a:chOff x="-806380" y="1902398"/>
            <a:chExt cx="2690790" cy="1805946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76E6FBCA-BC3C-DF27-FF75-939630058AA5}"/>
                </a:ext>
              </a:extLst>
            </p:cNvPr>
            <p:cNvSpPr/>
            <p:nvPr/>
          </p:nvSpPr>
          <p:spPr>
            <a:xfrm>
              <a:off x="-81457" y="1902398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Texthervorhebung</a:t>
              </a:r>
            </a:p>
          </p:txBody>
        </p:sp>
        <p:cxnSp>
          <p:nvCxnSpPr>
            <p:cNvPr id="14" name="Gerade Verbindung mit Pfeil 13">
              <a:extLst>
                <a:ext uri="{FF2B5EF4-FFF2-40B4-BE49-F238E27FC236}">
                  <a16:creationId xmlns:a16="http://schemas.microsoft.com/office/drawing/2014/main" id="{AB6B782C-DF3C-C4F3-9E6A-5A2D1EDC1A83}"/>
                </a:ext>
              </a:extLst>
            </p:cNvPr>
            <p:cNvCxnSpPr>
              <a:stCxn id="13" idx="2"/>
            </p:cNvCxnSpPr>
            <p:nvPr/>
          </p:nvCxnSpPr>
          <p:spPr>
            <a:xfrm flipH="1">
              <a:off x="-806380" y="2359271"/>
              <a:ext cx="1707857" cy="1349073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CDDE7E21-7BC3-D231-EA9D-92CC1F700C55}"/>
              </a:ext>
            </a:extLst>
          </p:cNvPr>
          <p:cNvGrpSpPr/>
          <p:nvPr/>
        </p:nvGrpSpPr>
        <p:grpSpPr>
          <a:xfrm>
            <a:off x="8569502" y="1885194"/>
            <a:ext cx="3166164" cy="1845684"/>
            <a:chOff x="-1367154" y="1902398"/>
            <a:chExt cx="3166164" cy="1845684"/>
          </a:xfrm>
        </p:grpSpPr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B99F0721-9811-48AA-78DA-F55CEE2FA59C}"/>
                </a:ext>
              </a:extLst>
            </p:cNvPr>
            <p:cNvSpPr/>
            <p:nvPr/>
          </p:nvSpPr>
          <p:spPr>
            <a:xfrm>
              <a:off x="-166857" y="1902398"/>
              <a:ext cx="1965867" cy="6065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Text wird aus Fokus genommen</a:t>
              </a:r>
            </a:p>
          </p:txBody>
        </p:sp>
        <p:cxnSp>
          <p:nvCxnSpPr>
            <p:cNvPr id="19" name="Gerade Verbindung mit Pfeil 18">
              <a:extLst>
                <a:ext uri="{FF2B5EF4-FFF2-40B4-BE49-F238E27FC236}">
                  <a16:creationId xmlns:a16="http://schemas.microsoft.com/office/drawing/2014/main" id="{2AF9CCA6-E0D8-4013-550A-BEFD344B3A1B}"/>
                </a:ext>
              </a:extLst>
            </p:cNvPr>
            <p:cNvCxnSpPr/>
            <p:nvPr/>
          </p:nvCxnSpPr>
          <p:spPr>
            <a:xfrm flipH="1">
              <a:off x="-1367154" y="2669758"/>
              <a:ext cx="1818507" cy="1078324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CA6AFB2-2CB8-A52B-092C-8CED8A4DF576}"/>
              </a:ext>
            </a:extLst>
          </p:cNvPr>
          <p:cNvGrpSpPr/>
          <p:nvPr/>
        </p:nvGrpSpPr>
        <p:grpSpPr>
          <a:xfrm>
            <a:off x="10226133" y="4216857"/>
            <a:ext cx="1965867" cy="1824995"/>
            <a:chOff x="756743" y="808436"/>
            <a:chExt cx="1965867" cy="1824995"/>
          </a:xfrm>
        </p:grpSpPr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823ADF94-4B3C-AFF6-D1C3-2CCCC0D9850E}"/>
                </a:ext>
              </a:extLst>
            </p:cNvPr>
            <p:cNvSpPr/>
            <p:nvPr/>
          </p:nvSpPr>
          <p:spPr>
            <a:xfrm>
              <a:off x="756743" y="2176558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Kennzeichnung Titel</a:t>
              </a:r>
            </a:p>
          </p:txBody>
        </p:sp>
        <p:cxnSp>
          <p:nvCxnSpPr>
            <p:cNvPr id="23" name="Gerade Verbindung mit Pfeil 22">
              <a:extLst>
                <a:ext uri="{FF2B5EF4-FFF2-40B4-BE49-F238E27FC236}">
                  <a16:creationId xmlns:a16="http://schemas.microsoft.com/office/drawing/2014/main" id="{376F09D9-F0C7-1A51-584F-F871C0044813}"/>
                </a:ext>
              </a:extLst>
            </p:cNvPr>
            <p:cNvCxnSpPr/>
            <p:nvPr/>
          </p:nvCxnSpPr>
          <p:spPr>
            <a:xfrm flipH="1" flipV="1">
              <a:off x="1706610" y="808436"/>
              <a:ext cx="645066" cy="1229886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01A93A6F-3F42-50E7-C6A4-6B277D997507}"/>
              </a:ext>
            </a:extLst>
          </p:cNvPr>
          <p:cNvGrpSpPr/>
          <p:nvPr/>
        </p:nvGrpSpPr>
        <p:grpSpPr>
          <a:xfrm>
            <a:off x="3469733" y="4487333"/>
            <a:ext cx="1965867" cy="1486782"/>
            <a:chOff x="49210" y="1329362"/>
            <a:chExt cx="1965867" cy="1486782"/>
          </a:xfrm>
        </p:grpSpPr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15B7C935-CFF2-07D2-1FEF-4E85315F952B}"/>
                </a:ext>
              </a:extLst>
            </p:cNvPr>
            <p:cNvSpPr/>
            <p:nvPr/>
          </p:nvSpPr>
          <p:spPr>
            <a:xfrm>
              <a:off x="49210" y="2359271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Zeitstempel </a:t>
              </a:r>
            </a:p>
          </p:txBody>
        </p:sp>
        <p:cxnSp>
          <p:nvCxnSpPr>
            <p:cNvPr id="28" name="Gerade Verbindung mit Pfeil 27">
              <a:extLst>
                <a:ext uri="{FF2B5EF4-FFF2-40B4-BE49-F238E27FC236}">
                  <a16:creationId xmlns:a16="http://schemas.microsoft.com/office/drawing/2014/main" id="{5A81FC6A-BED3-8AE1-C292-597320BF0A52}"/>
                </a:ext>
              </a:extLst>
            </p:cNvPr>
            <p:cNvCxnSpPr/>
            <p:nvPr/>
          </p:nvCxnSpPr>
          <p:spPr>
            <a:xfrm flipV="1">
              <a:off x="1378020" y="1329362"/>
              <a:ext cx="637057" cy="1029909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6165756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380" y="255696"/>
            <a:ext cx="10515600" cy="1325563"/>
          </a:xfrm>
        </p:spPr>
        <p:txBody>
          <a:bodyPr/>
          <a:lstStyle/>
          <a:p>
            <a:r>
              <a:rPr lang="de-AT" sz="4400">
                <a:solidFill>
                  <a:schemeClr val="bg1"/>
                </a:solidFill>
              </a:rPr>
              <a:t> </a:t>
            </a:r>
            <a:r>
              <a:rPr lang="de-AT">
                <a:solidFill>
                  <a:schemeClr val="bg1"/>
                </a:solidFill>
              </a:rPr>
              <a:t>Textelement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690040"/>
            <a:ext cx="467713" cy="456873"/>
          </a:xfrm>
          <a:prstGeom prst="ellipse">
            <a:avLst/>
          </a:prstGeom>
          <a:blipFill>
            <a:blip r:embed="rId2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09EAD79-995B-10BC-DE57-95481A972D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7383" y="2217540"/>
            <a:ext cx="8229118" cy="286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38656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380" y="255696"/>
            <a:ext cx="10515600" cy="1325563"/>
          </a:xfrm>
        </p:spPr>
        <p:txBody>
          <a:bodyPr/>
          <a:lstStyle/>
          <a:p>
            <a:r>
              <a:rPr lang="de-AT" sz="4400">
                <a:solidFill>
                  <a:schemeClr val="bg1"/>
                </a:solidFill>
              </a:rPr>
              <a:t> Eingebettete Elemente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690040"/>
            <a:ext cx="467713" cy="456873"/>
          </a:xfrm>
          <a:prstGeom prst="ellipse">
            <a:avLst/>
          </a:prstGeom>
          <a:blipFill>
            <a:blip r:embed="rId3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DA39CE9-4A3E-6441-9F6E-202C05BFC22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b="62707"/>
          <a:stretch>
            <a:fillRect/>
          </a:stretch>
        </p:blipFill>
        <p:spPr>
          <a:xfrm>
            <a:off x="1965867" y="2745219"/>
            <a:ext cx="9018162" cy="2134863"/>
          </a:xfrm>
          <a:prstGeom prst="rect">
            <a:avLst/>
          </a:prstGeom>
        </p:spPr>
      </p:pic>
      <p:sp>
        <p:nvSpPr>
          <p:cNvPr id="7" name="Titel 3">
            <a:extLst>
              <a:ext uri="{FF2B5EF4-FFF2-40B4-BE49-F238E27FC236}">
                <a16:creationId xmlns:a16="http://schemas.microsoft.com/office/drawing/2014/main" id="{9183F86C-0CCF-569E-BE63-D5C7E75F3E7B}"/>
              </a:ext>
            </a:extLst>
          </p:cNvPr>
          <p:cNvSpPr txBox="1"/>
          <p:nvPr/>
        </p:nvSpPr>
        <p:spPr>
          <a:xfrm>
            <a:off x="1850759" y="16070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200">
                <a:solidFill>
                  <a:schemeClr val="bg1"/>
                </a:solidFill>
              </a:rPr>
              <a:t>Einfügung von Bilder</a:t>
            </a:r>
            <a:endParaRPr lang="de-AT" sz="3200"/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49407145-7EC3-CF34-446D-ABDE37BA8571}"/>
              </a:ext>
            </a:extLst>
          </p:cNvPr>
          <p:cNvGrpSpPr/>
          <p:nvPr/>
        </p:nvGrpSpPr>
        <p:grpSpPr>
          <a:xfrm>
            <a:off x="0" y="2628669"/>
            <a:ext cx="2646722" cy="456873"/>
            <a:chOff x="-81457" y="1902398"/>
            <a:chExt cx="2646722" cy="456873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815FF5D3-8062-08CA-73AC-21D4A7DB405F}"/>
                </a:ext>
              </a:extLst>
            </p:cNvPr>
            <p:cNvSpPr/>
            <p:nvPr/>
          </p:nvSpPr>
          <p:spPr>
            <a:xfrm>
              <a:off x="-81457" y="1902398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Startpunkt</a:t>
              </a:r>
            </a:p>
          </p:txBody>
        </p:sp>
        <p:cxnSp>
          <p:nvCxnSpPr>
            <p:cNvPr id="10" name="Gerade Verbindung mit Pfeil 9">
              <a:extLst>
                <a:ext uri="{FF2B5EF4-FFF2-40B4-BE49-F238E27FC236}">
                  <a16:creationId xmlns:a16="http://schemas.microsoft.com/office/drawing/2014/main" id="{3AF56C3E-B5F1-49E4-42BC-0AB187234E43}"/>
                </a:ext>
              </a:extLst>
            </p:cNvPr>
            <p:cNvCxnSpPr/>
            <p:nvPr/>
          </p:nvCxnSpPr>
          <p:spPr>
            <a:xfrm>
              <a:off x="1620343" y="2130834"/>
              <a:ext cx="944922" cy="38306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BEB602E6-75A9-01D3-6923-35408E832E1B}"/>
              </a:ext>
            </a:extLst>
          </p:cNvPr>
          <p:cNvGrpSpPr/>
          <p:nvPr/>
        </p:nvGrpSpPr>
        <p:grpSpPr>
          <a:xfrm>
            <a:off x="2139670" y="4647780"/>
            <a:ext cx="1965867" cy="891932"/>
            <a:chOff x="-81457" y="1633087"/>
            <a:chExt cx="1965867" cy="891932"/>
          </a:xfrm>
        </p:grpSpPr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1E9B1759-44D1-FADA-5B33-69E58E295AB4}"/>
                </a:ext>
              </a:extLst>
            </p:cNvPr>
            <p:cNvSpPr/>
            <p:nvPr/>
          </p:nvSpPr>
          <p:spPr>
            <a:xfrm>
              <a:off x="-81457" y="2068146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Endpunkt</a:t>
              </a:r>
            </a:p>
          </p:txBody>
        </p:sp>
        <p:cxnSp>
          <p:nvCxnSpPr>
            <p:cNvPr id="16" name="Gerade Verbindung mit Pfeil 15">
              <a:extLst>
                <a:ext uri="{FF2B5EF4-FFF2-40B4-BE49-F238E27FC236}">
                  <a16:creationId xmlns:a16="http://schemas.microsoft.com/office/drawing/2014/main" id="{AF6A2C3F-49E0-43F5-EFC1-A5D206ED2621}"/>
                </a:ext>
              </a:extLst>
            </p:cNvPr>
            <p:cNvCxnSpPr/>
            <p:nvPr/>
          </p:nvCxnSpPr>
          <p:spPr>
            <a:xfrm flipH="1" flipV="1">
              <a:off x="1307663" y="1633087"/>
              <a:ext cx="0" cy="435059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636D81F9-8DD8-B058-9CBA-2971C73DB43D}"/>
              </a:ext>
            </a:extLst>
          </p:cNvPr>
          <p:cNvGrpSpPr/>
          <p:nvPr/>
        </p:nvGrpSpPr>
        <p:grpSpPr>
          <a:xfrm>
            <a:off x="286548" y="3283791"/>
            <a:ext cx="2476428" cy="495821"/>
            <a:chOff x="88837" y="2015956"/>
            <a:chExt cx="2476428" cy="495821"/>
          </a:xfrm>
        </p:grpSpPr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393E3F6B-8BA4-ED81-BFCF-263D16667333}"/>
                </a:ext>
              </a:extLst>
            </p:cNvPr>
            <p:cNvSpPr/>
            <p:nvPr/>
          </p:nvSpPr>
          <p:spPr>
            <a:xfrm>
              <a:off x="88837" y="2054904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Angabe </a:t>
              </a:r>
              <a:br>
                <a:rPr lang="de-AT"/>
              </a:br>
              <a:r>
                <a:rPr lang="de-AT"/>
                <a:t>der Quelle</a:t>
              </a:r>
            </a:p>
          </p:txBody>
        </p:sp>
        <p:cxnSp>
          <p:nvCxnSpPr>
            <p:cNvPr id="22" name="Gerade Verbindung mit Pfeil 21">
              <a:extLst>
                <a:ext uri="{FF2B5EF4-FFF2-40B4-BE49-F238E27FC236}">
                  <a16:creationId xmlns:a16="http://schemas.microsoft.com/office/drawing/2014/main" id="{1CAAABE5-6AF3-FAA5-DAA0-2F7761D5AA32}"/>
                </a:ext>
              </a:extLst>
            </p:cNvPr>
            <p:cNvCxnSpPr/>
            <p:nvPr/>
          </p:nvCxnSpPr>
          <p:spPr>
            <a:xfrm flipV="1">
              <a:off x="1620343" y="2015956"/>
              <a:ext cx="944922" cy="114878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0D80BE33-BB69-32E0-61E0-3C2FD3B1BE8D}"/>
              </a:ext>
            </a:extLst>
          </p:cNvPr>
          <p:cNvGrpSpPr/>
          <p:nvPr/>
        </p:nvGrpSpPr>
        <p:grpSpPr>
          <a:xfrm>
            <a:off x="237719" y="3932559"/>
            <a:ext cx="3075176" cy="762766"/>
            <a:chOff x="-98691" y="1761949"/>
            <a:chExt cx="3075176" cy="762766"/>
          </a:xfrm>
        </p:grpSpPr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C9A7CB43-B8F6-11F8-64ED-DB4B38A553BA}"/>
                </a:ext>
              </a:extLst>
            </p:cNvPr>
            <p:cNvSpPr/>
            <p:nvPr/>
          </p:nvSpPr>
          <p:spPr>
            <a:xfrm>
              <a:off x="-98691" y="2067842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Alternativtext</a:t>
              </a:r>
            </a:p>
          </p:txBody>
        </p:sp>
        <p:cxnSp>
          <p:nvCxnSpPr>
            <p:cNvPr id="26" name="Gerade Verbindung mit Pfeil 25">
              <a:extLst>
                <a:ext uri="{FF2B5EF4-FFF2-40B4-BE49-F238E27FC236}">
                  <a16:creationId xmlns:a16="http://schemas.microsoft.com/office/drawing/2014/main" id="{6A51B509-8BFB-475D-EE46-B0EC136563F0}"/>
                </a:ext>
              </a:extLst>
            </p:cNvPr>
            <p:cNvCxnSpPr/>
            <p:nvPr/>
          </p:nvCxnSpPr>
          <p:spPr>
            <a:xfrm flipV="1">
              <a:off x="1620343" y="1761949"/>
              <a:ext cx="1356142" cy="368885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24B275C3-D003-7544-0B05-024CD9771662}"/>
              </a:ext>
            </a:extLst>
          </p:cNvPr>
          <p:cNvGrpSpPr/>
          <p:nvPr/>
        </p:nvGrpSpPr>
        <p:grpSpPr>
          <a:xfrm>
            <a:off x="6850222" y="4501954"/>
            <a:ext cx="1965867" cy="1142103"/>
            <a:chOff x="637409" y="1445604"/>
            <a:chExt cx="1965867" cy="1142103"/>
          </a:xfrm>
        </p:grpSpPr>
        <p:sp>
          <p:nvSpPr>
            <p:cNvPr id="30" name="Rechteck 29">
              <a:extLst>
                <a:ext uri="{FF2B5EF4-FFF2-40B4-BE49-F238E27FC236}">
                  <a16:creationId xmlns:a16="http://schemas.microsoft.com/office/drawing/2014/main" id="{D71A3E9F-ED47-067C-BB57-7F2A02400BBE}"/>
                </a:ext>
              </a:extLst>
            </p:cNvPr>
            <p:cNvSpPr/>
            <p:nvPr/>
          </p:nvSpPr>
          <p:spPr>
            <a:xfrm>
              <a:off x="637409" y="2130834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Bildunterschrift</a:t>
              </a:r>
            </a:p>
          </p:txBody>
        </p:sp>
        <p:cxnSp>
          <p:nvCxnSpPr>
            <p:cNvPr id="31" name="Gerade Verbindung mit Pfeil 30">
              <a:extLst>
                <a:ext uri="{FF2B5EF4-FFF2-40B4-BE49-F238E27FC236}">
                  <a16:creationId xmlns:a16="http://schemas.microsoft.com/office/drawing/2014/main" id="{B96B8EB9-85E2-1BF6-0F57-733BCA520974}"/>
                </a:ext>
              </a:extLst>
            </p:cNvPr>
            <p:cNvCxnSpPr/>
            <p:nvPr/>
          </p:nvCxnSpPr>
          <p:spPr>
            <a:xfrm flipH="1" flipV="1">
              <a:off x="1411230" y="1445604"/>
              <a:ext cx="209113" cy="68523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0442589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380" y="255696"/>
            <a:ext cx="10515600" cy="1325563"/>
          </a:xfrm>
        </p:spPr>
        <p:txBody>
          <a:bodyPr/>
          <a:lstStyle/>
          <a:p>
            <a:r>
              <a:rPr lang="de-AT">
                <a:solidFill>
                  <a:schemeClr val="bg1"/>
                </a:solidFill>
              </a:rPr>
              <a:t>Eingebettete Elemente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690040"/>
            <a:ext cx="467713" cy="456873"/>
          </a:xfrm>
          <a:prstGeom prst="ellipse">
            <a:avLst/>
          </a:prstGeom>
          <a:blipFill>
            <a:blip r:embed="rId2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54A1A77-6E77-370C-2770-EBAF52EAC81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738380" y="2008342"/>
            <a:ext cx="6204325" cy="351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68814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380" y="255696"/>
            <a:ext cx="10515600" cy="1325563"/>
          </a:xfrm>
        </p:spPr>
        <p:txBody>
          <a:bodyPr/>
          <a:lstStyle/>
          <a:p>
            <a:r>
              <a:rPr lang="de-AT">
                <a:solidFill>
                  <a:schemeClr val="bg1"/>
                </a:solidFill>
              </a:rPr>
              <a:t>Eingebettete Elemente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690040"/>
            <a:ext cx="467713" cy="456873"/>
          </a:xfrm>
          <a:prstGeom prst="ellipse">
            <a:avLst/>
          </a:prstGeom>
          <a:blipFill>
            <a:blip r:embed="rId2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itel 3">
            <a:extLst>
              <a:ext uri="{FF2B5EF4-FFF2-40B4-BE49-F238E27FC236}">
                <a16:creationId xmlns:a16="http://schemas.microsoft.com/office/drawing/2014/main" id="{DF9A87EA-DA35-35D5-FB66-332772BA9B90}"/>
              </a:ext>
            </a:extLst>
          </p:cNvPr>
          <p:cNvSpPr txBox="1"/>
          <p:nvPr/>
        </p:nvSpPr>
        <p:spPr>
          <a:xfrm>
            <a:off x="1511300" y="11494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3200">
                <a:solidFill>
                  <a:schemeClr val="bg1"/>
                </a:solidFill>
              </a:rPr>
              <a:t>Einfügung von Audio</a:t>
            </a:r>
            <a:endParaRPr lang="de-AT" sz="320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DD4C15B2-D851-FD88-70AF-D6E7B7860F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1300" y="2242349"/>
            <a:ext cx="10031954" cy="2571793"/>
          </a:xfrm>
          <a:prstGeom prst="rect">
            <a:avLst/>
          </a:prstGeom>
        </p:spPr>
      </p:pic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2303C6FA-6D8E-87C5-D9A8-3375E616401F}"/>
              </a:ext>
            </a:extLst>
          </p:cNvPr>
          <p:cNvGrpSpPr/>
          <p:nvPr/>
        </p:nvGrpSpPr>
        <p:grpSpPr>
          <a:xfrm>
            <a:off x="-279400" y="2349269"/>
            <a:ext cx="2550067" cy="456873"/>
            <a:chOff x="-81457" y="1902398"/>
            <a:chExt cx="2550067" cy="456873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CE0DBE46-2903-E5CE-0A7C-5212EEFB3697}"/>
                </a:ext>
              </a:extLst>
            </p:cNvPr>
            <p:cNvSpPr/>
            <p:nvPr/>
          </p:nvSpPr>
          <p:spPr>
            <a:xfrm>
              <a:off x="-81457" y="1902398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Angabe </a:t>
              </a:r>
              <a:br>
                <a:rPr lang="de-AT"/>
              </a:br>
              <a:r>
                <a:rPr lang="de-AT"/>
                <a:t>der Quelle</a:t>
              </a:r>
            </a:p>
          </p:txBody>
        </p:sp>
        <p:cxnSp>
          <p:nvCxnSpPr>
            <p:cNvPr id="12" name="Gerade Verbindung mit Pfeil 11">
              <a:extLst>
                <a:ext uri="{FF2B5EF4-FFF2-40B4-BE49-F238E27FC236}">
                  <a16:creationId xmlns:a16="http://schemas.microsoft.com/office/drawing/2014/main" id="{BEE057BA-B494-6E69-CC6B-A4F8DD20557D}"/>
                </a:ext>
              </a:extLst>
            </p:cNvPr>
            <p:cNvCxnSpPr/>
            <p:nvPr/>
          </p:nvCxnSpPr>
          <p:spPr>
            <a:xfrm>
              <a:off x="1620343" y="2130834"/>
              <a:ext cx="848267" cy="43724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68D0C9FE-95EB-0AFB-6B84-C887851F5139}"/>
              </a:ext>
            </a:extLst>
          </p:cNvPr>
          <p:cNvGrpSpPr/>
          <p:nvPr/>
        </p:nvGrpSpPr>
        <p:grpSpPr>
          <a:xfrm>
            <a:off x="-139589" y="3071372"/>
            <a:ext cx="3123977" cy="456873"/>
            <a:chOff x="-238890" y="1953634"/>
            <a:chExt cx="3123977" cy="456873"/>
          </a:xfrm>
        </p:grpSpPr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1EEBD0DF-68E8-7493-06F2-665C16AAA759}"/>
                </a:ext>
              </a:extLst>
            </p:cNvPr>
            <p:cNvSpPr/>
            <p:nvPr/>
          </p:nvSpPr>
          <p:spPr>
            <a:xfrm>
              <a:off x="-238890" y="1953634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Eingabe </a:t>
              </a:r>
              <a:br>
                <a:rPr lang="de-AT"/>
              </a:br>
              <a:r>
                <a:rPr lang="de-AT"/>
                <a:t>des Formates</a:t>
              </a:r>
            </a:p>
          </p:txBody>
        </p:sp>
        <p:cxnSp>
          <p:nvCxnSpPr>
            <p:cNvPr id="16" name="Gerade Verbindung mit Pfeil 15">
              <a:extLst>
                <a:ext uri="{FF2B5EF4-FFF2-40B4-BE49-F238E27FC236}">
                  <a16:creationId xmlns:a16="http://schemas.microsoft.com/office/drawing/2014/main" id="{E1320AC1-0176-4F9C-DCF2-8FA95C9BE4E4}"/>
                </a:ext>
              </a:extLst>
            </p:cNvPr>
            <p:cNvCxnSpPr/>
            <p:nvPr/>
          </p:nvCxnSpPr>
          <p:spPr>
            <a:xfrm flipV="1">
              <a:off x="1620343" y="2021417"/>
              <a:ext cx="1264744" cy="109417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2FF0321D-E443-2FB9-4FB5-0302D47A6354}"/>
              </a:ext>
            </a:extLst>
          </p:cNvPr>
          <p:cNvGrpSpPr/>
          <p:nvPr/>
        </p:nvGrpSpPr>
        <p:grpSpPr>
          <a:xfrm>
            <a:off x="8737600" y="1531090"/>
            <a:ext cx="2118490" cy="1525086"/>
            <a:chOff x="-391513" y="1953634"/>
            <a:chExt cx="2118490" cy="1525086"/>
          </a:xfrm>
        </p:grpSpPr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CB5E46AC-DAA1-D6E8-FCA4-13A11B168A93}"/>
                </a:ext>
              </a:extLst>
            </p:cNvPr>
            <p:cNvSpPr/>
            <p:nvPr/>
          </p:nvSpPr>
          <p:spPr>
            <a:xfrm>
              <a:off x="-238890" y="1953634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Alternativtext</a:t>
              </a:r>
            </a:p>
          </p:txBody>
        </p:sp>
        <p:cxnSp>
          <p:nvCxnSpPr>
            <p:cNvPr id="20" name="Gerade Verbindung mit Pfeil 19">
              <a:extLst>
                <a:ext uri="{FF2B5EF4-FFF2-40B4-BE49-F238E27FC236}">
                  <a16:creationId xmlns:a16="http://schemas.microsoft.com/office/drawing/2014/main" id="{6607EA09-86DE-0824-2D98-80DE05C78E40}"/>
                </a:ext>
              </a:extLst>
            </p:cNvPr>
            <p:cNvCxnSpPr/>
            <p:nvPr/>
          </p:nvCxnSpPr>
          <p:spPr>
            <a:xfrm flipH="1">
              <a:off x="-391513" y="2555690"/>
              <a:ext cx="1244600" cy="92303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0AE9E2B3-1787-2849-A7CE-28D71C78C8B4}"/>
              </a:ext>
            </a:extLst>
          </p:cNvPr>
          <p:cNvGrpSpPr/>
          <p:nvPr/>
        </p:nvGrpSpPr>
        <p:grpSpPr>
          <a:xfrm>
            <a:off x="8148803" y="4254500"/>
            <a:ext cx="1965867" cy="1074405"/>
            <a:chOff x="-238890" y="1336102"/>
            <a:chExt cx="1965867" cy="1074405"/>
          </a:xfrm>
        </p:grpSpPr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7C229422-248F-8A7C-95BE-1AFB7B3AB2A7}"/>
                </a:ext>
              </a:extLst>
            </p:cNvPr>
            <p:cNvSpPr/>
            <p:nvPr/>
          </p:nvSpPr>
          <p:spPr>
            <a:xfrm>
              <a:off x="-238890" y="1953634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Hyperlink erstellen</a:t>
              </a:r>
            </a:p>
          </p:txBody>
        </p:sp>
        <p:cxnSp>
          <p:nvCxnSpPr>
            <p:cNvPr id="25" name="Gerade Verbindung mit Pfeil 24">
              <a:extLst>
                <a:ext uri="{FF2B5EF4-FFF2-40B4-BE49-F238E27FC236}">
                  <a16:creationId xmlns:a16="http://schemas.microsoft.com/office/drawing/2014/main" id="{829C4443-D9C2-44BF-ACD9-8D06BADE7393}"/>
                </a:ext>
              </a:extLst>
            </p:cNvPr>
            <p:cNvCxnSpPr>
              <a:stCxn id="24" idx="0"/>
            </p:cNvCxnSpPr>
            <p:nvPr/>
          </p:nvCxnSpPr>
          <p:spPr>
            <a:xfrm flipH="1" flipV="1">
              <a:off x="502530" y="1336102"/>
              <a:ext cx="241514" cy="617532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DEFAD730-4529-B827-966F-EC6213ECD06E}"/>
              </a:ext>
            </a:extLst>
          </p:cNvPr>
          <p:cNvGrpSpPr/>
          <p:nvPr/>
        </p:nvGrpSpPr>
        <p:grpSpPr>
          <a:xfrm>
            <a:off x="111463" y="3528245"/>
            <a:ext cx="2872925" cy="1835017"/>
            <a:chOff x="12162" y="1729619"/>
            <a:chExt cx="2872925" cy="1835017"/>
          </a:xfrm>
        </p:grpSpPr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7DC1394F-2355-CD7B-AA86-400BAE47FC8B}"/>
                </a:ext>
              </a:extLst>
            </p:cNvPr>
            <p:cNvSpPr/>
            <p:nvPr/>
          </p:nvSpPr>
          <p:spPr>
            <a:xfrm>
              <a:off x="12162" y="3107763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Beschriftung</a:t>
              </a:r>
            </a:p>
          </p:txBody>
        </p:sp>
        <p:cxnSp>
          <p:nvCxnSpPr>
            <p:cNvPr id="30" name="Gerade Verbindung mit Pfeil 29">
              <a:extLst>
                <a:ext uri="{FF2B5EF4-FFF2-40B4-BE49-F238E27FC236}">
                  <a16:creationId xmlns:a16="http://schemas.microsoft.com/office/drawing/2014/main" id="{9E7CB5A2-4BBA-1B8C-D8F6-53FE368940B9}"/>
                </a:ext>
              </a:extLst>
            </p:cNvPr>
            <p:cNvCxnSpPr/>
            <p:nvPr/>
          </p:nvCxnSpPr>
          <p:spPr>
            <a:xfrm flipV="1">
              <a:off x="1620343" y="1729619"/>
              <a:ext cx="1264744" cy="139510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179710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380" y="255696"/>
            <a:ext cx="10515600" cy="1325563"/>
          </a:xfrm>
        </p:spPr>
        <p:txBody>
          <a:bodyPr/>
          <a:lstStyle/>
          <a:p>
            <a:r>
              <a:rPr lang="de-AT">
                <a:solidFill>
                  <a:schemeClr val="bg1"/>
                </a:solidFill>
              </a:rPr>
              <a:t>Eingebettete Elemente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690040"/>
            <a:ext cx="467713" cy="456873"/>
          </a:xfrm>
          <a:prstGeom prst="ellipse">
            <a:avLst/>
          </a:prstGeom>
          <a:blipFill>
            <a:blip r:embed="rId2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8C4C9AA-AB22-D3D1-2FAD-0D97EE0F90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40217" y="2264568"/>
            <a:ext cx="7962583" cy="232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54285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480" y="255696"/>
            <a:ext cx="10515600" cy="1325563"/>
          </a:xfrm>
        </p:spPr>
        <p:txBody>
          <a:bodyPr/>
          <a:lstStyle/>
          <a:p>
            <a:r>
              <a:rPr lang="de-AT">
                <a:solidFill>
                  <a:schemeClr val="bg1"/>
                </a:solidFill>
              </a:rPr>
              <a:t>API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690040"/>
            <a:ext cx="467713" cy="456873"/>
          </a:xfrm>
          <a:prstGeom prst="ellipse">
            <a:avLst/>
          </a:prstGeom>
          <a:blipFill>
            <a:blip r:embed="rId3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04144CB-3BF6-D0BF-9345-CA9683C362C6}"/>
              </a:ext>
            </a:extLst>
          </p:cNvPr>
          <p:cNvSpPr txBox="1"/>
          <p:nvPr/>
        </p:nvSpPr>
        <p:spPr>
          <a:xfrm>
            <a:off x="1222625" y="1777429"/>
            <a:ext cx="102330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Schnittstelle von Software Komponenten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Kommunikation miteinander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Implementierung von vorhandenen Codes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Set von vorgefertigten Programmen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Beispiele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Geolocation API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Lokalisierung des Standortes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AT" sz="2400" i="1" err="1">
                <a:solidFill>
                  <a:schemeClr val="bg1"/>
                </a:solidFill>
              </a:rPr>
              <a:t>navigator.permissions.query({name:“geolocation“}), then (function(permission))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Web Storage API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Speicherung Daten im Webbrowser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de-AT" sz="240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060070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40" y="3365830"/>
            <a:ext cx="10515600" cy="1325563"/>
          </a:xfrm>
        </p:spPr>
        <p:txBody>
          <a:bodyPr/>
          <a:lstStyle/>
          <a:p>
            <a:r>
              <a:rPr lang="de-AT" sz="4400">
                <a:solidFill>
                  <a:schemeClr val="bg1"/>
                </a:solidFill>
              </a:rPr>
              <a:t> Anwendungsbeispiel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1259527" y="3784122"/>
            <a:ext cx="467713" cy="456873"/>
          </a:xfrm>
          <a:prstGeom prst="ellipse">
            <a:avLst/>
          </a:prstGeom>
          <a:blipFill>
            <a:blip r:embed="rId2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C4B633-6384-FCCC-AEA6-CBA0077162BC}"/>
              </a:ext>
            </a:extLst>
          </p:cNvPr>
          <p:cNvSpPr txBox="1"/>
          <p:nvPr/>
        </p:nvSpPr>
        <p:spPr>
          <a:xfrm>
            <a:off x="838200" y="688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dirty="0">
                <a:solidFill>
                  <a:schemeClr val="bg1"/>
                </a:solidFill>
              </a:rPr>
              <a:t>Inhaltsverzeichnis</a:t>
            </a: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6A20E60D-2A5A-2447-E856-812ACDBD1740}"/>
              </a:ext>
            </a:extLst>
          </p:cNvPr>
          <p:cNvGrpSpPr/>
          <p:nvPr/>
        </p:nvGrpSpPr>
        <p:grpSpPr>
          <a:xfrm>
            <a:off x="1292767" y="2340422"/>
            <a:ext cx="6821220" cy="2705673"/>
            <a:chOff x="725208" y="1879837"/>
            <a:chExt cx="4950378" cy="1999452"/>
          </a:xfrm>
        </p:grpSpPr>
        <p:grpSp>
          <p:nvGrpSpPr>
            <p:cNvPr id="18" name="Gruppieren 17">
              <a:extLst>
                <a:ext uri="{FF2B5EF4-FFF2-40B4-BE49-F238E27FC236}">
                  <a16:creationId xmlns:a16="http://schemas.microsoft.com/office/drawing/2014/main" id="{ABC7670E-C56E-2160-3A64-6337ED747CA6}"/>
                </a:ext>
              </a:extLst>
            </p:cNvPr>
            <p:cNvGrpSpPr/>
            <p:nvPr/>
          </p:nvGrpSpPr>
          <p:grpSpPr>
            <a:xfrm>
              <a:off x="725208" y="1921833"/>
              <a:ext cx="315313" cy="1897360"/>
              <a:chOff x="725208" y="1921833"/>
              <a:chExt cx="315313" cy="1897360"/>
            </a:xfrm>
          </p:grpSpPr>
          <p:sp>
            <p:nvSpPr>
              <p:cNvPr id="26" name="Ellipse 25">
                <a:extLst>
                  <a:ext uri="{FF2B5EF4-FFF2-40B4-BE49-F238E27FC236}">
                    <a16:creationId xmlns:a16="http://schemas.microsoft.com/office/drawing/2014/main" id="{3070F9DC-E7D6-C4D1-3AA4-AEE3E2B47DCF}"/>
                  </a:ext>
                </a:extLst>
              </p:cNvPr>
              <p:cNvSpPr/>
              <p:nvPr/>
            </p:nvSpPr>
            <p:spPr>
              <a:xfrm>
                <a:off x="725210" y="3535413"/>
                <a:ext cx="315311" cy="283780"/>
              </a:xfrm>
              <a:prstGeom prst="ellipse">
                <a:avLst/>
              </a:prstGeom>
              <a:blipFill>
                <a:blip r:embed="rId3" cstate="email">
                  <a:alphaModFix amt="75000"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>
                <a:solidFill>
                  <a:srgbClr val="555759">
                    <a:alpha val="95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27" name="Ellipse 26">
                <a:extLst>
                  <a:ext uri="{FF2B5EF4-FFF2-40B4-BE49-F238E27FC236}">
                    <a16:creationId xmlns:a16="http://schemas.microsoft.com/office/drawing/2014/main" id="{A2EB7A5F-3312-EACB-26D2-7DBA830AD7E3}"/>
                  </a:ext>
                </a:extLst>
              </p:cNvPr>
              <p:cNvSpPr/>
              <p:nvPr/>
            </p:nvSpPr>
            <p:spPr>
              <a:xfrm>
                <a:off x="725210" y="1921833"/>
                <a:ext cx="315311" cy="283780"/>
              </a:xfrm>
              <a:prstGeom prst="ellipse">
                <a:avLst/>
              </a:prstGeom>
              <a:blipFill>
                <a:blip r:embed="rId3" cstate="email">
                  <a:alphaModFix amt="75000"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>
                <a:solidFill>
                  <a:srgbClr val="555759">
                    <a:alpha val="95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28" name="Ellipse 27">
                <a:extLst>
                  <a:ext uri="{FF2B5EF4-FFF2-40B4-BE49-F238E27FC236}">
                    <a16:creationId xmlns:a16="http://schemas.microsoft.com/office/drawing/2014/main" id="{9C3087A9-76AB-22B1-BA3A-D6ADCC20A2C5}"/>
                  </a:ext>
                </a:extLst>
              </p:cNvPr>
              <p:cNvSpPr/>
              <p:nvPr/>
            </p:nvSpPr>
            <p:spPr>
              <a:xfrm>
                <a:off x="725208" y="2416533"/>
                <a:ext cx="315311" cy="283780"/>
              </a:xfrm>
              <a:prstGeom prst="ellipse">
                <a:avLst/>
              </a:prstGeom>
              <a:blipFill>
                <a:blip r:embed="rId3" cstate="email">
                  <a:alphaModFix amt="75000"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>
                <a:solidFill>
                  <a:srgbClr val="555759">
                    <a:alpha val="95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grpSp>
          <p:nvGrpSpPr>
            <p:cNvPr id="19" name="Gruppieren 18">
              <a:extLst>
                <a:ext uri="{FF2B5EF4-FFF2-40B4-BE49-F238E27FC236}">
                  <a16:creationId xmlns:a16="http://schemas.microsoft.com/office/drawing/2014/main" id="{339D8773-BAC7-DBC5-9937-36E377A570DA}"/>
                </a:ext>
              </a:extLst>
            </p:cNvPr>
            <p:cNvGrpSpPr/>
            <p:nvPr/>
          </p:nvGrpSpPr>
          <p:grpSpPr>
            <a:xfrm>
              <a:off x="1110765" y="1879837"/>
              <a:ext cx="4564821" cy="1999452"/>
              <a:chOff x="1110765" y="1879837"/>
              <a:chExt cx="4564821" cy="1999452"/>
            </a:xfrm>
          </p:grpSpPr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93BF7590-3F39-55C4-6F60-7275A1D2A248}"/>
                  </a:ext>
                </a:extLst>
              </p:cNvPr>
              <p:cNvSpPr txBox="1"/>
              <p:nvPr/>
            </p:nvSpPr>
            <p:spPr>
              <a:xfrm>
                <a:off x="1166648" y="1879837"/>
                <a:ext cx="4508938" cy="386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2800">
                    <a:solidFill>
                      <a:schemeClr val="bg1"/>
                    </a:solidFill>
                  </a:rPr>
                  <a:t>Generelle Informationen</a:t>
                </a:r>
              </a:p>
            </p:txBody>
          </p:sp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5A161D6F-6639-7611-52F2-100485D2692C}"/>
                  </a:ext>
                </a:extLst>
              </p:cNvPr>
              <p:cNvSpPr txBox="1"/>
              <p:nvPr/>
            </p:nvSpPr>
            <p:spPr>
              <a:xfrm>
                <a:off x="1110765" y="2354753"/>
                <a:ext cx="4508938" cy="386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2800">
                    <a:solidFill>
                      <a:schemeClr val="bg1"/>
                    </a:solidFill>
                    <a:latin typeface="+mj-lt"/>
                  </a:rPr>
                  <a:t>HMTL5 Elemente</a:t>
                </a:r>
              </a:p>
            </p:txBody>
          </p:sp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BD2C2648-EAEA-7BEC-6459-4A0798B4EA7E}"/>
                  </a:ext>
                </a:extLst>
              </p:cNvPr>
              <p:cNvSpPr txBox="1"/>
              <p:nvPr/>
            </p:nvSpPr>
            <p:spPr>
              <a:xfrm>
                <a:off x="1166648" y="3492637"/>
                <a:ext cx="4508938" cy="386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2800">
                    <a:solidFill>
                      <a:schemeClr val="bg1"/>
                    </a:solidFill>
                  </a:rPr>
                  <a:t>Aussicht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546908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80354A-B36F-B460-5551-0E579548B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AT" dirty="0">
                <a:solidFill>
                  <a:schemeClr val="bg1"/>
                </a:solidFill>
              </a:rPr>
              <a:t>Inhaltsverzeichnis</a:t>
            </a: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7B939862-7A74-858F-9B46-F864B9E7E370}"/>
              </a:ext>
            </a:extLst>
          </p:cNvPr>
          <p:cNvGrpSpPr/>
          <p:nvPr/>
        </p:nvGrpSpPr>
        <p:grpSpPr>
          <a:xfrm>
            <a:off x="1292767" y="2340422"/>
            <a:ext cx="6821220" cy="2621008"/>
            <a:chOff x="725208" y="1879837"/>
            <a:chExt cx="4950378" cy="1936887"/>
          </a:xfrm>
        </p:grpSpPr>
        <p:grpSp>
          <p:nvGrpSpPr>
            <p:cNvPr id="13" name="Gruppieren 12">
              <a:extLst>
                <a:ext uri="{FF2B5EF4-FFF2-40B4-BE49-F238E27FC236}">
                  <a16:creationId xmlns:a16="http://schemas.microsoft.com/office/drawing/2014/main" id="{C9746775-348B-31C0-CA71-840469AA458B}"/>
                </a:ext>
              </a:extLst>
            </p:cNvPr>
            <p:cNvGrpSpPr/>
            <p:nvPr/>
          </p:nvGrpSpPr>
          <p:grpSpPr>
            <a:xfrm>
              <a:off x="725208" y="1921833"/>
              <a:ext cx="315313" cy="1834795"/>
              <a:chOff x="725208" y="1921833"/>
              <a:chExt cx="315313" cy="1834795"/>
            </a:xfrm>
          </p:grpSpPr>
          <p:sp>
            <p:nvSpPr>
              <p:cNvPr id="7" name="Ellipse 6">
                <a:extLst>
                  <a:ext uri="{FF2B5EF4-FFF2-40B4-BE49-F238E27FC236}">
                    <a16:creationId xmlns:a16="http://schemas.microsoft.com/office/drawing/2014/main" id="{5263630A-D8F2-140A-5D03-E7DF77A22006}"/>
                  </a:ext>
                </a:extLst>
              </p:cNvPr>
              <p:cNvSpPr/>
              <p:nvPr/>
            </p:nvSpPr>
            <p:spPr>
              <a:xfrm>
                <a:off x="725210" y="3472848"/>
                <a:ext cx="315311" cy="283780"/>
              </a:xfrm>
              <a:prstGeom prst="ellipse">
                <a:avLst/>
              </a:prstGeom>
              <a:blipFill>
                <a:blip r:embed="rId2" cstate="email">
                  <a:alphaModFix amt="75000"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>
                <a:solidFill>
                  <a:srgbClr val="555759">
                    <a:alpha val="95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10" name="Ellipse 9">
                <a:extLst>
                  <a:ext uri="{FF2B5EF4-FFF2-40B4-BE49-F238E27FC236}">
                    <a16:creationId xmlns:a16="http://schemas.microsoft.com/office/drawing/2014/main" id="{DC25B17E-70CF-B27F-21AB-3FEB88E4E767}"/>
                  </a:ext>
                </a:extLst>
              </p:cNvPr>
              <p:cNvSpPr/>
              <p:nvPr/>
            </p:nvSpPr>
            <p:spPr>
              <a:xfrm>
                <a:off x="725210" y="1921833"/>
                <a:ext cx="315311" cy="283780"/>
              </a:xfrm>
              <a:prstGeom prst="ellipse">
                <a:avLst/>
              </a:prstGeom>
              <a:blipFill>
                <a:blip r:embed="rId2" cstate="email">
                  <a:alphaModFix amt="75000"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>
                <a:solidFill>
                  <a:srgbClr val="555759">
                    <a:alpha val="95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11" name="Ellipse 10">
                <a:extLst>
                  <a:ext uri="{FF2B5EF4-FFF2-40B4-BE49-F238E27FC236}">
                    <a16:creationId xmlns:a16="http://schemas.microsoft.com/office/drawing/2014/main" id="{31BF1162-A342-E889-D074-9F3701456458}"/>
                  </a:ext>
                </a:extLst>
              </p:cNvPr>
              <p:cNvSpPr/>
              <p:nvPr/>
            </p:nvSpPr>
            <p:spPr>
              <a:xfrm>
                <a:off x="725209" y="2438318"/>
                <a:ext cx="315311" cy="283780"/>
              </a:xfrm>
              <a:prstGeom prst="ellipse">
                <a:avLst/>
              </a:prstGeom>
              <a:blipFill>
                <a:blip r:embed="rId2" cstate="email">
                  <a:alphaModFix amt="75000"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>
                <a:solidFill>
                  <a:srgbClr val="555759">
                    <a:alpha val="95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68C37619-EC4A-BF33-03E0-92F17C057033}"/>
                  </a:ext>
                </a:extLst>
              </p:cNvPr>
              <p:cNvSpPr/>
              <p:nvPr/>
            </p:nvSpPr>
            <p:spPr>
              <a:xfrm>
                <a:off x="725208" y="2954803"/>
                <a:ext cx="315311" cy="283780"/>
              </a:xfrm>
              <a:prstGeom prst="ellipse">
                <a:avLst/>
              </a:prstGeom>
              <a:blipFill>
                <a:blip r:embed="rId2" cstate="email">
                  <a:alphaModFix amt="75000"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>
                <a:solidFill>
                  <a:srgbClr val="555759">
                    <a:alpha val="95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EB2B7F11-5EA4-3D71-6206-52D2346BFF14}"/>
                </a:ext>
              </a:extLst>
            </p:cNvPr>
            <p:cNvGrpSpPr/>
            <p:nvPr/>
          </p:nvGrpSpPr>
          <p:grpSpPr>
            <a:xfrm>
              <a:off x="1166648" y="1879837"/>
              <a:ext cx="4508938" cy="1936887"/>
              <a:chOff x="1166648" y="1879837"/>
              <a:chExt cx="4508938" cy="1936887"/>
            </a:xfrm>
          </p:grpSpPr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69AAAE74-B391-253A-0787-571BFACC2D09}"/>
                  </a:ext>
                </a:extLst>
              </p:cNvPr>
              <p:cNvSpPr txBox="1"/>
              <p:nvPr/>
            </p:nvSpPr>
            <p:spPr>
              <a:xfrm>
                <a:off x="1166648" y="1879837"/>
                <a:ext cx="4508938" cy="386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2800">
                    <a:solidFill>
                      <a:schemeClr val="bg1"/>
                    </a:solidFill>
                  </a:rPr>
                  <a:t>Generelle Informationen</a:t>
                </a:r>
              </a:p>
            </p:txBody>
          </p:sp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56BA8689-246E-35B6-B8F5-2FDE6D96DB78}"/>
                  </a:ext>
                </a:extLst>
              </p:cNvPr>
              <p:cNvSpPr txBox="1"/>
              <p:nvPr/>
            </p:nvSpPr>
            <p:spPr>
              <a:xfrm>
                <a:off x="1166648" y="2397102"/>
                <a:ext cx="4508938" cy="386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2800">
                    <a:solidFill>
                      <a:schemeClr val="bg1"/>
                    </a:solidFill>
                  </a:rPr>
                  <a:t>HMTL5 Elemente</a:t>
                </a:r>
              </a:p>
            </p:txBody>
          </p:sp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53E9F2A7-0A39-643C-338B-EDCED90D06D6}"/>
                  </a:ext>
                </a:extLst>
              </p:cNvPr>
              <p:cNvSpPr txBox="1"/>
              <p:nvPr/>
            </p:nvSpPr>
            <p:spPr>
              <a:xfrm>
                <a:off x="1166648" y="2914367"/>
                <a:ext cx="4508938" cy="386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2800">
                    <a:solidFill>
                      <a:schemeClr val="bg1"/>
                    </a:solidFill>
                  </a:rPr>
                  <a:t>Anwendungsbeispiel</a:t>
                </a:r>
              </a:p>
            </p:txBody>
          </p:sp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DD91F056-F029-CB16-0F51-EAD10271D205}"/>
                  </a:ext>
                </a:extLst>
              </p:cNvPr>
              <p:cNvSpPr txBox="1"/>
              <p:nvPr/>
            </p:nvSpPr>
            <p:spPr>
              <a:xfrm>
                <a:off x="1166648" y="3430072"/>
                <a:ext cx="4508938" cy="386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2800">
                    <a:solidFill>
                      <a:schemeClr val="bg1"/>
                    </a:solidFill>
                  </a:rPr>
                  <a:t>Aussicht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3328215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9522" y="255694"/>
            <a:ext cx="10515600" cy="1325563"/>
          </a:xfrm>
        </p:spPr>
        <p:txBody>
          <a:bodyPr/>
          <a:lstStyle/>
          <a:p>
            <a:r>
              <a:rPr lang="de-AT">
                <a:solidFill>
                  <a:schemeClr val="bg1"/>
                </a:solidFill>
              </a:rPr>
              <a:t>Anordnung der einzelnen Elemente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100547" y="690040"/>
            <a:ext cx="467713" cy="456873"/>
          </a:xfrm>
          <a:prstGeom prst="ellipse">
            <a:avLst/>
          </a:prstGeom>
          <a:blipFill>
            <a:blip r:embed="rId3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A9AC8C4-5DE2-0778-5E0B-B34AFFF431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2389" y="1432401"/>
            <a:ext cx="5463778" cy="4997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43390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480" y="82440"/>
            <a:ext cx="10515600" cy="1325563"/>
          </a:xfrm>
        </p:spPr>
        <p:txBody>
          <a:bodyPr/>
          <a:lstStyle/>
          <a:p>
            <a:r>
              <a:rPr lang="de-AT">
                <a:solidFill>
                  <a:schemeClr val="bg1"/>
                </a:solidFill>
              </a:rPr>
              <a:t>Anwendungsbeispiel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516784"/>
            <a:ext cx="467713" cy="456873"/>
          </a:xfrm>
          <a:prstGeom prst="ellipse">
            <a:avLst/>
          </a:prstGeom>
          <a:blipFill>
            <a:blip r:embed="rId2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81FBF7FE-3425-3BFF-2376-6234C4F35CC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8871" y="1408003"/>
            <a:ext cx="5505733" cy="5090258"/>
          </a:xfrm>
          <a:prstGeom prst="rect">
            <a:avLst/>
          </a:prstGeom>
        </p:spPr>
      </p:pic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BF13225C-D186-52EF-0FFD-589D10724AE5}"/>
              </a:ext>
            </a:extLst>
          </p:cNvPr>
          <p:cNvGrpSpPr/>
          <p:nvPr/>
        </p:nvGrpSpPr>
        <p:grpSpPr>
          <a:xfrm>
            <a:off x="920683" y="1569420"/>
            <a:ext cx="2544586" cy="456873"/>
            <a:chOff x="-75976" y="1794657"/>
            <a:chExt cx="2544586" cy="456873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2BE7DA44-A180-AA37-1126-8F9936F5E689}"/>
                </a:ext>
              </a:extLst>
            </p:cNvPr>
            <p:cNvSpPr/>
            <p:nvPr/>
          </p:nvSpPr>
          <p:spPr>
            <a:xfrm>
              <a:off x="-75976" y="1794657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Seitenverhältnisse </a:t>
              </a:r>
              <a:br>
                <a:rPr lang="de-AT"/>
              </a:br>
              <a:r>
                <a:rPr lang="de-AT"/>
                <a:t>angeben</a:t>
              </a:r>
            </a:p>
          </p:txBody>
        </p:sp>
        <p:cxnSp>
          <p:nvCxnSpPr>
            <p:cNvPr id="11" name="Gerade Verbindung mit Pfeil 10">
              <a:extLst>
                <a:ext uri="{FF2B5EF4-FFF2-40B4-BE49-F238E27FC236}">
                  <a16:creationId xmlns:a16="http://schemas.microsoft.com/office/drawing/2014/main" id="{C2EC6DFD-6DD8-D1E3-2235-1154A85B6DE4}"/>
                </a:ext>
              </a:extLst>
            </p:cNvPr>
            <p:cNvCxnSpPr/>
            <p:nvPr/>
          </p:nvCxnSpPr>
          <p:spPr>
            <a:xfrm>
              <a:off x="1620343" y="2130834"/>
              <a:ext cx="848267" cy="43724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24436FE1-4C4F-4FA9-711E-7939CE4460EE}"/>
              </a:ext>
            </a:extLst>
          </p:cNvPr>
          <p:cNvGrpSpPr/>
          <p:nvPr/>
        </p:nvGrpSpPr>
        <p:grpSpPr>
          <a:xfrm>
            <a:off x="998374" y="2847174"/>
            <a:ext cx="2544586" cy="456873"/>
            <a:chOff x="-75976" y="1794657"/>
            <a:chExt cx="2544586" cy="456873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51F4384B-E4A7-83C1-2DFB-85218BB949A2}"/>
                </a:ext>
              </a:extLst>
            </p:cNvPr>
            <p:cNvSpPr/>
            <p:nvPr/>
          </p:nvSpPr>
          <p:spPr>
            <a:xfrm>
              <a:off x="-75976" y="1794657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Hintergrundbild</a:t>
              </a:r>
            </a:p>
            <a:p>
              <a:pPr algn="ctr"/>
              <a:r>
                <a:rPr lang="de-AT"/>
                <a:t>einfügen</a:t>
              </a:r>
            </a:p>
          </p:txBody>
        </p:sp>
        <p:cxnSp>
          <p:nvCxnSpPr>
            <p:cNvPr id="14" name="Gerade Verbindung mit Pfeil 13">
              <a:extLst>
                <a:ext uri="{FF2B5EF4-FFF2-40B4-BE49-F238E27FC236}">
                  <a16:creationId xmlns:a16="http://schemas.microsoft.com/office/drawing/2014/main" id="{DCE7F518-8AB3-30F1-7969-6DE70422CB16}"/>
                </a:ext>
              </a:extLst>
            </p:cNvPr>
            <p:cNvCxnSpPr/>
            <p:nvPr/>
          </p:nvCxnSpPr>
          <p:spPr>
            <a:xfrm>
              <a:off x="1620343" y="2130834"/>
              <a:ext cx="848267" cy="43724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40BC457D-531D-D5E5-2B6E-75F0229AA35F}"/>
              </a:ext>
            </a:extLst>
          </p:cNvPr>
          <p:cNvGrpSpPr/>
          <p:nvPr/>
        </p:nvGrpSpPr>
        <p:grpSpPr>
          <a:xfrm>
            <a:off x="920683" y="3975122"/>
            <a:ext cx="2544586" cy="456873"/>
            <a:chOff x="-75976" y="1794657"/>
            <a:chExt cx="2544586" cy="456873"/>
          </a:xfrm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91B1BAFC-AB5C-BD0A-8C11-5D3C04FBE337}"/>
                </a:ext>
              </a:extLst>
            </p:cNvPr>
            <p:cNvSpPr/>
            <p:nvPr/>
          </p:nvSpPr>
          <p:spPr>
            <a:xfrm>
              <a:off x="-75976" y="1794657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Formatierung Hauptteil</a:t>
              </a:r>
            </a:p>
          </p:txBody>
        </p:sp>
        <p:cxnSp>
          <p:nvCxnSpPr>
            <p:cNvPr id="17" name="Gerade Verbindung mit Pfeil 16">
              <a:extLst>
                <a:ext uri="{FF2B5EF4-FFF2-40B4-BE49-F238E27FC236}">
                  <a16:creationId xmlns:a16="http://schemas.microsoft.com/office/drawing/2014/main" id="{9C988C6A-9CDC-2F70-0739-E9F4CAA70708}"/>
                </a:ext>
              </a:extLst>
            </p:cNvPr>
            <p:cNvCxnSpPr/>
            <p:nvPr/>
          </p:nvCxnSpPr>
          <p:spPr>
            <a:xfrm>
              <a:off x="1620343" y="2130834"/>
              <a:ext cx="848267" cy="43724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EF53E900-15E8-8F88-936D-EB9ED33BA662}"/>
              </a:ext>
            </a:extLst>
          </p:cNvPr>
          <p:cNvGrpSpPr/>
          <p:nvPr/>
        </p:nvGrpSpPr>
        <p:grpSpPr>
          <a:xfrm>
            <a:off x="920683" y="4767045"/>
            <a:ext cx="2544586" cy="456873"/>
            <a:chOff x="-75976" y="1794657"/>
            <a:chExt cx="2544586" cy="456873"/>
          </a:xfrm>
        </p:grpSpPr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55848C2B-C953-2F43-2AEF-36B8457DB534}"/>
                </a:ext>
              </a:extLst>
            </p:cNvPr>
            <p:cNvSpPr/>
            <p:nvPr/>
          </p:nvSpPr>
          <p:spPr>
            <a:xfrm>
              <a:off x="-75976" y="1794657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Überschriften formatieren</a:t>
              </a:r>
            </a:p>
          </p:txBody>
        </p:sp>
        <p:cxnSp>
          <p:nvCxnSpPr>
            <p:cNvPr id="20" name="Gerade Verbindung mit Pfeil 19">
              <a:extLst>
                <a:ext uri="{FF2B5EF4-FFF2-40B4-BE49-F238E27FC236}">
                  <a16:creationId xmlns:a16="http://schemas.microsoft.com/office/drawing/2014/main" id="{8FA61426-4FF1-6BA0-C3DB-93BA14882CDD}"/>
                </a:ext>
              </a:extLst>
            </p:cNvPr>
            <p:cNvCxnSpPr/>
            <p:nvPr/>
          </p:nvCxnSpPr>
          <p:spPr>
            <a:xfrm>
              <a:off x="1620343" y="2130834"/>
              <a:ext cx="848267" cy="43724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B8ADD580-45AF-0C02-55E8-28678B82A904}"/>
              </a:ext>
            </a:extLst>
          </p:cNvPr>
          <p:cNvGrpSpPr/>
          <p:nvPr/>
        </p:nvGrpSpPr>
        <p:grpSpPr>
          <a:xfrm>
            <a:off x="920683" y="5656342"/>
            <a:ext cx="2622277" cy="456873"/>
            <a:chOff x="-75976" y="1794657"/>
            <a:chExt cx="2622277" cy="456873"/>
          </a:xfrm>
        </p:grpSpPr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C158C14A-7959-0A6D-E620-07D20880C367}"/>
                </a:ext>
              </a:extLst>
            </p:cNvPr>
            <p:cNvSpPr/>
            <p:nvPr/>
          </p:nvSpPr>
          <p:spPr>
            <a:xfrm>
              <a:off x="-75976" y="1794657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Fußzeile formatieren</a:t>
              </a:r>
            </a:p>
          </p:txBody>
        </p:sp>
        <p:cxnSp>
          <p:nvCxnSpPr>
            <p:cNvPr id="23" name="Gerade Verbindung mit Pfeil 22">
              <a:extLst>
                <a:ext uri="{FF2B5EF4-FFF2-40B4-BE49-F238E27FC236}">
                  <a16:creationId xmlns:a16="http://schemas.microsoft.com/office/drawing/2014/main" id="{41F44FF4-882F-AF1D-952F-657C797BBF8C}"/>
                </a:ext>
              </a:extLst>
            </p:cNvPr>
            <p:cNvCxnSpPr/>
            <p:nvPr/>
          </p:nvCxnSpPr>
          <p:spPr>
            <a:xfrm flipV="1">
              <a:off x="1620343" y="2016028"/>
              <a:ext cx="925958" cy="114806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341FF72F-548C-4002-6614-D60AD51EEB4D}"/>
              </a:ext>
            </a:extLst>
          </p:cNvPr>
          <p:cNvGrpSpPr/>
          <p:nvPr/>
        </p:nvGrpSpPr>
        <p:grpSpPr>
          <a:xfrm>
            <a:off x="5530803" y="4126586"/>
            <a:ext cx="4879668" cy="456873"/>
            <a:chOff x="-2989777" y="1794657"/>
            <a:chExt cx="4879668" cy="456873"/>
          </a:xfrm>
        </p:grpSpPr>
        <p:sp>
          <p:nvSpPr>
            <p:cNvPr id="26" name="Rechteck 25">
              <a:extLst>
                <a:ext uri="{FF2B5EF4-FFF2-40B4-BE49-F238E27FC236}">
                  <a16:creationId xmlns:a16="http://schemas.microsoft.com/office/drawing/2014/main" id="{6DFBA51B-24F2-8429-ADC5-B8B9EF341C2C}"/>
                </a:ext>
              </a:extLst>
            </p:cNvPr>
            <p:cNvSpPr/>
            <p:nvPr/>
          </p:nvSpPr>
          <p:spPr>
            <a:xfrm>
              <a:off x="-75976" y="1794657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Linken Außenabstand</a:t>
              </a:r>
            </a:p>
          </p:txBody>
        </p:sp>
        <p:cxnSp>
          <p:nvCxnSpPr>
            <p:cNvPr id="27" name="Gerade Verbindung mit Pfeil 26">
              <a:extLst>
                <a:ext uri="{FF2B5EF4-FFF2-40B4-BE49-F238E27FC236}">
                  <a16:creationId xmlns:a16="http://schemas.microsoft.com/office/drawing/2014/main" id="{81D991B4-F55B-A56E-F5BC-B8D810266D73}"/>
                </a:ext>
              </a:extLst>
            </p:cNvPr>
            <p:cNvCxnSpPr/>
            <p:nvPr/>
          </p:nvCxnSpPr>
          <p:spPr>
            <a:xfrm flipH="1">
              <a:off x="-2989777" y="2100066"/>
              <a:ext cx="3189685" cy="71852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39629FE9-ECEF-C401-B43D-0E30EBAA7E4F}"/>
              </a:ext>
            </a:extLst>
          </p:cNvPr>
          <p:cNvGrpSpPr/>
          <p:nvPr/>
        </p:nvGrpSpPr>
        <p:grpSpPr>
          <a:xfrm>
            <a:off x="5161588" y="4652076"/>
            <a:ext cx="5525030" cy="674314"/>
            <a:chOff x="-3519926" y="1654188"/>
            <a:chExt cx="5525030" cy="674314"/>
          </a:xfrm>
        </p:grpSpPr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E1FA500D-989E-81FD-D297-EEEA6D090234}"/>
                </a:ext>
              </a:extLst>
            </p:cNvPr>
            <p:cNvSpPr/>
            <p:nvPr/>
          </p:nvSpPr>
          <p:spPr>
            <a:xfrm>
              <a:off x="39237" y="1871629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Innenabstand</a:t>
              </a:r>
            </a:p>
          </p:txBody>
        </p:sp>
        <p:cxnSp>
          <p:nvCxnSpPr>
            <p:cNvPr id="32" name="Gerade Verbindung mit Pfeil 31">
              <a:extLst>
                <a:ext uri="{FF2B5EF4-FFF2-40B4-BE49-F238E27FC236}">
                  <a16:creationId xmlns:a16="http://schemas.microsoft.com/office/drawing/2014/main" id="{73BAC036-536C-3ADA-8342-AF46C98D27EF}"/>
                </a:ext>
              </a:extLst>
            </p:cNvPr>
            <p:cNvCxnSpPr/>
            <p:nvPr/>
          </p:nvCxnSpPr>
          <p:spPr>
            <a:xfrm flipH="1" flipV="1">
              <a:off x="-3519926" y="1654188"/>
              <a:ext cx="3719834" cy="445878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2446294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849A0F08-E387-7064-B300-0DFCF417692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7372" y="1408003"/>
            <a:ext cx="8299372" cy="4628945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480" y="82440"/>
            <a:ext cx="10515600" cy="1325563"/>
          </a:xfrm>
        </p:spPr>
        <p:txBody>
          <a:bodyPr/>
          <a:lstStyle/>
          <a:p>
            <a:r>
              <a:rPr lang="de-AT">
                <a:solidFill>
                  <a:schemeClr val="bg1"/>
                </a:solidFill>
              </a:rPr>
              <a:t>Anwendungsbeispiel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516784"/>
            <a:ext cx="467713" cy="456873"/>
          </a:xfrm>
          <a:prstGeom prst="ellipse">
            <a:avLst/>
          </a:prstGeom>
          <a:blipFill>
            <a:blip r:embed="rId3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24436FE1-4C4F-4FA9-711E-7939CE4460EE}"/>
              </a:ext>
            </a:extLst>
          </p:cNvPr>
          <p:cNvGrpSpPr/>
          <p:nvPr/>
        </p:nvGrpSpPr>
        <p:grpSpPr>
          <a:xfrm>
            <a:off x="116958" y="1133415"/>
            <a:ext cx="2621422" cy="456873"/>
            <a:chOff x="-75976" y="1794657"/>
            <a:chExt cx="2621422" cy="456873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51F4384B-E4A7-83C1-2DFB-85218BB949A2}"/>
                </a:ext>
              </a:extLst>
            </p:cNvPr>
            <p:cNvSpPr/>
            <p:nvPr/>
          </p:nvSpPr>
          <p:spPr>
            <a:xfrm>
              <a:off x="-75976" y="1794657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Startpunkt aside</a:t>
              </a:r>
            </a:p>
          </p:txBody>
        </p:sp>
        <p:cxnSp>
          <p:nvCxnSpPr>
            <p:cNvPr id="14" name="Gerade Verbindung mit Pfeil 13">
              <a:extLst>
                <a:ext uri="{FF2B5EF4-FFF2-40B4-BE49-F238E27FC236}">
                  <a16:creationId xmlns:a16="http://schemas.microsoft.com/office/drawing/2014/main" id="{DCE7F518-8AB3-30F1-7969-6DE70422CB16}"/>
                </a:ext>
              </a:extLst>
            </p:cNvPr>
            <p:cNvCxnSpPr/>
            <p:nvPr/>
          </p:nvCxnSpPr>
          <p:spPr>
            <a:xfrm>
              <a:off x="1812585" y="2069245"/>
              <a:ext cx="732861" cy="133475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FEEC0A5E-E331-2F0E-6EB5-5978B47737A0}"/>
              </a:ext>
            </a:extLst>
          </p:cNvPr>
          <p:cNvGrpSpPr/>
          <p:nvPr/>
        </p:nvGrpSpPr>
        <p:grpSpPr>
          <a:xfrm>
            <a:off x="168349" y="1613912"/>
            <a:ext cx="3004401" cy="456873"/>
            <a:chOff x="-75976" y="1794657"/>
            <a:chExt cx="3004401" cy="456873"/>
          </a:xfrm>
        </p:grpSpPr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A0005E69-4751-732B-5DC5-DC434531C17C}"/>
                </a:ext>
              </a:extLst>
            </p:cNvPr>
            <p:cNvSpPr/>
            <p:nvPr/>
          </p:nvSpPr>
          <p:spPr>
            <a:xfrm>
              <a:off x="-75976" y="1794657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Überschrift</a:t>
              </a:r>
            </a:p>
          </p:txBody>
        </p:sp>
        <p:cxnSp>
          <p:nvCxnSpPr>
            <p:cNvPr id="29" name="Gerade Verbindung mit Pfeil 28">
              <a:extLst>
                <a:ext uri="{FF2B5EF4-FFF2-40B4-BE49-F238E27FC236}">
                  <a16:creationId xmlns:a16="http://schemas.microsoft.com/office/drawing/2014/main" id="{31850CE6-B35F-80D3-1F43-202CB4AA23DC}"/>
                </a:ext>
              </a:extLst>
            </p:cNvPr>
            <p:cNvCxnSpPr/>
            <p:nvPr/>
          </p:nvCxnSpPr>
          <p:spPr>
            <a:xfrm>
              <a:off x="1797602" y="2077539"/>
              <a:ext cx="1130823" cy="22527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A7FC08B4-EEF9-4AF2-857B-4284A77E99F2}"/>
              </a:ext>
            </a:extLst>
          </p:cNvPr>
          <p:cNvGrpSpPr/>
          <p:nvPr/>
        </p:nvGrpSpPr>
        <p:grpSpPr>
          <a:xfrm>
            <a:off x="168349" y="2094409"/>
            <a:ext cx="3595577" cy="456873"/>
            <a:chOff x="-75976" y="1794657"/>
            <a:chExt cx="3595577" cy="456873"/>
          </a:xfrm>
        </p:grpSpPr>
        <p:sp>
          <p:nvSpPr>
            <p:cNvPr id="37" name="Rechteck 36">
              <a:extLst>
                <a:ext uri="{FF2B5EF4-FFF2-40B4-BE49-F238E27FC236}">
                  <a16:creationId xmlns:a16="http://schemas.microsoft.com/office/drawing/2014/main" id="{00EBF19B-FF39-10F1-FAD4-E4AC4D8AF247}"/>
                </a:ext>
              </a:extLst>
            </p:cNvPr>
            <p:cNvSpPr/>
            <p:nvPr/>
          </p:nvSpPr>
          <p:spPr>
            <a:xfrm>
              <a:off x="-75976" y="1794657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Verlinkungen</a:t>
              </a:r>
            </a:p>
          </p:txBody>
        </p:sp>
        <p:cxnSp>
          <p:nvCxnSpPr>
            <p:cNvPr id="38" name="Gerade Verbindung mit Pfeil 37">
              <a:extLst>
                <a:ext uri="{FF2B5EF4-FFF2-40B4-BE49-F238E27FC236}">
                  <a16:creationId xmlns:a16="http://schemas.microsoft.com/office/drawing/2014/main" id="{F366B32A-73A6-6B1C-334D-E97522254CA9}"/>
                </a:ext>
              </a:extLst>
            </p:cNvPr>
            <p:cNvCxnSpPr/>
            <p:nvPr/>
          </p:nvCxnSpPr>
          <p:spPr>
            <a:xfrm flipV="1">
              <a:off x="1797602" y="2045621"/>
              <a:ext cx="1721999" cy="31918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3BC8036C-A18B-9593-1B55-537D8C48F8DD}"/>
              </a:ext>
            </a:extLst>
          </p:cNvPr>
          <p:cNvGrpSpPr/>
          <p:nvPr/>
        </p:nvGrpSpPr>
        <p:grpSpPr>
          <a:xfrm>
            <a:off x="0" y="4152674"/>
            <a:ext cx="3595577" cy="456873"/>
            <a:chOff x="-75976" y="1794657"/>
            <a:chExt cx="3595577" cy="456873"/>
          </a:xfrm>
        </p:grpSpPr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6031F0B7-24C7-6ADB-5CAC-C44EABB7D572}"/>
                </a:ext>
              </a:extLst>
            </p:cNvPr>
            <p:cNvSpPr/>
            <p:nvPr/>
          </p:nvSpPr>
          <p:spPr>
            <a:xfrm>
              <a:off x="-75976" y="1794657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Einfügung eines Bildes</a:t>
              </a:r>
            </a:p>
          </p:txBody>
        </p:sp>
        <p:cxnSp>
          <p:nvCxnSpPr>
            <p:cNvPr id="42" name="Gerade Verbindung mit Pfeil 41">
              <a:extLst>
                <a:ext uri="{FF2B5EF4-FFF2-40B4-BE49-F238E27FC236}">
                  <a16:creationId xmlns:a16="http://schemas.microsoft.com/office/drawing/2014/main" id="{2490F8A1-05A5-D4C0-19F5-3DA36189907B}"/>
                </a:ext>
              </a:extLst>
            </p:cNvPr>
            <p:cNvCxnSpPr/>
            <p:nvPr/>
          </p:nvCxnSpPr>
          <p:spPr>
            <a:xfrm flipV="1">
              <a:off x="1797602" y="2045621"/>
              <a:ext cx="1721999" cy="31918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2052320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480" y="15071"/>
            <a:ext cx="10515600" cy="1325563"/>
          </a:xfrm>
        </p:spPr>
        <p:txBody>
          <a:bodyPr/>
          <a:lstStyle/>
          <a:p>
            <a:r>
              <a:rPr lang="de-AT">
                <a:solidFill>
                  <a:schemeClr val="bg1"/>
                </a:solidFill>
              </a:rPr>
              <a:t>Anwendungsbeispiel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459040"/>
            <a:ext cx="467713" cy="456873"/>
          </a:xfrm>
          <a:prstGeom prst="ellipse">
            <a:avLst/>
          </a:prstGeom>
          <a:blipFill>
            <a:blip r:embed="rId2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8AFF45C-0323-3171-554E-4DA83E7001C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06893" y="1175530"/>
            <a:ext cx="3620958" cy="4506939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D692813-1618-AEEB-53FC-0B26835F66DC}"/>
              </a:ext>
            </a:extLst>
          </p:cNvPr>
          <p:cNvSpPr txBox="1"/>
          <p:nvPr/>
        </p:nvSpPr>
        <p:spPr>
          <a:xfrm>
            <a:off x="3861418" y="5682469"/>
            <a:ext cx="449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>
                <a:solidFill>
                  <a:schemeClr val="bg1"/>
                </a:solidFill>
              </a:rPr>
              <a:t>Inhalt des Aside-Bereiches</a:t>
            </a:r>
          </a:p>
        </p:txBody>
      </p:sp>
    </p:spTree>
    <p:extLst>
      <p:ext uri="{BB962C8B-B14F-4D97-AF65-F5344CB8AC3E}">
        <p14:creationId xmlns:p14="http://schemas.microsoft.com/office/powerpoint/2010/main" val="3744709866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480" y="15071"/>
            <a:ext cx="10515600" cy="1325563"/>
          </a:xfrm>
        </p:spPr>
        <p:txBody>
          <a:bodyPr/>
          <a:lstStyle/>
          <a:p>
            <a:r>
              <a:rPr lang="de-AT">
                <a:solidFill>
                  <a:schemeClr val="bg1"/>
                </a:solidFill>
              </a:rPr>
              <a:t>Anwendungsbeispiel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459040"/>
            <a:ext cx="467713" cy="456873"/>
          </a:xfrm>
          <a:prstGeom prst="ellipse">
            <a:avLst/>
          </a:prstGeom>
          <a:blipFill>
            <a:blip r:embed="rId3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57F0FD5-F05A-1AB5-DCD9-60D4DD8F384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3826" y="1340634"/>
            <a:ext cx="7058140" cy="4993911"/>
          </a:xfrm>
          <a:prstGeom prst="rect">
            <a:avLst/>
          </a:prstGeom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7EAF961-EFFC-5E05-1893-63CDE1C8B7AB}"/>
              </a:ext>
            </a:extLst>
          </p:cNvPr>
          <p:cNvGrpSpPr/>
          <p:nvPr/>
        </p:nvGrpSpPr>
        <p:grpSpPr>
          <a:xfrm>
            <a:off x="465238" y="1899521"/>
            <a:ext cx="3475388" cy="456873"/>
            <a:chOff x="-309656" y="1902397"/>
            <a:chExt cx="3475388" cy="456873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5B864C0E-ACEC-A7D5-ACAE-BBDC74E8CF4E}"/>
                </a:ext>
              </a:extLst>
            </p:cNvPr>
            <p:cNvSpPr/>
            <p:nvPr/>
          </p:nvSpPr>
          <p:spPr>
            <a:xfrm>
              <a:off x="-309656" y="1902397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Überschrift für den „Block“</a:t>
              </a:r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99147BBE-B241-42C8-4B0F-D2016957F311}"/>
                </a:ext>
              </a:extLst>
            </p:cNvPr>
            <p:cNvCxnSpPr/>
            <p:nvPr/>
          </p:nvCxnSpPr>
          <p:spPr>
            <a:xfrm flipV="1">
              <a:off x="1281052" y="2219377"/>
              <a:ext cx="1884680" cy="39882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4782B497-4735-2B32-F7B4-3CB91E46025E}"/>
              </a:ext>
            </a:extLst>
          </p:cNvPr>
          <p:cNvGrpSpPr/>
          <p:nvPr/>
        </p:nvGrpSpPr>
        <p:grpSpPr>
          <a:xfrm>
            <a:off x="4563533" y="1637621"/>
            <a:ext cx="7163229" cy="456873"/>
            <a:chOff x="-5410452" y="1989887"/>
            <a:chExt cx="7163229" cy="456873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116DBC1F-AB4B-EBB5-0964-3B382A88C2B1}"/>
                </a:ext>
              </a:extLst>
            </p:cNvPr>
            <p:cNvSpPr/>
            <p:nvPr/>
          </p:nvSpPr>
          <p:spPr>
            <a:xfrm>
              <a:off x="-213090" y="1989887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Gruppierung</a:t>
              </a:r>
            </a:p>
          </p:txBody>
        </p:sp>
        <p:cxnSp>
          <p:nvCxnSpPr>
            <p:cNvPr id="14" name="Gerade Verbindung mit Pfeil 13">
              <a:extLst>
                <a:ext uri="{FF2B5EF4-FFF2-40B4-BE49-F238E27FC236}">
                  <a16:creationId xmlns:a16="http://schemas.microsoft.com/office/drawing/2014/main" id="{DDACB7A0-2857-6E31-25E2-A6AD6262C6D1}"/>
                </a:ext>
              </a:extLst>
            </p:cNvPr>
            <p:cNvCxnSpPr/>
            <p:nvPr/>
          </p:nvCxnSpPr>
          <p:spPr>
            <a:xfrm flipH="1">
              <a:off x="-5410452" y="2251787"/>
              <a:ext cx="5452534" cy="107483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5F510F7F-C915-AD6C-BEA5-696ED54410B2}"/>
              </a:ext>
            </a:extLst>
          </p:cNvPr>
          <p:cNvGrpSpPr/>
          <p:nvPr/>
        </p:nvGrpSpPr>
        <p:grpSpPr>
          <a:xfrm>
            <a:off x="120999" y="2681104"/>
            <a:ext cx="4016254" cy="456873"/>
            <a:chOff x="-537829" y="2030823"/>
            <a:chExt cx="4016254" cy="456873"/>
          </a:xfrm>
        </p:grpSpPr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046999E6-6B4A-71A3-62D2-E9F00BAA5A36}"/>
                </a:ext>
              </a:extLst>
            </p:cNvPr>
            <p:cNvSpPr/>
            <p:nvPr/>
          </p:nvSpPr>
          <p:spPr>
            <a:xfrm>
              <a:off x="-537829" y="2030823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Beschriftung für Formularelement</a:t>
              </a:r>
            </a:p>
          </p:txBody>
        </p:sp>
        <p:cxnSp>
          <p:nvCxnSpPr>
            <p:cNvPr id="19" name="Gerade Verbindung mit Pfeil 18">
              <a:extLst>
                <a:ext uri="{FF2B5EF4-FFF2-40B4-BE49-F238E27FC236}">
                  <a16:creationId xmlns:a16="http://schemas.microsoft.com/office/drawing/2014/main" id="{232EB996-4E23-B2ED-450C-A9D6EF937E42}"/>
                </a:ext>
              </a:extLst>
            </p:cNvPr>
            <p:cNvCxnSpPr/>
            <p:nvPr/>
          </p:nvCxnSpPr>
          <p:spPr>
            <a:xfrm flipV="1">
              <a:off x="1281052" y="2030823"/>
              <a:ext cx="2197373" cy="228436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82E15346-2524-7196-E6CD-90B1074FB38A}"/>
              </a:ext>
            </a:extLst>
          </p:cNvPr>
          <p:cNvGrpSpPr/>
          <p:nvPr/>
        </p:nvGrpSpPr>
        <p:grpSpPr>
          <a:xfrm>
            <a:off x="7672307" y="2565891"/>
            <a:ext cx="4131733" cy="456873"/>
            <a:chOff x="-2768423" y="2036563"/>
            <a:chExt cx="4131733" cy="456873"/>
          </a:xfrm>
        </p:grpSpPr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1B219F53-B285-EE10-9548-4E073A6B5C5A}"/>
                </a:ext>
              </a:extLst>
            </p:cNvPr>
            <p:cNvSpPr/>
            <p:nvPr/>
          </p:nvSpPr>
          <p:spPr>
            <a:xfrm>
              <a:off x="-602557" y="2036563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Angaben zur Eingabe</a:t>
              </a:r>
            </a:p>
          </p:txBody>
        </p:sp>
        <p:cxnSp>
          <p:nvCxnSpPr>
            <p:cNvPr id="23" name="Gerade Verbindung mit Pfeil 22">
              <a:extLst>
                <a:ext uri="{FF2B5EF4-FFF2-40B4-BE49-F238E27FC236}">
                  <a16:creationId xmlns:a16="http://schemas.microsoft.com/office/drawing/2014/main" id="{59828956-5668-8BDA-D5EA-BACC36B070E3}"/>
                </a:ext>
              </a:extLst>
            </p:cNvPr>
            <p:cNvCxnSpPr/>
            <p:nvPr/>
          </p:nvCxnSpPr>
          <p:spPr>
            <a:xfrm flipH="1">
              <a:off x="-2768423" y="2265994"/>
              <a:ext cx="2325970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79EEAEAA-AF02-3443-D00E-A8A680FB8CA7}"/>
              </a:ext>
            </a:extLst>
          </p:cNvPr>
          <p:cNvGrpSpPr/>
          <p:nvPr/>
        </p:nvGrpSpPr>
        <p:grpSpPr>
          <a:xfrm>
            <a:off x="120999" y="3347425"/>
            <a:ext cx="4318233" cy="774160"/>
            <a:chOff x="-839808" y="2030823"/>
            <a:chExt cx="4318233" cy="774160"/>
          </a:xfrm>
        </p:grpSpPr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D8857D7B-058C-6195-9D71-F6FCDACDC2CF}"/>
                </a:ext>
              </a:extLst>
            </p:cNvPr>
            <p:cNvSpPr/>
            <p:nvPr/>
          </p:nvSpPr>
          <p:spPr>
            <a:xfrm>
              <a:off x="-839808" y="2348110"/>
              <a:ext cx="2310106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Auswahlmöglichkeiten angeben</a:t>
              </a:r>
            </a:p>
          </p:txBody>
        </p:sp>
        <p:cxnSp>
          <p:nvCxnSpPr>
            <p:cNvPr id="28" name="Gerade Verbindung mit Pfeil 27">
              <a:extLst>
                <a:ext uri="{FF2B5EF4-FFF2-40B4-BE49-F238E27FC236}">
                  <a16:creationId xmlns:a16="http://schemas.microsoft.com/office/drawing/2014/main" id="{D32E94C3-4016-40FD-50D1-C9DFF1FE3C1E}"/>
                </a:ext>
              </a:extLst>
            </p:cNvPr>
            <p:cNvCxnSpPr/>
            <p:nvPr/>
          </p:nvCxnSpPr>
          <p:spPr>
            <a:xfrm flipV="1">
              <a:off x="1470298" y="2030823"/>
              <a:ext cx="2008127" cy="469173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4BC7DB50-5FA2-33E3-9CD7-BEDEAC7D4442}"/>
              </a:ext>
            </a:extLst>
          </p:cNvPr>
          <p:cNvGrpSpPr/>
          <p:nvPr/>
        </p:nvGrpSpPr>
        <p:grpSpPr>
          <a:xfrm>
            <a:off x="8754533" y="4754407"/>
            <a:ext cx="3040027" cy="456873"/>
            <a:chOff x="-1676717" y="2036563"/>
            <a:chExt cx="3040027" cy="456873"/>
          </a:xfrm>
        </p:grpSpPr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8FC89AEA-2948-7DA2-08BA-89032BDD1316}"/>
                </a:ext>
              </a:extLst>
            </p:cNvPr>
            <p:cNvSpPr/>
            <p:nvPr/>
          </p:nvSpPr>
          <p:spPr>
            <a:xfrm>
              <a:off x="-602557" y="2036563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Erstellung Pop-up Kalender</a:t>
              </a:r>
            </a:p>
          </p:txBody>
        </p:sp>
        <p:cxnSp>
          <p:nvCxnSpPr>
            <p:cNvPr id="32" name="Gerade Verbindung mit Pfeil 31">
              <a:extLst>
                <a:ext uri="{FF2B5EF4-FFF2-40B4-BE49-F238E27FC236}">
                  <a16:creationId xmlns:a16="http://schemas.microsoft.com/office/drawing/2014/main" id="{08A8923E-6553-593B-81CE-3ADE8359E057}"/>
                </a:ext>
              </a:extLst>
            </p:cNvPr>
            <p:cNvCxnSpPr/>
            <p:nvPr/>
          </p:nvCxnSpPr>
          <p:spPr>
            <a:xfrm flipH="1">
              <a:off x="-1676717" y="2265994"/>
              <a:ext cx="1234264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08132ED2-7222-3319-2C9D-6A745EF854ED}"/>
              </a:ext>
            </a:extLst>
          </p:cNvPr>
          <p:cNvGrpSpPr/>
          <p:nvPr/>
        </p:nvGrpSpPr>
        <p:grpSpPr>
          <a:xfrm>
            <a:off x="45780" y="5394768"/>
            <a:ext cx="4153687" cy="456873"/>
            <a:chOff x="-839808" y="2348110"/>
            <a:chExt cx="4153687" cy="456873"/>
          </a:xfrm>
        </p:grpSpPr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6DB65954-56A1-94F4-072C-7D9ACEAA5D12}"/>
                </a:ext>
              </a:extLst>
            </p:cNvPr>
            <p:cNvSpPr/>
            <p:nvPr/>
          </p:nvSpPr>
          <p:spPr>
            <a:xfrm>
              <a:off x="-839808" y="2348110"/>
              <a:ext cx="2310106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Erstellung Zahlenregler</a:t>
              </a:r>
            </a:p>
          </p:txBody>
        </p:sp>
        <p:cxnSp>
          <p:nvCxnSpPr>
            <p:cNvPr id="36" name="Gerade Verbindung mit Pfeil 35">
              <a:extLst>
                <a:ext uri="{FF2B5EF4-FFF2-40B4-BE49-F238E27FC236}">
                  <a16:creationId xmlns:a16="http://schemas.microsoft.com/office/drawing/2014/main" id="{C0690052-8EF5-4D06-AC2F-7E72C2A47148}"/>
                </a:ext>
              </a:extLst>
            </p:cNvPr>
            <p:cNvCxnSpPr/>
            <p:nvPr/>
          </p:nvCxnSpPr>
          <p:spPr>
            <a:xfrm>
              <a:off x="1470298" y="2499996"/>
              <a:ext cx="1843581" cy="185279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0049760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480" y="15071"/>
            <a:ext cx="10515600" cy="1325563"/>
          </a:xfrm>
        </p:spPr>
        <p:txBody>
          <a:bodyPr/>
          <a:lstStyle/>
          <a:p>
            <a:r>
              <a:rPr lang="de-AT">
                <a:solidFill>
                  <a:schemeClr val="bg1"/>
                </a:solidFill>
              </a:rPr>
              <a:t>Anwendungsbeispiel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459040"/>
            <a:ext cx="467713" cy="456873"/>
          </a:xfrm>
          <a:prstGeom prst="ellipse">
            <a:avLst/>
          </a:prstGeom>
          <a:blipFill>
            <a:blip r:embed="rId2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8AFF45C-0323-3171-554E-4DA83E7001C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720" y="1710055"/>
            <a:ext cx="4759960" cy="1718945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1D5DFF59-B17C-EF21-2A7E-55034EA1030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9175" y="2082800"/>
            <a:ext cx="3321050" cy="30480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18C40AC0-C4FA-EA42-DD7F-CC1F0585D7C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73250" y="4749800"/>
            <a:ext cx="2120900" cy="3810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D692813-1618-AEEB-53FC-0B26835F66DC}"/>
              </a:ext>
            </a:extLst>
          </p:cNvPr>
          <p:cNvSpPr txBox="1"/>
          <p:nvPr/>
        </p:nvSpPr>
        <p:spPr>
          <a:xfrm>
            <a:off x="838200" y="3429000"/>
            <a:ext cx="449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>
                <a:solidFill>
                  <a:schemeClr val="bg1"/>
                </a:solidFill>
              </a:rPr>
              <a:t>Feld mit Auswahlmöglichkeiten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929E082-731C-27A4-1ACF-04268D337168}"/>
              </a:ext>
            </a:extLst>
          </p:cNvPr>
          <p:cNvSpPr txBox="1"/>
          <p:nvPr/>
        </p:nvSpPr>
        <p:spPr>
          <a:xfrm>
            <a:off x="7493000" y="5130800"/>
            <a:ext cx="449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>
                <a:solidFill>
                  <a:schemeClr val="bg1"/>
                </a:solidFill>
              </a:rPr>
              <a:t>Feld für die Terminauswahl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A719F15-28D9-E66F-A6A9-B66B2B0D185F}"/>
              </a:ext>
            </a:extLst>
          </p:cNvPr>
          <p:cNvSpPr txBox="1"/>
          <p:nvPr/>
        </p:nvSpPr>
        <p:spPr>
          <a:xfrm>
            <a:off x="1041400" y="5249545"/>
            <a:ext cx="449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>
                <a:solidFill>
                  <a:schemeClr val="bg1"/>
                </a:solidFill>
              </a:rPr>
              <a:t>Feld für die Auswahl der Personenanzahl</a:t>
            </a:r>
          </a:p>
        </p:txBody>
      </p:sp>
    </p:spTree>
    <p:extLst>
      <p:ext uri="{BB962C8B-B14F-4D97-AF65-F5344CB8AC3E}">
        <p14:creationId xmlns:p14="http://schemas.microsoft.com/office/powerpoint/2010/main" val="4108687251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83D950C4-C71A-A075-384E-34D98637889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0104" y="1741905"/>
            <a:ext cx="9573696" cy="4317051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480" y="15071"/>
            <a:ext cx="10515600" cy="1325563"/>
          </a:xfrm>
        </p:spPr>
        <p:txBody>
          <a:bodyPr/>
          <a:lstStyle/>
          <a:p>
            <a:r>
              <a:rPr lang="de-AT">
                <a:solidFill>
                  <a:schemeClr val="bg1"/>
                </a:solidFill>
              </a:rPr>
              <a:t>Anwendungsbeispiel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459040"/>
            <a:ext cx="467713" cy="456873"/>
          </a:xfrm>
          <a:prstGeom prst="ellipse">
            <a:avLst/>
          </a:prstGeom>
          <a:blipFill>
            <a:blip r:embed="rId4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AB78E40E-49A9-5133-68E3-E0333C5DC1EF}"/>
              </a:ext>
            </a:extLst>
          </p:cNvPr>
          <p:cNvGrpSpPr/>
          <p:nvPr/>
        </p:nvGrpSpPr>
        <p:grpSpPr>
          <a:xfrm>
            <a:off x="0" y="1214211"/>
            <a:ext cx="3168502" cy="625222"/>
            <a:chOff x="-4856" y="1891765"/>
            <a:chExt cx="3168502" cy="625222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9F40A010-D534-E064-BAC4-E9AED29547AD}"/>
                </a:ext>
              </a:extLst>
            </p:cNvPr>
            <p:cNvSpPr/>
            <p:nvPr/>
          </p:nvSpPr>
          <p:spPr>
            <a:xfrm>
              <a:off x="-4856" y="1891765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Gruppierung</a:t>
              </a:r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D8A5B62A-1BA3-0692-E70A-AA4E55907C9E}"/>
                </a:ext>
              </a:extLst>
            </p:cNvPr>
            <p:cNvCxnSpPr/>
            <p:nvPr/>
          </p:nvCxnSpPr>
          <p:spPr>
            <a:xfrm>
              <a:off x="1742428" y="2219377"/>
              <a:ext cx="1421218" cy="29761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CE305122-09B8-7284-D4A8-FE69154B7D5D}"/>
              </a:ext>
            </a:extLst>
          </p:cNvPr>
          <p:cNvGrpSpPr/>
          <p:nvPr/>
        </p:nvGrpSpPr>
        <p:grpSpPr>
          <a:xfrm>
            <a:off x="0" y="1741905"/>
            <a:ext cx="3498112" cy="456873"/>
            <a:chOff x="-4856" y="1891765"/>
            <a:chExt cx="3498112" cy="456873"/>
          </a:xfrm>
        </p:grpSpPr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A5E0FC55-7BE4-F337-2CA7-ABB90CD4B2FC}"/>
                </a:ext>
              </a:extLst>
            </p:cNvPr>
            <p:cNvSpPr/>
            <p:nvPr/>
          </p:nvSpPr>
          <p:spPr>
            <a:xfrm>
              <a:off x="-4856" y="1891765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Überschrift für </a:t>
              </a:r>
              <a:br>
                <a:rPr lang="de-AT"/>
              </a:br>
              <a:r>
                <a:rPr lang="de-AT"/>
                <a:t>den „Block“</a:t>
              </a:r>
            </a:p>
          </p:txBody>
        </p:sp>
        <p:cxnSp>
          <p:nvCxnSpPr>
            <p:cNvPr id="20" name="Gerade Verbindung mit Pfeil 19">
              <a:extLst>
                <a:ext uri="{FF2B5EF4-FFF2-40B4-BE49-F238E27FC236}">
                  <a16:creationId xmlns:a16="http://schemas.microsoft.com/office/drawing/2014/main" id="{3AC1419C-FC7E-38C0-AC2B-041CC9D4CC55}"/>
                </a:ext>
              </a:extLst>
            </p:cNvPr>
            <p:cNvCxnSpPr/>
            <p:nvPr/>
          </p:nvCxnSpPr>
          <p:spPr>
            <a:xfrm>
              <a:off x="1742428" y="2219377"/>
              <a:ext cx="1750828" cy="31193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E7EC757D-257D-2FB7-89B1-3A57C11FF9C9}"/>
              </a:ext>
            </a:extLst>
          </p:cNvPr>
          <p:cNvGrpSpPr/>
          <p:nvPr/>
        </p:nvGrpSpPr>
        <p:grpSpPr>
          <a:xfrm>
            <a:off x="0" y="2501981"/>
            <a:ext cx="3965944" cy="456873"/>
            <a:chOff x="-4856" y="1891765"/>
            <a:chExt cx="3965944" cy="456873"/>
          </a:xfrm>
        </p:grpSpPr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D48703C7-53FF-56B1-D070-F7DC40E7F762}"/>
                </a:ext>
              </a:extLst>
            </p:cNvPr>
            <p:cNvSpPr/>
            <p:nvPr/>
          </p:nvSpPr>
          <p:spPr>
            <a:xfrm>
              <a:off x="-4856" y="1891765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Erstellung </a:t>
              </a:r>
              <a:br>
                <a:rPr lang="de-AT"/>
              </a:br>
              <a:r>
                <a:rPr lang="de-AT"/>
                <a:t>Textfeld</a:t>
              </a:r>
            </a:p>
          </p:txBody>
        </p:sp>
        <p:cxnSp>
          <p:nvCxnSpPr>
            <p:cNvPr id="24" name="Gerade Verbindung mit Pfeil 23">
              <a:extLst>
                <a:ext uri="{FF2B5EF4-FFF2-40B4-BE49-F238E27FC236}">
                  <a16:creationId xmlns:a16="http://schemas.microsoft.com/office/drawing/2014/main" id="{F9890632-F6C4-291A-332C-8CFC3E8A1049}"/>
                </a:ext>
              </a:extLst>
            </p:cNvPr>
            <p:cNvCxnSpPr/>
            <p:nvPr/>
          </p:nvCxnSpPr>
          <p:spPr>
            <a:xfrm flipV="1">
              <a:off x="1742428" y="1915215"/>
              <a:ext cx="2218660" cy="304162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B964E300-1E54-5FDA-88F5-5B88BC087AE1}"/>
              </a:ext>
            </a:extLst>
          </p:cNvPr>
          <p:cNvGrpSpPr/>
          <p:nvPr/>
        </p:nvGrpSpPr>
        <p:grpSpPr>
          <a:xfrm>
            <a:off x="9216771" y="540368"/>
            <a:ext cx="1900865" cy="1961615"/>
            <a:chOff x="759495" y="1629077"/>
            <a:chExt cx="1965867" cy="1372118"/>
          </a:xfrm>
        </p:grpSpPr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4D36A525-E599-6107-4833-55153DCE5850}"/>
                </a:ext>
              </a:extLst>
            </p:cNvPr>
            <p:cNvSpPr/>
            <p:nvPr/>
          </p:nvSpPr>
          <p:spPr>
            <a:xfrm>
              <a:off x="759495" y="1629077"/>
              <a:ext cx="1965867" cy="4252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Angabe der erlaubten Eingabelänge</a:t>
              </a:r>
            </a:p>
          </p:txBody>
        </p:sp>
        <p:cxnSp>
          <p:nvCxnSpPr>
            <p:cNvPr id="28" name="Gerade Verbindung mit Pfeil 27">
              <a:extLst>
                <a:ext uri="{FF2B5EF4-FFF2-40B4-BE49-F238E27FC236}">
                  <a16:creationId xmlns:a16="http://schemas.microsoft.com/office/drawing/2014/main" id="{AA33387A-69E5-9DAC-E71D-87ED302E673A}"/>
                </a:ext>
              </a:extLst>
            </p:cNvPr>
            <p:cNvCxnSpPr/>
            <p:nvPr/>
          </p:nvCxnSpPr>
          <p:spPr>
            <a:xfrm flipH="1">
              <a:off x="1311017" y="2219378"/>
              <a:ext cx="431412" cy="781817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4450FE2F-F299-4CED-5E35-B89D2A7EE1AA}"/>
              </a:ext>
            </a:extLst>
          </p:cNvPr>
          <p:cNvGrpSpPr/>
          <p:nvPr/>
        </p:nvGrpSpPr>
        <p:grpSpPr>
          <a:xfrm>
            <a:off x="-92149" y="2920861"/>
            <a:ext cx="4908698" cy="729808"/>
            <a:chOff x="-4856" y="1618830"/>
            <a:chExt cx="4908698" cy="729808"/>
          </a:xfrm>
        </p:grpSpPr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A2BB2E78-2D17-C558-B56C-BFC8ED917EEF}"/>
                </a:ext>
              </a:extLst>
            </p:cNvPr>
            <p:cNvSpPr/>
            <p:nvPr/>
          </p:nvSpPr>
          <p:spPr>
            <a:xfrm>
              <a:off x="-4856" y="1891765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Platzhalter</a:t>
              </a:r>
            </a:p>
          </p:txBody>
        </p:sp>
        <p:cxnSp>
          <p:nvCxnSpPr>
            <p:cNvPr id="32" name="Gerade Verbindung mit Pfeil 31">
              <a:extLst>
                <a:ext uri="{FF2B5EF4-FFF2-40B4-BE49-F238E27FC236}">
                  <a16:creationId xmlns:a16="http://schemas.microsoft.com/office/drawing/2014/main" id="{2F1FE772-BC65-245F-5521-D10C2E33F106}"/>
                </a:ext>
              </a:extLst>
            </p:cNvPr>
            <p:cNvCxnSpPr/>
            <p:nvPr/>
          </p:nvCxnSpPr>
          <p:spPr>
            <a:xfrm flipV="1">
              <a:off x="1671544" y="1618830"/>
              <a:ext cx="3232298" cy="48749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3A966181-461A-81DA-375F-D6C0D5423C1C}"/>
              </a:ext>
            </a:extLst>
          </p:cNvPr>
          <p:cNvGrpSpPr/>
          <p:nvPr/>
        </p:nvGrpSpPr>
        <p:grpSpPr>
          <a:xfrm>
            <a:off x="7679170" y="2958854"/>
            <a:ext cx="2823334" cy="3636826"/>
            <a:chOff x="-709068" y="-1187189"/>
            <a:chExt cx="2823334" cy="3636826"/>
          </a:xfrm>
        </p:grpSpPr>
        <p:sp>
          <p:nvSpPr>
            <p:cNvPr id="36" name="Rechteck 35">
              <a:extLst>
                <a:ext uri="{FF2B5EF4-FFF2-40B4-BE49-F238E27FC236}">
                  <a16:creationId xmlns:a16="http://schemas.microsoft.com/office/drawing/2014/main" id="{CC596EC7-EE5F-2EFC-EC53-98DDE26FF9DF}"/>
                </a:ext>
              </a:extLst>
            </p:cNvPr>
            <p:cNvSpPr/>
            <p:nvPr/>
          </p:nvSpPr>
          <p:spPr>
            <a:xfrm>
              <a:off x="-709068" y="1992764"/>
              <a:ext cx="2823334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Überprüfung, ob Vorgaben eingehalten wurden</a:t>
              </a:r>
            </a:p>
          </p:txBody>
        </p:sp>
        <p:cxnSp>
          <p:nvCxnSpPr>
            <p:cNvPr id="37" name="Gerade Verbindung mit Pfeil 36">
              <a:extLst>
                <a:ext uri="{FF2B5EF4-FFF2-40B4-BE49-F238E27FC236}">
                  <a16:creationId xmlns:a16="http://schemas.microsoft.com/office/drawing/2014/main" id="{6820CE71-6F53-E4EE-A0D2-129B198FD800}"/>
                </a:ext>
              </a:extLst>
            </p:cNvPr>
            <p:cNvCxnSpPr/>
            <p:nvPr/>
          </p:nvCxnSpPr>
          <p:spPr>
            <a:xfrm flipH="1" flipV="1">
              <a:off x="702599" y="-1187189"/>
              <a:ext cx="0" cy="3100102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2A785FDF-B267-CC8D-FB87-B23F9E744EB5}"/>
              </a:ext>
            </a:extLst>
          </p:cNvPr>
          <p:cNvGrpSpPr/>
          <p:nvPr/>
        </p:nvGrpSpPr>
        <p:grpSpPr>
          <a:xfrm>
            <a:off x="56128" y="5643789"/>
            <a:ext cx="4803529" cy="1027752"/>
            <a:chOff x="47728" y="1606818"/>
            <a:chExt cx="4803529" cy="1027752"/>
          </a:xfrm>
        </p:grpSpPr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128DE7A0-08FC-2B1E-C8D6-75890086E8C4}"/>
                </a:ext>
              </a:extLst>
            </p:cNvPr>
            <p:cNvSpPr/>
            <p:nvPr/>
          </p:nvSpPr>
          <p:spPr>
            <a:xfrm>
              <a:off x="47728" y="2177697"/>
              <a:ext cx="4803529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Weiterverarbeitung der Eingaben vom Formular</a:t>
              </a:r>
            </a:p>
          </p:txBody>
        </p:sp>
        <p:cxnSp>
          <p:nvCxnSpPr>
            <p:cNvPr id="42" name="Gerade Verbindung mit Pfeil 41">
              <a:extLst>
                <a:ext uri="{FF2B5EF4-FFF2-40B4-BE49-F238E27FC236}">
                  <a16:creationId xmlns:a16="http://schemas.microsoft.com/office/drawing/2014/main" id="{7573D373-FF78-B1EA-7011-AEA642EA5FA3}"/>
                </a:ext>
              </a:extLst>
            </p:cNvPr>
            <p:cNvCxnSpPr/>
            <p:nvPr/>
          </p:nvCxnSpPr>
          <p:spPr>
            <a:xfrm flipV="1">
              <a:off x="1671544" y="1606818"/>
              <a:ext cx="1945758" cy="499502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5906809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480" y="15071"/>
            <a:ext cx="10515600" cy="1325563"/>
          </a:xfrm>
        </p:spPr>
        <p:txBody>
          <a:bodyPr/>
          <a:lstStyle/>
          <a:p>
            <a:r>
              <a:rPr lang="de-AT">
                <a:solidFill>
                  <a:schemeClr val="bg1"/>
                </a:solidFill>
              </a:rPr>
              <a:t>Anwendungsbeispiel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459040"/>
            <a:ext cx="467713" cy="456873"/>
          </a:xfrm>
          <a:prstGeom prst="ellipse">
            <a:avLst/>
          </a:prstGeom>
          <a:blipFill>
            <a:blip r:embed="rId2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D692813-1618-AEEB-53FC-0B26835F66DC}"/>
              </a:ext>
            </a:extLst>
          </p:cNvPr>
          <p:cNvSpPr txBox="1"/>
          <p:nvPr/>
        </p:nvSpPr>
        <p:spPr>
          <a:xfrm>
            <a:off x="1026817" y="4934186"/>
            <a:ext cx="449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>
                <a:solidFill>
                  <a:schemeClr val="bg1"/>
                </a:solidFill>
              </a:rPr>
              <a:t>Letzte Eingabefelder mit dem Absende-Button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FF7B98A-5CDA-C64D-CBC4-8F99F58F663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6817" y="2113951"/>
            <a:ext cx="10138365" cy="2745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179968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480" y="15071"/>
            <a:ext cx="10515600" cy="1325563"/>
          </a:xfrm>
        </p:spPr>
        <p:txBody>
          <a:bodyPr/>
          <a:lstStyle/>
          <a:p>
            <a:r>
              <a:rPr lang="de-AT">
                <a:solidFill>
                  <a:schemeClr val="bg1"/>
                </a:solidFill>
              </a:rPr>
              <a:t>Anwendungsbeispiel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459040"/>
            <a:ext cx="467713" cy="456873"/>
          </a:xfrm>
          <a:prstGeom prst="ellipse">
            <a:avLst/>
          </a:prstGeom>
          <a:blipFill>
            <a:blip r:embed="rId2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DD2A36A-8111-4684-7967-A5BA4975B1E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7719" y="2280252"/>
            <a:ext cx="7036561" cy="2033737"/>
          </a:xfrm>
          <a:prstGeom prst="rect">
            <a:avLst/>
          </a:prstGeom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AB78E40E-49A9-5133-68E3-E0333C5DC1EF}"/>
              </a:ext>
            </a:extLst>
          </p:cNvPr>
          <p:cNvGrpSpPr/>
          <p:nvPr/>
        </p:nvGrpSpPr>
        <p:grpSpPr>
          <a:xfrm>
            <a:off x="304800" y="2610947"/>
            <a:ext cx="3170588" cy="456873"/>
            <a:chOff x="-4856" y="1891765"/>
            <a:chExt cx="3170588" cy="456873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9F40A010-D534-E064-BAC4-E9AED29547AD}"/>
                </a:ext>
              </a:extLst>
            </p:cNvPr>
            <p:cNvSpPr/>
            <p:nvPr/>
          </p:nvSpPr>
          <p:spPr>
            <a:xfrm>
              <a:off x="-4856" y="1891765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Verbindung zur Mail</a:t>
              </a:r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D8A5B62A-1BA3-0692-E70A-AA4E55907C9E}"/>
                </a:ext>
              </a:extLst>
            </p:cNvPr>
            <p:cNvCxnSpPr/>
            <p:nvPr/>
          </p:nvCxnSpPr>
          <p:spPr>
            <a:xfrm>
              <a:off x="1742428" y="2219377"/>
              <a:ext cx="1423304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84698573-225F-F20C-6F5B-2D4378C5AFAC}"/>
              </a:ext>
            </a:extLst>
          </p:cNvPr>
          <p:cNvGrpSpPr/>
          <p:nvPr/>
        </p:nvGrpSpPr>
        <p:grpSpPr>
          <a:xfrm>
            <a:off x="9058940" y="2699245"/>
            <a:ext cx="2675433" cy="456873"/>
            <a:chOff x="-714422" y="1891765"/>
            <a:chExt cx="2675433" cy="456873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CA47D73C-3888-72CC-BAE0-7BA50178AE21}"/>
                </a:ext>
              </a:extLst>
            </p:cNvPr>
            <p:cNvSpPr/>
            <p:nvPr/>
          </p:nvSpPr>
          <p:spPr>
            <a:xfrm>
              <a:off x="-4856" y="1891765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Mail als wichtig markieren</a:t>
              </a:r>
            </a:p>
          </p:txBody>
        </p:sp>
        <p:cxnSp>
          <p:nvCxnSpPr>
            <p:cNvPr id="12" name="Gerade Verbindung mit Pfeil 11">
              <a:extLst>
                <a:ext uri="{FF2B5EF4-FFF2-40B4-BE49-F238E27FC236}">
                  <a16:creationId xmlns:a16="http://schemas.microsoft.com/office/drawing/2014/main" id="{200E76FA-16B0-B2FE-C651-7AE813BC2354}"/>
                </a:ext>
              </a:extLst>
            </p:cNvPr>
            <p:cNvCxnSpPr/>
            <p:nvPr/>
          </p:nvCxnSpPr>
          <p:spPr>
            <a:xfrm flipH="1">
              <a:off x="-714422" y="2031904"/>
              <a:ext cx="882503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98138B58-1D2A-9613-6C7A-3960A79534C5}"/>
              </a:ext>
            </a:extLst>
          </p:cNvPr>
          <p:cNvGrpSpPr/>
          <p:nvPr/>
        </p:nvGrpSpPr>
        <p:grpSpPr>
          <a:xfrm>
            <a:off x="86217" y="3395432"/>
            <a:ext cx="3066316" cy="456873"/>
            <a:chOff x="99416" y="2117363"/>
            <a:chExt cx="3066316" cy="456873"/>
          </a:xfrm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36DF2D21-7B50-843F-2077-72709BE5AD36}"/>
                </a:ext>
              </a:extLst>
            </p:cNvPr>
            <p:cNvSpPr/>
            <p:nvPr/>
          </p:nvSpPr>
          <p:spPr>
            <a:xfrm>
              <a:off x="99416" y="2117363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Fußzeile mit Copyright</a:t>
              </a:r>
            </a:p>
          </p:txBody>
        </p:sp>
        <p:cxnSp>
          <p:nvCxnSpPr>
            <p:cNvPr id="17" name="Gerade Verbindung mit Pfeil 16">
              <a:extLst>
                <a:ext uri="{FF2B5EF4-FFF2-40B4-BE49-F238E27FC236}">
                  <a16:creationId xmlns:a16="http://schemas.microsoft.com/office/drawing/2014/main" id="{5F84C1B6-FB6A-9D53-814F-7CDF6CBE83D5}"/>
                </a:ext>
              </a:extLst>
            </p:cNvPr>
            <p:cNvCxnSpPr/>
            <p:nvPr/>
          </p:nvCxnSpPr>
          <p:spPr>
            <a:xfrm>
              <a:off x="1742428" y="2219377"/>
              <a:ext cx="1423304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49196866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2CDD7600-B1F4-6557-7AB7-D7D3F0EE0A3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5308"/>
            <a:ext cx="12198063" cy="609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75688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7B939862-7A74-858F-9B46-F864B9E7E370}"/>
              </a:ext>
            </a:extLst>
          </p:cNvPr>
          <p:cNvGrpSpPr/>
          <p:nvPr/>
        </p:nvGrpSpPr>
        <p:grpSpPr>
          <a:xfrm>
            <a:off x="1303280" y="2868421"/>
            <a:ext cx="6821220" cy="1921042"/>
            <a:chOff x="725208" y="2397102"/>
            <a:chExt cx="4950378" cy="1419622"/>
          </a:xfrm>
        </p:grpSpPr>
        <p:grpSp>
          <p:nvGrpSpPr>
            <p:cNvPr id="13" name="Gruppieren 12">
              <a:extLst>
                <a:ext uri="{FF2B5EF4-FFF2-40B4-BE49-F238E27FC236}">
                  <a16:creationId xmlns:a16="http://schemas.microsoft.com/office/drawing/2014/main" id="{C9746775-348B-31C0-CA71-840469AA458B}"/>
                </a:ext>
              </a:extLst>
            </p:cNvPr>
            <p:cNvGrpSpPr/>
            <p:nvPr/>
          </p:nvGrpSpPr>
          <p:grpSpPr>
            <a:xfrm>
              <a:off x="725208" y="2438318"/>
              <a:ext cx="315313" cy="1318310"/>
              <a:chOff x="725208" y="2438318"/>
              <a:chExt cx="315313" cy="1318310"/>
            </a:xfrm>
          </p:grpSpPr>
          <p:sp>
            <p:nvSpPr>
              <p:cNvPr id="7" name="Ellipse 6">
                <a:extLst>
                  <a:ext uri="{FF2B5EF4-FFF2-40B4-BE49-F238E27FC236}">
                    <a16:creationId xmlns:a16="http://schemas.microsoft.com/office/drawing/2014/main" id="{5263630A-D8F2-140A-5D03-E7DF77A22006}"/>
                  </a:ext>
                </a:extLst>
              </p:cNvPr>
              <p:cNvSpPr/>
              <p:nvPr/>
            </p:nvSpPr>
            <p:spPr>
              <a:xfrm>
                <a:off x="725210" y="3472848"/>
                <a:ext cx="315311" cy="283780"/>
              </a:xfrm>
              <a:prstGeom prst="ellipse">
                <a:avLst/>
              </a:prstGeom>
              <a:blipFill>
                <a:blip r:embed="rId2" cstate="email">
                  <a:alphaModFix amt="75000"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>
                <a:solidFill>
                  <a:srgbClr val="555759">
                    <a:alpha val="95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11" name="Ellipse 10">
                <a:extLst>
                  <a:ext uri="{FF2B5EF4-FFF2-40B4-BE49-F238E27FC236}">
                    <a16:creationId xmlns:a16="http://schemas.microsoft.com/office/drawing/2014/main" id="{31BF1162-A342-E889-D074-9F3701456458}"/>
                  </a:ext>
                </a:extLst>
              </p:cNvPr>
              <p:cNvSpPr/>
              <p:nvPr/>
            </p:nvSpPr>
            <p:spPr>
              <a:xfrm>
                <a:off x="725209" y="2438318"/>
                <a:ext cx="315311" cy="283780"/>
              </a:xfrm>
              <a:prstGeom prst="ellipse">
                <a:avLst/>
              </a:prstGeom>
              <a:blipFill>
                <a:blip r:embed="rId2" cstate="email">
                  <a:alphaModFix amt="75000"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>
                <a:solidFill>
                  <a:srgbClr val="555759">
                    <a:alpha val="95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68C37619-EC4A-BF33-03E0-92F17C057033}"/>
                  </a:ext>
                </a:extLst>
              </p:cNvPr>
              <p:cNvSpPr/>
              <p:nvPr/>
            </p:nvSpPr>
            <p:spPr>
              <a:xfrm>
                <a:off x="725208" y="2954803"/>
                <a:ext cx="315311" cy="283780"/>
              </a:xfrm>
              <a:prstGeom prst="ellipse">
                <a:avLst/>
              </a:prstGeom>
              <a:blipFill>
                <a:blip r:embed="rId2" cstate="email">
                  <a:alphaModFix amt="75000"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>
                <a:solidFill>
                  <a:srgbClr val="555759">
                    <a:alpha val="95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EB2B7F11-5EA4-3D71-6206-52D2346BFF14}"/>
                </a:ext>
              </a:extLst>
            </p:cNvPr>
            <p:cNvGrpSpPr/>
            <p:nvPr/>
          </p:nvGrpSpPr>
          <p:grpSpPr>
            <a:xfrm>
              <a:off x="1166648" y="2397102"/>
              <a:ext cx="4508938" cy="1419622"/>
              <a:chOff x="1166648" y="2397102"/>
              <a:chExt cx="4508938" cy="1419622"/>
            </a:xfrm>
          </p:grpSpPr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56BA8689-246E-35B6-B8F5-2FDE6D96DB78}"/>
                  </a:ext>
                </a:extLst>
              </p:cNvPr>
              <p:cNvSpPr txBox="1"/>
              <p:nvPr/>
            </p:nvSpPr>
            <p:spPr>
              <a:xfrm>
                <a:off x="1166648" y="2397102"/>
                <a:ext cx="4508938" cy="386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2800">
                    <a:solidFill>
                      <a:schemeClr val="bg1"/>
                    </a:solidFill>
                  </a:rPr>
                  <a:t>Hintergrundinformationen</a:t>
                </a:r>
              </a:p>
            </p:txBody>
          </p:sp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53E9F2A7-0A39-643C-338B-EDCED90D06D6}"/>
                  </a:ext>
                </a:extLst>
              </p:cNvPr>
              <p:cNvSpPr txBox="1"/>
              <p:nvPr/>
            </p:nvSpPr>
            <p:spPr>
              <a:xfrm>
                <a:off x="1166648" y="2914367"/>
                <a:ext cx="4508938" cy="386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2800">
                    <a:solidFill>
                      <a:schemeClr val="bg1"/>
                    </a:solidFill>
                  </a:rPr>
                  <a:t>Geschichte</a:t>
                </a:r>
              </a:p>
            </p:txBody>
          </p:sp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DD91F056-F029-CB16-0F51-EAD10271D205}"/>
                  </a:ext>
                </a:extLst>
              </p:cNvPr>
              <p:cNvSpPr txBox="1"/>
              <p:nvPr/>
            </p:nvSpPr>
            <p:spPr>
              <a:xfrm>
                <a:off x="1166648" y="3430072"/>
                <a:ext cx="4508938" cy="386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2800">
                    <a:solidFill>
                      <a:schemeClr val="bg1"/>
                    </a:solidFill>
                  </a:rPr>
                  <a:t>Unterschied zwischen HTML4 und HTML5</a:t>
                </a:r>
              </a:p>
            </p:txBody>
          </p:sp>
        </p:grpSp>
      </p:grpSp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280" y="1703496"/>
            <a:ext cx="10515600" cy="1325563"/>
          </a:xfrm>
        </p:spPr>
        <p:txBody>
          <a:bodyPr/>
          <a:lstStyle/>
          <a:p>
            <a:r>
              <a:rPr lang="de-AT" sz="4400">
                <a:solidFill>
                  <a:schemeClr val="bg1"/>
                </a:solidFill>
              </a:rPr>
              <a:t> Generelle Informationen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835567" y="2137840"/>
            <a:ext cx="467713" cy="456873"/>
          </a:xfrm>
          <a:prstGeom prst="ellipse">
            <a:avLst/>
          </a:prstGeom>
          <a:blipFill>
            <a:blip r:embed="rId3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304D1B04-E64F-97D3-5DFC-FCCEA017CB4F}"/>
              </a:ext>
            </a:extLst>
          </p:cNvPr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dirty="0">
                <a:solidFill>
                  <a:schemeClr val="bg1"/>
                </a:solidFill>
              </a:rPr>
              <a:t>Inhaltsverzeichnis</a:t>
            </a:r>
          </a:p>
        </p:txBody>
      </p:sp>
    </p:spTree>
    <p:extLst>
      <p:ext uri="{BB962C8B-B14F-4D97-AF65-F5344CB8AC3E}">
        <p14:creationId xmlns:p14="http://schemas.microsoft.com/office/powerpoint/2010/main" val="3609979205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6125" y="3176508"/>
            <a:ext cx="10515600" cy="1325563"/>
          </a:xfrm>
        </p:spPr>
        <p:txBody>
          <a:bodyPr>
            <a:normAutofit/>
          </a:bodyPr>
          <a:lstStyle/>
          <a:p>
            <a:r>
              <a:rPr lang="de-AT" sz="2800">
                <a:solidFill>
                  <a:schemeClr val="bg1"/>
                </a:solidFill>
              </a:rPr>
              <a:t> Anwendungsbeispiel</a:t>
            </a:r>
            <a:endParaRPr lang="de-AT" sz="280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1285924" y="4201631"/>
            <a:ext cx="467713" cy="456873"/>
          </a:xfrm>
          <a:prstGeom prst="ellipse">
            <a:avLst/>
          </a:prstGeom>
          <a:blipFill>
            <a:blip r:embed="rId2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C4B633-6384-FCCC-AEA6-CBA0077162BC}"/>
              </a:ext>
            </a:extLst>
          </p:cNvPr>
          <p:cNvSpPr txBox="1"/>
          <p:nvPr/>
        </p:nvSpPr>
        <p:spPr>
          <a:xfrm>
            <a:off x="838200" y="688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dirty="0">
                <a:solidFill>
                  <a:schemeClr val="bg1"/>
                </a:solidFill>
              </a:rPr>
              <a:t>Inhaltsverzeichnis</a:t>
            </a:r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6A20E60D-2A5A-2447-E856-812ACDBD1740}"/>
              </a:ext>
            </a:extLst>
          </p:cNvPr>
          <p:cNvGrpSpPr/>
          <p:nvPr/>
        </p:nvGrpSpPr>
        <p:grpSpPr>
          <a:xfrm>
            <a:off x="1276147" y="2340422"/>
            <a:ext cx="6763470" cy="2474515"/>
            <a:chOff x="725208" y="1879837"/>
            <a:chExt cx="4908467" cy="1828630"/>
          </a:xfrm>
        </p:grpSpPr>
        <p:grpSp>
          <p:nvGrpSpPr>
            <p:cNvPr id="18" name="Gruppieren 17">
              <a:extLst>
                <a:ext uri="{FF2B5EF4-FFF2-40B4-BE49-F238E27FC236}">
                  <a16:creationId xmlns:a16="http://schemas.microsoft.com/office/drawing/2014/main" id="{ABC7670E-C56E-2160-3A64-6337ED747CA6}"/>
                </a:ext>
              </a:extLst>
            </p:cNvPr>
            <p:cNvGrpSpPr/>
            <p:nvPr/>
          </p:nvGrpSpPr>
          <p:grpSpPr>
            <a:xfrm>
              <a:off x="725208" y="1921833"/>
              <a:ext cx="321342" cy="1210996"/>
              <a:chOff x="725208" y="1921833"/>
              <a:chExt cx="321342" cy="1210996"/>
            </a:xfrm>
          </p:grpSpPr>
          <p:sp>
            <p:nvSpPr>
              <p:cNvPr id="26" name="Ellipse 25">
                <a:extLst>
                  <a:ext uri="{FF2B5EF4-FFF2-40B4-BE49-F238E27FC236}">
                    <a16:creationId xmlns:a16="http://schemas.microsoft.com/office/drawing/2014/main" id="{3070F9DC-E7D6-C4D1-3AA4-AEE3E2B47DCF}"/>
                  </a:ext>
                </a:extLst>
              </p:cNvPr>
              <p:cNvSpPr/>
              <p:nvPr/>
            </p:nvSpPr>
            <p:spPr>
              <a:xfrm>
                <a:off x="731239" y="2849049"/>
                <a:ext cx="315311" cy="283780"/>
              </a:xfrm>
              <a:prstGeom prst="ellipse">
                <a:avLst/>
              </a:prstGeom>
              <a:blipFill>
                <a:blip r:embed="rId3" cstate="email">
                  <a:alphaModFix amt="75000"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>
                <a:solidFill>
                  <a:srgbClr val="555759">
                    <a:alpha val="95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27" name="Ellipse 26">
                <a:extLst>
                  <a:ext uri="{FF2B5EF4-FFF2-40B4-BE49-F238E27FC236}">
                    <a16:creationId xmlns:a16="http://schemas.microsoft.com/office/drawing/2014/main" id="{A2EB7A5F-3312-EACB-26D2-7DBA830AD7E3}"/>
                  </a:ext>
                </a:extLst>
              </p:cNvPr>
              <p:cNvSpPr/>
              <p:nvPr/>
            </p:nvSpPr>
            <p:spPr>
              <a:xfrm>
                <a:off x="725210" y="1921833"/>
                <a:ext cx="315311" cy="283780"/>
              </a:xfrm>
              <a:prstGeom prst="ellipse">
                <a:avLst/>
              </a:prstGeom>
              <a:blipFill>
                <a:blip r:embed="rId3" cstate="email">
                  <a:alphaModFix amt="75000"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>
                <a:solidFill>
                  <a:srgbClr val="555759">
                    <a:alpha val="95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28" name="Ellipse 27">
                <a:extLst>
                  <a:ext uri="{FF2B5EF4-FFF2-40B4-BE49-F238E27FC236}">
                    <a16:creationId xmlns:a16="http://schemas.microsoft.com/office/drawing/2014/main" id="{9C3087A9-76AB-22B1-BA3A-D6ADCC20A2C5}"/>
                  </a:ext>
                </a:extLst>
              </p:cNvPr>
              <p:cNvSpPr/>
              <p:nvPr/>
            </p:nvSpPr>
            <p:spPr>
              <a:xfrm>
                <a:off x="725208" y="2416533"/>
                <a:ext cx="315311" cy="283780"/>
              </a:xfrm>
              <a:prstGeom prst="ellipse">
                <a:avLst/>
              </a:prstGeom>
              <a:blipFill>
                <a:blip r:embed="rId3" cstate="email">
                  <a:alphaModFix amt="75000"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>
                <a:solidFill>
                  <a:srgbClr val="555759">
                    <a:alpha val="95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grpSp>
          <p:nvGrpSpPr>
            <p:cNvPr id="19" name="Gruppieren 18">
              <a:extLst>
                <a:ext uri="{FF2B5EF4-FFF2-40B4-BE49-F238E27FC236}">
                  <a16:creationId xmlns:a16="http://schemas.microsoft.com/office/drawing/2014/main" id="{339D8773-BAC7-DBC5-9937-36E377A570DA}"/>
                </a:ext>
              </a:extLst>
            </p:cNvPr>
            <p:cNvGrpSpPr/>
            <p:nvPr/>
          </p:nvGrpSpPr>
          <p:grpSpPr>
            <a:xfrm>
              <a:off x="1110765" y="1879837"/>
              <a:ext cx="4522910" cy="1828630"/>
              <a:chOff x="1110765" y="1879837"/>
              <a:chExt cx="4522910" cy="1828630"/>
            </a:xfrm>
          </p:grpSpPr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93BF7590-3F39-55C4-6F60-7275A1D2A248}"/>
                  </a:ext>
                </a:extLst>
              </p:cNvPr>
              <p:cNvSpPr txBox="1"/>
              <p:nvPr/>
            </p:nvSpPr>
            <p:spPr>
              <a:xfrm>
                <a:off x="1124737" y="1879837"/>
                <a:ext cx="4508938" cy="386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2800">
                    <a:solidFill>
                      <a:schemeClr val="bg1"/>
                    </a:solidFill>
                  </a:rPr>
                  <a:t>Generelle Informationen</a:t>
                </a:r>
              </a:p>
            </p:txBody>
          </p:sp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5A161D6F-6639-7611-52F2-100485D2692C}"/>
                  </a:ext>
                </a:extLst>
              </p:cNvPr>
              <p:cNvSpPr txBox="1"/>
              <p:nvPr/>
            </p:nvSpPr>
            <p:spPr>
              <a:xfrm>
                <a:off x="1110765" y="2354753"/>
                <a:ext cx="4508938" cy="386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2800">
                    <a:solidFill>
                      <a:schemeClr val="bg1"/>
                    </a:solidFill>
                    <a:latin typeface="+mj-lt"/>
                  </a:rPr>
                  <a:t>HMTL5 Elemente</a:t>
                </a:r>
              </a:p>
            </p:txBody>
          </p:sp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BD2C2648-EAEA-7BEC-6459-4A0798B4EA7E}"/>
                  </a:ext>
                </a:extLst>
              </p:cNvPr>
              <p:cNvSpPr txBox="1"/>
              <p:nvPr/>
            </p:nvSpPr>
            <p:spPr>
              <a:xfrm>
                <a:off x="1110765" y="3139862"/>
                <a:ext cx="4508938" cy="568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4400">
                    <a:solidFill>
                      <a:schemeClr val="bg1"/>
                    </a:solidFill>
                  </a:rPr>
                  <a:t>Aussicht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5505461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3">
            <a:extLst>
              <a:ext uri="{FF2B5EF4-FFF2-40B4-BE49-F238E27FC236}">
                <a16:creationId xmlns:a16="http://schemas.microsoft.com/office/drawing/2014/main" id="{6A957115-E840-0383-C8C1-1E9976707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480" y="15071"/>
            <a:ext cx="10515600" cy="1325563"/>
          </a:xfrm>
        </p:spPr>
        <p:txBody>
          <a:bodyPr/>
          <a:lstStyle/>
          <a:p>
            <a:r>
              <a:rPr lang="de-AT" dirty="0">
                <a:solidFill>
                  <a:schemeClr val="bg1"/>
                </a:solidFill>
              </a:rPr>
              <a:t>Aussicht</a:t>
            </a:r>
            <a:endParaRPr lang="de-AT" dirty="0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1C0B2421-D46E-8F58-7264-6091E88A21B1}"/>
              </a:ext>
            </a:extLst>
          </p:cNvPr>
          <p:cNvSpPr/>
          <p:nvPr/>
        </p:nvSpPr>
        <p:spPr>
          <a:xfrm>
            <a:off x="2270667" y="459040"/>
            <a:ext cx="467713" cy="456873"/>
          </a:xfrm>
          <a:prstGeom prst="ellipse">
            <a:avLst/>
          </a:prstGeom>
          <a:blipFill>
            <a:blip r:embed="rId2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E080290-425E-F7AF-390F-0C2E1E96AF6A}"/>
              </a:ext>
            </a:extLst>
          </p:cNvPr>
          <p:cNvSpPr txBox="1"/>
          <p:nvPr/>
        </p:nvSpPr>
        <p:spPr>
          <a:xfrm>
            <a:off x="979470" y="1500982"/>
            <a:ext cx="102330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HTML5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benutzerfreundlich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Eingang auf Bedürfnisse und Wünsche der Kunden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steigende Kompatibilität von Browser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Entwicklung nimmt schnell zu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Zukunft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Entwicklung mit W3C und WHATWG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Weiterentwicklung von HTML5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AT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84639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D873F351-598F-16BF-0DA6-F1BB5765B29B}"/>
              </a:ext>
            </a:extLst>
          </p:cNvPr>
          <p:cNvSpPr txBox="1"/>
          <p:nvPr/>
        </p:nvSpPr>
        <p:spPr>
          <a:xfrm>
            <a:off x="527282" y="77009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sz="6000">
                <a:ln w="25400">
                  <a:solidFill>
                    <a:schemeClr val="bg1">
                      <a:lumMod val="75000"/>
                      <a:alpha val="45000"/>
                    </a:schemeClr>
                  </a:solidFill>
                </a:ln>
                <a:blipFill dpi="0" rotWithShape="1">
                  <a:blip r:embed="rId2">
                    <a:alphaModFix amt="52000"/>
                  </a:blip>
                  <a:stretch>
                    <a:fillRect l="-2953" t="-50844" r="-2953" b="-50844"/>
                  </a:stretch>
                </a:blipFill>
                <a:effectLst>
                  <a:outerShdw blurRad="38100" dist="38100" dir="2700000" algn="tl">
                    <a:srgbClr val="000000">
                      <a:alpha val="0"/>
                    </a:srgbClr>
                  </a:outerShdw>
                </a:effectLst>
                <a:latin typeface="Arial Black" panose="020B0A04020102020204" pitchFamily="34" charset="0"/>
              </a:rPr>
              <a:t>Vielen Dank für Ihre Aufmerksamkeit!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42EE251-9137-055A-C6D9-1CDF2FC33D4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5037" y="2693360"/>
            <a:ext cx="6291072" cy="348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18538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380" y="255696"/>
            <a:ext cx="10515600" cy="1325563"/>
          </a:xfrm>
        </p:spPr>
        <p:txBody>
          <a:bodyPr/>
          <a:lstStyle/>
          <a:p>
            <a:r>
              <a:rPr lang="de-AT" sz="4400">
                <a:solidFill>
                  <a:schemeClr val="bg1"/>
                </a:solidFill>
              </a:rPr>
              <a:t> </a:t>
            </a:r>
            <a:r>
              <a:rPr lang="de-AT" err="1">
                <a:solidFill>
                  <a:schemeClr val="bg1"/>
                </a:solidFill>
              </a:rPr>
              <a:t>Hintergrundinformtionen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690040"/>
            <a:ext cx="467713" cy="456873"/>
          </a:xfrm>
          <a:prstGeom prst="ellipse">
            <a:avLst/>
          </a:prstGeom>
          <a:blipFill>
            <a:blip r:embed="rId2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99368E2-56EE-B164-3C76-9F8372EAFE00}"/>
              </a:ext>
            </a:extLst>
          </p:cNvPr>
          <p:cNvSpPr txBox="1"/>
          <p:nvPr/>
        </p:nvSpPr>
        <p:spPr>
          <a:xfrm>
            <a:off x="1120740" y="1595021"/>
            <a:ext cx="102330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Zuständig für die Strukturierung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Texte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Einbindung von Grafik und Multimedia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AT" sz="240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DTD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Weglassen von Endtags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Definierung von Ausnahmen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Groß- und Kleinschreibung unwichtig</a:t>
            </a:r>
          </a:p>
          <a:p>
            <a:pPr lvl="1"/>
            <a:endParaRPr lang="de-AT" sz="240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Struktur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Hierarchisch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Kopfdaten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Inhaltsdaten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9827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380" y="255696"/>
            <a:ext cx="10515600" cy="1325563"/>
          </a:xfrm>
        </p:spPr>
        <p:txBody>
          <a:bodyPr/>
          <a:lstStyle/>
          <a:p>
            <a:r>
              <a:rPr lang="de-AT" sz="4400">
                <a:solidFill>
                  <a:schemeClr val="bg1"/>
                </a:solidFill>
              </a:rPr>
              <a:t> Geschichte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690040"/>
            <a:ext cx="467713" cy="456873"/>
          </a:xfrm>
          <a:prstGeom prst="ellipse">
            <a:avLst/>
          </a:prstGeom>
          <a:blipFill>
            <a:blip r:embed="rId3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99368E2-56EE-B164-3C76-9F8372EAFE00}"/>
              </a:ext>
            </a:extLst>
          </p:cNvPr>
          <p:cNvSpPr txBox="1"/>
          <p:nvPr/>
        </p:nvSpPr>
        <p:spPr>
          <a:xfrm>
            <a:off x="1222625" y="1777429"/>
            <a:ext cx="102330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Tim Berners-Lee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Entwickler von HTML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Ziel: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alle Entwickler zusammenarbeiten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große Datenmenge auszutauschen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Verwendet SGML für Erreichung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Größter Erfolg: Entwicklung von Hypertext Links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Gründete W3C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07605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380" y="255696"/>
            <a:ext cx="10515600" cy="1325563"/>
          </a:xfrm>
        </p:spPr>
        <p:txBody>
          <a:bodyPr/>
          <a:lstStyle/>
          <a:p>
            <a:r>
              <a:rPr lang="de-AT" sz="4400">
                <a:solidFill>
                  <a:schemeClr val="bg1"/>
                </a:solidFill>
              </a:rPr>
              <a:t> Geschichte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690040"/>
            <a:ext cx="467713" cy="456873"/>
          </a:xfrm>
          <a:prstGeom prst="ellipse">
            <a:avLst/>
          </a:prstGeom>
          <a:blipFill>
            <a:blip r:embed="rId3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99368E2-56EE-B164-3C76-9F8372EAFE00}"/>
              </a:ext>
            </a:extLst>
          </p:cNvPr>
          <p:cNvSpPr txBox="1"/>
          <p:nvPr/>
        </p:nvSpPr>
        <p:spPr>
          <a:xfrm>
            <a:off x="1222625" y="1777429"/>
            <a:ext cx="102330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1993 – erstes HTML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 Internet Entwurf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1995 – zweite Version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neuer offizieller Sprachstandard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1997 – HTML3.2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Fokus auf optische Effekte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1999 – HTML4.1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kleine Korrekturen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2008 – HTML5 (letzte Version)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2400">
                <a:solidFill>
                  <a:schemeClr val="bg1"/>
                </a:solidFill>
              </a:rPr>
              <a:t>zukünftige Entwicklungen </a:t>
            </a:r>
            <a:br>
              <a:rPr lang="de-AT" sz="2400">
                <a:solidFill>
                  <a:schemeClr val="bg1"/>
                </a:solidFill>
              </a:rPr>
            </a:br>
            <a:r>
              <a:rPr lang="de-AT" sz="2400">
                <a:solidFill>
                  <a:schemeClr val="bg1"/>
                </a:solidFill>
              </a:rPr>
              <a:t>als Living Standard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2400">
              <a:solidFill>
                <a:schemeClr val="bg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56D9F57-524A-A79E-23D4-EF58D6278C9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7934" y="3790896"/>
            <a:ext cx="4457751" cy="2220336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E8BDE732-E0E1-C9A3-2663-14CDB685840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9399" y="918476"/>
            <a:ext cx="2534819" cy="2237043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4E290E83-1AB2-CF34-A0E4-11D905D808FB}"/>
              </a:ext>
            </a:extLst>
          </p:cNvPr>
          <p:cNvSpPr txBox="1"/>
          <p:nvPr/>
        </p:nvSpPr>
        <p:spPr>
          <a:xfrm>
            <a:off x="8280406" y="3124825"/>
            <a:ext cx="2912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>
                <a:solidFill>
                  <a:schemeClr val="bg1"/>
                </a:solidFill>
              </a:rPr>
              <a:t>Aol.de im Jahr 2004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9D78273C-A3D8-24C2-3CAE-F6039F1C8AB7}"/>
              </a:ext>
            </a:extLst>
          </p:cNvPr>
          <p:cNvSpPr txBox="1"/>
          <p:nvPr/>
        </p:nvSpPr>
        <p:spPr>
          <a:xfrm>
            <a:off x="7959399" y="6031640"/>
            <a:ext cx="2912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>
                <a:solidFill>
                  <a:schemeClr val="bg1"/>
                </a:solidFill>
              </a:rPr>
              <a:t>Aol.de im Jahr 2022</a:t>
            </a:r>
          </a:p>
        </p:txBody>
      </p:sp>
    </p:spTree>
    <p:extLst>
      <p:ext uri="{BB962C8B-B14F-4D97-AF65-F5344CB8AC3E}">
        <p14:creationId xmlns:p14="http://schemas.microsoft.com/office/powerpoint/2010/main" val="148784654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380" y="255696"/>
            <a:ext cx="10515600" cy="1325563"/>
          </a:xfrm>
        </p:spPr>
        <p:txBody>
          <a:bodyPr/>
          <a:lstStyle/>
          <a:p>
            <a:r>
              <a:rPr lang="de-AT" sz="4400">
                <a:solidFill>
                  <a:schemeClr val="bg1"/>
                </a:solidFill>
              </a:rPr>
              <a:t> HTML4 vs. HTML5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690040"/>
            <a:ext cx="467713" cy="456873"/>
          </a:xfrm>
          <a:prstGeom prst="ellipse">
            <a:avLst/>
          </a:prstGeom>
          <a:blipFill>
            <a:blip r:embed="rId3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86245850-1728-4011-6345-5ED9946C3E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09980" y="1996046"/>
            <a:ext cx="3886200" cy="4351338"/>
          </a:xfrm>
        </p:spPr>
        <p:txBody>
          <a:bodyPr/>
          <a:lstStyle/>
          <a:p>
            <a:pPr marL="0" indent="0">
              <a:buNone/>
            </a:pPr>
            <a:r>
              <a:rPr lang="de-AT">
                <a:solidFill>
                  <a:schemeClr val="bg1"/>
                </a:solidFill>
              </a:rPr>
              <a:t> HTML4			</a:t>
            </a:r>
          </a:p>
          <a:p>
            <a:pPr marL="0" indent="0">
              <a:buNone/>
            </a:pPr>
            <a:endParaRPr lang="de-AT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e-AT">
                <a:solidFill>
                  <a:schemeClr val="bg1"/>
                </a:solidFill>
              </a:rPr>
              <a:t>DTD</a:t>
            </a:r>
            <a:br>
              <a:rPr lang="de-AT">
                <a:solidFill>
                  <a:schemeClr val="bg1"/>
                </a:solidFill>
              </a:rPr>
            </a:br>
            <a:endParaRPr lang="de-AT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e-AT">
                <a:solidFill>
                  <a:schemeClr val="bg1"/>
                </a:solidFill>
              </a:rPr>
              <a:t>weniger</a:t>
            </a:r>
            <a:br>
              <a:rPr lang="de-AT">
                <a:solidFill>
                  <a:schemeClr val="bg1"/>
                </a:solidFill>
              </a:rPr>
            </a:br>
            <a:endParaRPr lang="de-AT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e-AT">
                <a:solidFill>
                  <a:schemeClr val="bg1"/>
                </a:solidFill>
              </a:rPr>
              <a:t>nein	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F702111C-A5BC-B0EF-4BCC-26EBDEBAE4AE}"/>
              </a:ext>
            </a:extLst>
          </p:cNvPr>
          <p:cNvSpPr txBox="1"/>
          <p:nvPr/>
        </p:nvSpPr>
        <p:spPr>
          <a:xfrm>
            <a:off x="8505353" y="1996046"/>
            <a:ext cx="338184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AT">
                <a:solidFill>
                  <a:schemeClr val="bg1"/>
                </a:solidFill>
              </a:rPr>
              <a:t>HTML5</a:t>
            </a:r>
          </a:p>
          <a:p>
            <a:pPr marL="0" indent="0">
              <a:buNone/>
            </a:pPr>
            <a:endParaRPr lang="de-AT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e-AT">
                <a:solidFill>
                  <a:schemeClr val="bg1"/>
                </a:solidFill>
              </a:rPr>
              <a:t>DOM</a:t>
            </a:r>
            <a:br>
              <a:rPr lang="de-AT">
                <a:solidFill>
                  <a:schemeClr val="bg1"/>
                </a:solidFill>
              </a:rPr>
            </a:br>
            <a:endParaRPr lang="de-AT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e-AT">
                <a:solidFill>
                  <a:schemeClr val="bg1"/>
                </a:solidFill>
              </a:rPr>
              <a:t>mehr</a:t>
            </a:r>
            <a:br>
              <a:rPr lang="de-AT">
                <a:solidFill>
                  <a:schemeClr val="bg1"/>
                </a:solidFill>
              </a:rPr>
            </a:br>
            <a:endParaRPr lang="de-AT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e-AT">
                <a:solidFill>
                  <a:schemeClr val="bg1"/>
                </a:solidFill>
              </a:rPr>
              <a:t>ja</a:t>
            </a:r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4E4E62CF-CE5F-6603-C0F5-96EBE4DD66F6}"/>
              </a:ext>
            </a:extLst>
          </p:cNvPr>
          <p:cNvSpPr txBox="1"/>
          <p:nvPr/>
        </p:nvSpPr>
        <p:spPr>
          <a:xfrm>
            <a:off x="753536" y="2016431"/>
            <a:ext cx="338184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AT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de-AT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e-AT">
                <a:solidFill>
                  <a:schemeClr val="bg1"/>
                </a:solidFill>
              </a:rPr>
              <a:t>Sprache:</a:t>
            </a:r>
            <a:br>
              <a:rPr lang="de-AT">
                <a:solidFill>
                  <a:schemeClr val="bg1"/>
                </a:solidFill>
              </a:rPr>
            </a:br>
            <a:r>
              <a:rPr lang="de-AT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de-AT">
                <a:solidFill>
                  <a:schemeClr val="bg1"/>
                </a:solidFill>
              </a:rPr>
              <a:t>Features:	</a:t>
            </a:r>
            <a:br>
              <a:rPr lang="de-AT">
                <a:solidFill>
                  <a:schemeClr val="bg1"/>
                </a:solidFill>
              </a:rPr>
            </a:br>
            <a:endParaRPr lang="de-AT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de-AT">
                <a:solidFill>
                  <a:schemeClr val="bg1"/>
                </a:solidFill>
              </a:rPr>
              <a:t>API:	</a:t>
            </a: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83F8E026-E456-1A30-4AD5-0CB67767CEF2}"/>
              </a:ext>
            </a:extLst>
          </p:cNvPr>
          <p:cNvCxnSpPr/>
          <p:nvPr/>
        </p:nvCxnSpPr>
        <p:spPr>
          <a:xfrm>
            <a:off x="753536" y="2653989"/>
            <a:ext cx="1024156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50D05252-CB08-A5EB-0146-591169300F67}"/>
              </a:ext>
            </a:extLst>
          </p:cNvPr>
          <p:cNvCxnSpPr/>
          <p:nvPr/>
        </p:nvCxnSpPr>
        <p:spPr>
          <a:xfrm flipH="1">
            <a:off x="2999678" y="1900304"/>
            <a:ext cx="0" cy="353715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1EEC4EB2-972D-9ABD-43AC-CF493800A043}"/>
              </a:ext>
            </a:extLst>
          </p:cNvPr>
          <p:cNvCxnSpPr/>
          <p:nvPr/>
        </p:nvCxnSpPr>
        <p:spPr>
          <a:xfrm flipH="1">
            <a:off x="7110761" y="1955023"/>
            <a:ext cx="0" cy="353715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775378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3047" y="1417391"/>
            <a:ext cx="10515600" cy="1325563"/>
          </a:xfrm>
        </p:spPr>
        <p:txBody>
          <a:bodyPr/>
          <a:lstStyle/>
          <a:p>
            <a:r>
              <a:rPr lang="de-AT" sz="4400">
                <a:solidFill>
                  <a:schemeClr val="bg1"/>
                </a:solidFill>
              </a:rPr>
              <a:t> HTML5 Elemente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1032924" y="1851735"/>
            <a:ext cx="467713" cy="456873"/>
          </a:xfrm>
          <a:prstGeom prst="ellipse">
            <a:avLst/>
          </a:prstGeom>
          <a:blipFill>
            <a:blip r:embed="rId2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C4B633-6384-FCCC-AEA6-CBA0077162BC}"/>
              </a:ext>
            </a:extLst>
          </p:cNvPr>
          <p:cNvSpPr txBox="1"/>
          <p:nvPr/>
        </p:nvSpPr>
        <p:spPr>
          <a:xfrm>
            <a:off x="838200" y="688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dirty="0">
                <a:solidFill>
                  <a:schemeClr val="bg1"/>
                </a:solidFill>
              </a:rPr>
              <a:t>Inhaltsverzeichnis</a:t>
            </a:r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D4A15C45-BA31-3836-4C1A-9E5C04C45A9A}"/>
              </a:ext>
            </a:extLst>
          </p:cNvPr>
          <p:cNvGrpSpPr/>
          <p:nvPr/>
        </p:nvGrpSpPr>
        <p:grpSpPr>
          <a:xfrm>
            <a:off x="1750694" y="2659339"/>
            <a:ext cx="6821220" cy="2608662"/>
            <a:chOff x="1174960" y="1914273"/>
            <a:chExt cx="6821220" cy="2608662"/>
          </a:xfrm>
        </p:grpSpPr>
        <p:grpSp>
          <p:nvGrpSpPr>
            <p:cNvPr id="21" name="Gruppieren 20">
              <a:extLst>
                <a:ext uri="{FF2B5EF4-FFF2-40B4-BE49-F238E27FC236}">
                  <a16:creationId xmlns:a16="http://schemas.microsoft.com/office/drawing/2014/main" id="{7B939862-7A74-858F-9B46-F864B9E7E370}"/>
                </a:ext>
              </a:extLst>
            </p:cNvPr>
            <p:cNvGrpSpPr/>
            <p:nvPr/>
          </p:nvGrpSpPr>
          <p:grpSpPr>
            <a:xfrm>
              <a:off x="1174960" y="1914273"/>
              <a:ext cx="6821220" cy="1921042"/>
              <a:chOff x="725208" y="2397102"/>
              <a:chExt cx="4950378" cy="1419622"/>
            </a:xfrm>
          </p:grpSpPr>
          <p:grpSp>
            <p:nvGrpSpPr>
              <p:cNvPr id="13" name="Gruppieren 12">
                <a:extLst>
                  <a:ext uri="{FF2B5EF4-FFF2-40B4-BE49-F238E27FC236}">
                    <a16:creationId xmlns:a16="http://schemas.microsoft.com/office/drawing/2014/main" id="{C9746775-348B-31C0-CA71-840469AA458B}"/>
                  </a:ext>
                </a:extLst>
              </p:cNvPr>
              <p:cNvGrpSpPr/>
              <p:nvPr/>
            </p:nvGrpSpPr>
            <p:grpSpPr>
              <a:xfrm>
                <a:off x="725208" y="2438318"/>
                <a:ext cx="315313" cy="1318310"/>
                <a:chOff x="725208" y="2438318"/>
                <a:chExt cx="315313" cy="1318310"/>
              </a:xfrm>
            </p:grpSpPr>
            <p:sp>
              <p:nvSpPr>
                <p:cNvPr id="7" name="Ellipse 6">
                  <a:extLst>
                    <a:ext uri="{FF2B5EF4-FFF2-40B4-BE49-F238E27FC236}">
                      <a16:creationId xmlns:a16="http://schemas.microsoft.com/office/drawing/2014/main" id="{5263630A-D8F2-140A-5D03-E7DF77A22006}"/>
                    </a:ext>
                  </a:extLst>
                </p:cNvPr>
                <p:cNvSpPr/>
                <p:nvPr/>
              </p:nvSpPr>
              <p:spPr>
                <a:xfrm>
                  <a:off x="725210" y="3472848"/>
                  <a:ext cx="315311" cy="283780"/>
                </a:xfrm>
                <a:prstGeom prst="ellipse">
                  <a:avLst/>
                </a:prstGeom>
                <a:blipFill>
                  <a:blip r:embed="rId3" cstate="email">
                    <a:alphaModFix amt="75000"/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a:blipFill>
                <a:ln>
                  <a:solidFill>
                    <a:srgbClr val="555759">
                      <a:alpha val="95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11" name="Ellipse 10">
                  <a:extLst>
                    <a:ext uri="{FF2B5EF4-FFF2-40B4-BE49-F238E27FC236}">
                      <a16:creationId xmlns:a16="http://schemas.microsoft.com/office/drawing/2014/main" id="{31BF1162-A342-E889-D074-9F3701456458}"/>
                    </a:ext>
                  </a:extLst>
                </p:cNvPr>
                <p:cNvSpPr/>
                <p:nvPr/>
              </p:nvSpPr>
              <p:spPr>
                <a:xfrm>
                  <a:off x="725209" y="2438318"/>
                  <a:ext cx="315311" cy="283780"/>
                </a:xfrm>
                <a:prstGeom prst="ellipse">
                  <a:avLst/>
                </a:prstGeom>
                <a:blipFill>
                  <a:blip r:embed="rId3" cstate="email">
                    <a:alphaModFix amt="75000"/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a:blipFill>
                <a:ln>
                  <a:solidFill>
                    <a:srgbClr val="555759">
                      <a:alpha val="95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12" name="Ellipse 11">
                  <a:extLst>
                    <a:ext uri="{FF2B5EF4-FFF2-40B4-BE49-F238E27FC236}">
                      <a16:creationId xmlns:a16="http://schemas.microsoft.com/office/drawing/2014/main" id="{68C37619-EC4A-BF33-03E0-92F17C057033}"/>
                    </a:ext>
                  </a:extLst>
                </p:cNvPr>
                <p:cNvSpPr/>
                <p:nvPr/>
              </p:nvSpPr>
              <p:spPr>
                <a:xfrm>
                  <a:off x="725208" y="2954803"/>
                  <a:ext cx="315311" cy="283780"/>
                </a:xfrm>
                <a:prstGeom prst="ellipse">
                  <a:avLst/>
                </a:prstGeom>
                <a:blipFill>
                  <a:blip r:embed="rId3" cstate="email">
                    <a:alphaModFix amt="75000"/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a:blipFill>
                <a:ln>
                  <a:solidFill>
                    <a:srgbClr val="555759">
                      <a:alpha val="95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grpSp>
            <p:nvGrpSpPr>
              <p:cNvPr id="20" name="Gruppieren 19">
                <a:extLst>
                  <a:ext uri="{FF2B5EF4-FFF2-40B4-BE49-F238E27FC236}">
                    <a16:creationId xmlns:a16="http://schemas.microsoft.com/office/drawing/2014/main" id="{EB2B7F11-5EA4-3D71-6206-52D2346BFF14}"/>
                  </a:ext>
                </a:extLst>
              </p:cNvPr>
              <p:cNvGrpSpPr/>
              <p:nvPr/>
            </p:nvGrpSpPr>
            <p:grpSpPr>
              <a:xfrm>
                <a:off x="1166648" y="2397102"/>
                <a:ext cx="4508938" cy="1419622"/>
                <a:chOff x="1166648" y="2397102"/>
                <a:chExt cx="4508938" cy="1419622"/>
              </a:xfrm>
            </p:grpSpPr>
            <p:sp>
              <p:nvSpPr>
                <p:cNvPr id="15" name="Textfeld 14">
                  <a:extLst>
                    <a:ext uri="{FF2B5EF4-FFF2-40B4-BE49-F238E27FC236}">
                      <a16:creationId xmlns:a16="http://schemas.microsoft.com/office/drawing/2014/main" id="{56BA8689-246E-35B6-B8F5-2FDE6D96DB78}"/>
                    </a:ext>
                  </a:extLst>
                </p:cNvPr>
                <p:cNvSpPr txBox="1"/>
                <p:nvPr/>
              </p:nvSpPr>
              <p:spPr>
                <a:xfrm>
                  <a:off x="1166648" y="2397102"/>
                  <a:ext cx="4508938" cy="3866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2800">
                      <a:solidFill>
                        <a:schemeClr val="bg1"/>
                      </a:solidFill>
                    </a:rPr>
                    <a:t>Basis Elemente</a:t>
                  </a:r>
                </a:p>
              </p:txBody>
            </p:sp>
            <p:sp>
              <p:nvSpPr>
                <p:cNvPr id="16" name="Textfeld 15">
                  <a:extLst>
                    <a:ext uri="{FF2B5EF4-FFF2-40B4-BE49-F238E27FC236}">
                      <a16:creationId xmlns:a16="http://schemas.microsoft.com/office/drawing/2014/main" id="{53E9F2A7-0A39-643C-338B-EDCED90D06D6}"/>
                    </a:ext>
                  </a:extLst>
                </p:cNvPr>
                <p:cNvSpPr txBox="1"/>
                <p:nvPr/>
              </p:nvSpPr>
              <p:spPr>
                <a:xfrm>
                  <a:off x="1166648" y="2914367"/>
                  <a:ext cx="4508938" cy="3866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2800">
                      <a:solidFill>
                        <a:schemeClr val="bg1"/>
                      </a:solidFill>
                    </a:rPr>
                    <a:t>Strukturelemente</a:t>
                  </a:r>
                </a:p>
              </p:txBody>
            </p:sp>
            <p:sp>
              <p:nvSpPr>
                <p:cNvPr id="17" name="Textfeld 16">
                  <a:extLst>
                    <a:ext uri="{FF2B5EF4-FFF2-40B4-BE49-F238E27FC236}">
                      <a16:creationId xmlns:a16="http://schemas.microsoft.com/office/drawing/2014/main" id="{DD91F056-F029-CB16-0F51-EAD10271D205}"/>
                    </a:ext>
                  </a:extLst>
                </p:cNvPr>
                <p:cNvSpPr txBox="1"/>
                <p:nvPr/>
              </p:nvSpPr>
              <p:spPr>
                <a:xfrm>
                  <a:off x="1166648" y="3430072"/>
                  <a:ext cx="4508938" cy="3866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AT" sz="2800">
                      <a:solidFill>
                        <a:schemeClr val="bg1"/>
                      </a:solidFill>
                    </a:rPr>
                    <a:t>Textelemente</a:t>
                  </a:r>
                </a:p>
              </p:txBody>
            </p:sp>
          </p:grpSp>
        </p:grp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0613D879-136B-3D8F-3FF1-3B3247F5F40F}"/>
                </a:ext>
              </a:extLst>
            </p:cNvPr>
            <p:cNvSpPr/>
            <p:nvPr/>
          </p:nvSpPr>
          <p:spPr>
            <a:xfrm>
              <a:off x="1174963" y="4057600"/>
              <a:ext cx="434473" cy="384013"/>
            </a:xfrm>
            <a:prstGeom prst="ellipse">
              <a:avLst/>
            </a:prstGeom>
            <a:blipFill>
              <a:blip r:embed="rId3" cstate="email">
                <a:alphaModFix amt="75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solidFill>
                <a:srgbClr val="555759">
                  <a:alpha val="9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4E3ABDFE-55D6-8779-13CB-C44866EB4B8F}"/>
                </a:ext>
              </a:extLst>
            </p:cNvPr>
            <p:cNvSpPr txBox="1"/>
            <p:nvPr/>
          </p:nvSpPr>
          <p:spPr>
            <a:xfrm>
              <a:off x="1783229" y="3999715"/>
              <a:ext cx="62129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800">
                  <a:solidFill>
                    <a:schemeClr val="bg1"/>
                  </a:solidFill>
                </a:rPr>
                <a:t>Eingebettete Elemente</a:t>
              </a:r>
            </a:p>
          </p:txBody>
        </p:sp>
      </p:grpSp>
      <p:sp>
        <p:nvSpPr>
          <p:cNvPr id="3" name="Ellipse 2">
            <a:extLst>
              <a:ext uri="{FF2B5EF4-FFF2-40B4-BE49-F238E27FC236}">
                <a16:creationId xmlns:a16="http://schemas.microsoft.com/office/drawing/2014/main" id="{181B6887-1D9F-A53D-3950-6CD599FA9DFA}"/>
              </a:ext>
            </a:extLst>
          </p:cNvPr>
          <p:cNvSpPr/>
          <p:nvPr/>
        </p:nvSpPr>
        <p:spPr>
          <a:xfrm>
            <a:off x="1763397" y="5490286"/>
            <a:ext cx="434473" cy="384013"/>
          </a:xfrm>
          <a:prstGeom prst="ellipse">
            <a:avLst/>
          </a:prstGeom>
          <a:blipFill>
            <a:blip r:embed="rId3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EDEC02C-D4CA-9634-CEAD-07A846AC21AC}"/>
              </a:ext>
            </a:extLst>
          </p:cNvPr>
          <p:cNvSpPr txBox="1"/>
          <p:nvPr/>
        </p:nvSpPr>
        <p:spPr>
          <a:xfrm>
            <a:off x="2371663" y="5432401"/>
            <a:ext cx="6212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>
                <a:solidFill>
                  <a:schemeClr val="bg1"/>
                </a:solidFill>
              </a:rPr>
              <a:t>API</a:t>
            </a:r>
          </a:p>
        </p:txBody>
      </p:sp>
    </p:spTree>
    <p:extLst>
      <p:ext uri="{BB962C8B-B14F-4D97-AF65-F5344CB8AC3E}">
        <p14:creationId xmlns:p14="http://schemas.microsoft.com/office/powerpoint/2010/main" val="87875273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DAB9DCB-1314-E8FB-9A62-369D0941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380" y="255696"/>
            <a:ext cx="10515600" cy="1325563"/>
          </a:xfrm>
        </p:spPr>
        <p:txBody>
          <a:bodyPr/>
          <a:lstStyle/>
          <a:p>
            <a:r>
              <a:rPr lang="de-AT" sz="4400">
                <a:solidFill>
                  <a:schemeClr val="bg1"/>
                </a:solidFill>
              </a:rPr>
              <a:t> Basis Elemente</a:t>
            </a:r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19275D1-B942-6BA4-186A-2CF47B743A82}"/>
              </a:ext>
            </a:extLst>
          </p:cNvPr>
          <p:cNvSpPr/>
          <p:nvPr/>
        </p:nvSpPr>
        <p:spPr>
          <a:xfrm>
            <a:off x="2270667" y="690040"/>
            <a:ext cx="467713" cy="456873"/>
          </a:xfrm>
          <a:prstGeom prst="ellipse">
            <a:avLst/>
          </a:prstGeom>
          <a:blipFill>
            <a:blip r:embed="rId3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solidFill>
              <a:srgbClr val="555759">
                <a:alpha val="9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D806C503-32E1-48F3-80CD-C89FE30253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1137" y="2118881"/>
            <a:ext cx="8573300" cy="3447959"/>
          </a:xfrm>
          <a:prstGeom prst="rect">
            <a:avLst/>
          </a:prstGeom>
        </p:spPr>
      </p:pic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8E076F85-F9FA-CFD5-F719-07EE43CC0A21}"/>
              </a:ext>
            </a:extLst>
          </p:cNvPr>
          <p:cNvGrpSpPr/>
          <p:nvPr/>
        </p:nvGrpSpPr>
        <p:grpSpPr>
          <a:xfrm>
            <a:off x="27446" y="1503431"/>
            <a:ext cx="2243221" cy="777238"/>
            <a:chOff x="27446" y="1405848"/>
            <a:chExt cx="2243221" cy="777238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2B01C879-A476-1EFA-EC85-36A992EC0DDE}"/>
                </a:ext>
              </a:extLst>
            </p:cNvPr>
            <p:cNvSpPr/>
            <p:nvPr/>
          </p:nvSpPr>
          <p:spPr>
            <a:xfrm>
              <a:off x="27446" y="1405848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Gibt Dokumenttypen an</a:t>
              </a:r>
            </a:p>
          </p:txBody>
        </p:sp>
        <p:cxnSp>
          <p:nvCxnSpPr>
            <p:cNvPr id="18" name="Gerade Verbindung mit Pfeil 17">
              <a:extLst>
                <a:ext uri="{FF2B5EF4-FFF2-40B4-BE49-F238E27FC236}">
                  <a16:creationId xmlns:a16="http://schemas.microsoft.com/office/drawing/2014/main" id="{7D7716E6-A53D-965E-0BED-52DB5ECB864D}"/>
                </a:ext>
              </a:extLst>
            </p:cNvPr>
            <p:cNvCxnSpPr/>
            <p:nvPr/>
          </p:nvCxnSpPr>
          <p:spPr>
            <a:xfrm>
              <a:off x="1521590" y="1942135"/>
              <a:ext cx="749077" cy="240951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5EF9F52B-3253-2639-E503-E99C984903F5}"/>
              </a:ext>
            </a:extLst>
          </p:cNvPr>
          <p:cNvGrpSpPr/>
          <p:nvPr/>
        </p:nvGrpSpPr>
        <p:grpSpPr>
          <a:xfrm>
            <a:off x="-144734" y="2746398"/>
            <a:ext cx="2415401" cy="999819"/>
            <a:chOff x="-6056" y="1529157"/>
            <a:chExt cx="2415401" cy="999819"/>
          </a:xfrm>
        </p:grpSpPr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F6E8E123-D8E9-B582-E04E-C12F519A4FF2}"/>
                </a:ext>
              </a:extLst>
            </p:cNvPr>
            <p:cNvSpPr/>
            <p:nvPr/>
          </p:nvSpPr>
          <p:spPr>
            <a:xfrm>
              <a:off x="-6056" y="2072103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Startpunkt der Baumstruktur</a:t>
              </a:r>
            </a:p>
          </p:txBody>
        </p:sp>
        <p:cxnSp>
          <p:nvCxnSpPr>
            <p:cNvPr id="24" name="Gerade Verbindung mit Pfeil 23">
              <a:extLst>
                <a:ext uri="{FF2B5EF4-FFF2-40B4-BE49-F238E27FC236}">
                  <a16:creationId xmlns:a16="http://schemas.microsoft.com/office/drawing/2014/main" id="{3F339575-8005-04C9-70B4-5D2A9028DC87}"/>
                </a:ext>
              </a:extLst>
            </p:cNvPr>
            <p:cNvCxnSpPr/>
            <p:nvPr/>
          </p:nvCxnSpPr>
          <p:spPr>
            <a:xfrm flipV="1">
              <a:off x="1521590" y="1529157"/>
              <a:ext cx="887755" cy="412978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790053C0-C164-A562-2D59-9F68A742C26D}"/>
              </a:ext>
            </a:extLst>
          </p:cNvPr>
          <p:cNvGrpSpPr/>
          <p:nvPr/>
        </p:nvGrpSpPr>
        <p:grpSpPr>
          <a:xfrm>
            <a:off x="3488267" y="1503431"/>
            <a:ext cx="5659217" cy="1462342"/>
            <a:chOff x="-3688255" y="2203504"/>
            <a:chExt cx="5659217" cy="1462342"/>
          </a:xfrm>
        </p:grpSpPr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99B63DD1-F2AE-4E94-F461-F5C6B0BDABA4}"/>
                </a:ext>
              </a:extLst>
            </p:cNvPr>
            <p:cNvSpPr/>
            <p:nvPr/>
          </p:nvSpPr>
          <p:spPr>
            <a:xfrm>
              <a:off x="5095" y="2203504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Kopfelement</a:t>
              </a:r>
            </a:p>
          </p:txBody>
        </p:sp>
        <p:cxnSp>
          <p:nvCxnSpPr>
            <p:cNvPr id="28" name="Gerade Verbindung mit Pfeil 27">
              <a:extLst>
                <a:ext uri="{FF2B5EF4-FFF2-40B4-BE49-F238E27FC236}">
                  <a16:creationId xmlns:a16="http://schemas.microsoft.com/office/drawing/2014/main" id="{CC82DBB6-E372-EFE9-484F-035DDCC55DB8}"/>
                </a:ext>
              </a:extLst>
            </p:cNvPr>
            <p:cNvCxnSpPr/>
            <p:nvPr/>
          </p:nvCxnSpPr>
          <p:spPr>
            <a:xfrm flipH="1">
              <a:off x="-3688255" y="2667898"/>
              <a:ext cx="4507913" cy="997948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7566E01B-D655-3053-630E-FE45C2DCDAEB}"/>
              </a:ext>
            </a:extLst>
          </p:cNvPr>
          <p:cNvGrpSpPr/>
          <p:nvPr/>
        </p:nvGrpSpPr>
        <p:grpSpPr>
          <a:xfrm>
            <a:off x="4158548" y="3540603"/>
            <a:ext cx="8001756" cy="811273"/>
            <a:chOff x="-3688255" y="2854573"/>
            <a:chExt cx="8001756" cy="811273"/>
          </a:xfrm>
        </p:grpSpPr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56D0925A-702E-FA1C-1B9A-DF7E80364BE1}"/>
                </a:ext>
              </a:extLst>
            </p:cNvPr>
            <p:cNvSpPr/>
            <p:nvPr/>
          </p:nvSpPr>
          <p:spPr>
            <a:xfrm>
              <a:off x="2347634" y="2854573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Bodyelement</a:t>
              </a:r>
            </a:p>
          </p:txBody>
        </p:sp>
        <p:cxnSp>
          <p:nvCxnSpPr>
            <p:cNvPr id="34" name="Gerade Verbindung mit Pfeil 33">
              <a:extLst>
                <a:ext uri="{FF2B5EF4-FFF2-40B4-BE49-F238E27FC236}">
                  <a16:creationId xmlns:a16="http://schemas.microsoft.com/office/drawing/2014/main" id="{6C88FD17-A6B5-883F-8D9F-87C2463B47B2}"/>
                </a:ext>
              </a:extLst>
            </p:cNvPr>
            <p:cNvCxnSpPr/>
            <p:nvPr/>
          </p:nvCxnSpPr>
          <p:spPr>
            <a:xfrm flipH="1">
              <a:off x="-3688255" y="3392195"/>
              <a:ext cx="6983859" cy="273651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E6C7A0FE-AF45-1377-194B-CA0FA3AF929D}"/>
              </a:ext>
            </a:extLst>
          </p:cNvPr>
          <p:cNvGrpSpPr/>
          <p:nvPr/>
        </p:nvGrpSpPr>
        <p:grpSpPr>
          <a:xfrm>
            <a:off x="413436" y="5382773"/>
            <a:ext cx="2415401" cy="999819"/>
            <a:chOff x="-6056" y="1529157"/>
            <a:chExt cx="2415401" cy="999819"/>
          </a:xfrm>
        </p:grpSpPr>
        <p:sp>
          <p:nvSpPr>
            <p:cNvPr id="37" name="Rechteck 36">
              <a:extLst>
                <a:ext uri="{FF2B5EF4-FFF2-40B4-BE49-F238E27FC236}">
                  <a16:creationId xmlns:a16="http://schemas.microsoft.com/office/drawing/2014/main" id="{60611F70-3F8E-FF3F-C004-7791CE42E698}"/>
                </a:ext>
              </a:extLst>
            </p:cNvPr>
            <p:cNvSpPr/>
            <p:nvPr/>
          </p:nvSpPr>
          <p:spPr>
            <a:xfrm>
              <a:off x="-6056" y="2072103"/>
              <a:ext cx="1965867" cy="456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/>
                <a:t>Endpunkt der Baumstruktur</a:t>
              </a:r>
            </a:p>
          </p:txBody>
        </p:sp>
        <p:cxnSp>
          <p:nvCxnSpPr>
            <p:cNvPr id="38" name="Gerade Verbindung mit Pfeil 37">
              <a:extLst>
                <a:ext uri="{FF2B5EF4-FFF2-40B4-BE49-F238E27FC236}">
                  <a16:creationId xmlns:a16="http://schemas.microsoft.com/office/drawing/2014/main" id="{D6484ABB-7163-7864-D702-0A731A0FA3FE}"/>
                </a:ext>
              </a:extLst>
            </p:cNvPr>
            <p:cNvCxnSpPr/>
            <p:nvPr/>
          </p:nvCxnSpPr>
          <p:spPr>
            <a:xfrm flipV="1">
              <a:off x="1521590" y="1529157"/>
              <a:ext cx="887755" cy="412978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6393943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546</Words>
  <Application>Microsoft Office PowerPoint</Application>
  <PresentationFormat>Breitbild</PresentationFormat>
  <Paragraphs>206</Paragraphs>
  <Slides>32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32</vt:i4>
      </vt:variant>
    </vt:vector>
  </HeadingPairs>
  <TitlesOfParts>
    <vt:vector size="37" baseType="lpstr">
      <vt:lpstr>Arial</vt:lpstr>
      <vt:lpstr>Arial Black</vt:lpstr>
      <vt:lpstr>Calibri</vt:lpstr>
      <vt:lpstr>Calibri Light</vt:lpstr>
      <vt:lpstr>Office</vt:lpstr>
      <vt:lpstr>HTML5</vt:lpstr>
      <vt:lpstr>Inhaltsverzeichnis</vt:lpstr>
      <vt:lpstr> Generelle Informationen</vt:lpstr>
      <vt:lpstr> Hintergrundinformtionen</vt:lpstr>
      <vt:lpstr> Geschichte</vt:lpstr>
      <vt:lpstr> Geschichte</vt:lpstr>
      <vt:lpstr> HTML4 vs. HTML5</vt:lpstr>
      <vt:lpstr> HTML5 Elemente</vt:lpstr>
      <vt:lpstr> Basis Elemente</vt:lpstr>
      <vt:lpstr> Strukturelemente</vt:lpstr>
      <vt:lpstr>PowerPoint-Präsentation</vt:lpstr>
      <vt:lpstr> Textelement</vt:lpstr>
      <vt:lpstr> Textelement</vt:lpstr>
      <vt:lpstr> Eingebettete Elemente</vt:lpstr>
      <vt:lpstr>Eingebettete Elemente</vt:lpstr>
      <vt:lpstr>Eingebettete Elemente</vt:lpstr>
      <vt:lpstr>Eingebettete Elemente</vt:lpstr>
      <vt:lpstr>API</vt:lpstr>
      <vt:lpstr> Anwendungsbeispiel</vt:lpstr>
      <vt:lpstr>Anordnung der einzelnen Elemente</vt:lpstr>
      <vt:lpstr>Anwendungsbeispiel</vt:lpstr>
      <vt:lpstr>Anwendungsbeispiel</vt:lpstr>
      <vt:lpstr>Anwendungsbeispiel</vt:lpstr>
      <vt:lpstr>Anwendungsbeispiel</vt:lpstr>
      <vt:lpstr>Anwendungsbeispiel</vt:lpstr>
      <vt:lpstr>Anwendungsbeispiel</vt:lpstr>
      <vt:lpstr>Anwendungsbeispiel</vt:lpstr>
      <vt:lpstr>Anwendungsbeispiel</vt:lpstr>
      <vt:lpstr>PowerPoint-Präsentation</vt:lpstr>
      <vt:lpstr> Anwendungsbeispiel</vt:lpstr>
      <vt:lpstr>Aussicht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HTML5</dc:title>
  <dc:creator>Oppermann, Martina</dc:creator>
  <cp:lastModifiedBy>Oppermann, Martina</cp:lastModifiedBy>
  <cp:revision>102</cp:revision>
  <dcterms:created xsi:type="dcterms:W3CDTF">2022-12-02T13:18:24Z</dcterms:created>
  <dcterms:modified xsi:type="dcterms:W3CDTF">2022-12-15T22:12:51Z</dcterms:modified>
</cp:coreProperties>
</file>