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75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0" autoAdjust="0"/>
    <p:restoredTop sz="95214" autoAdjust="0"/>
  </p:normalViewPr>
  <p:slideViewPr>
    <p:cSldViewPr snapToGrid="0">
      <p:cViewPr varScale="1">
        <p:scale>
          <a:sx n="46" d="100"/>
          <a:sy n="46" d="100"/>
        </p:scale>
        <p:origin x="38" y="826"/>
      </p:cViewPr>
      <p:guideLst/>
    </p:cSldViewPr>
  </p:slideViewPr>
  <p:outlineViewPr>
    <p:cViewPr>
      <p:scale>
        <a:sx n="33" d="100"/>
        <a:sy n="33" d="100"/>
      </p:scale>
      <p:origin x="0" y="-931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C5D24A-4EBD-1F8F-3475-162E64332A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0213543-3392-127F-FB7F-52276DAF9A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B5A4F0-1BFD-88F4-72F2-1A5EDCC77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2FB7-1D63-47BE-AF8B-E94D97AB63DA}" type="datetimeFigureOut">
              <a:rPr lang="de-AT" smtClean="0"/>
              <a:t>12.12.2022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9EB905-1139-51F1-5D26-242FE72F9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B3350F-C2C8-561C-FDBB-B8845FD88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4CA3-1837-43AA-90D3-FB1712E827A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51734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CEE81F-05D8-8BF6-1D1C-006A31A80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ED23298-09EE-04F9-2762-5808EE46D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FDB90B-05B4-4F11-9BFD-175A32A57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2FB7-1D63-47BE-AF8B-E94D97AB63DA}" type="datetimeFigureOut">
              <a:rPr lang="de-AT" smtClean="0"/>
              <a:t>12.12.2022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42F854-69A3-27C3-7686-3C1BEED28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410C317-533D-CD73-5E4D-E2ECF2EA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4CA3-1837-43AA-90D3-FB1712E827A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2344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F582195-05BD-AF5F-0BD6-A6CE5F7E06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FB680BA-AAD2-DD7C-16FE-C008D4AA11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2E8856-AE8A-C561-67EA-4E484706D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2FB7-1D63-47BE-AF8B-E94D97AB63DA}" type="datetimeFigureOut">
              <a:rPr lang="de-AT" smtClean="0"/>
              <a:t>12.12.2022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021007-D5EB-0871-7654-06481B7D2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B0DAFE5-8D25-BA0A-C5BB-EED963649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4CA3-1837-43AA-90D3-FB1712E827A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67656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7F4C4D-3918-3711-EC62-032B0EF73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8F9FFE-1D4E-B41E-C964-C4E6C055F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E8789CD-C83A-9058-1A96-192951F9D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2FB7-1D63-47BE-AF8B-E94D97AB63DA}" type="datetimeFigureOut">
              <a:rPr lang="de-AT" smtClean="0"/>
              <a:t>12.12.2022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B42DFB-C7BB-8F84-A9CD-E94F985B5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F1B0FC-82B5-903C-C150-51F2A27BD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4CA3-1837-43AA-90D3-FB1712E827A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88137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07FD7D-55E4-B9D7-76F0-2EF9603E6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BAEF10E-B426-511B-C1B2-6D0B549F17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0160EE-862A-6C85-E162-E85DFB60C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2FB7-1D63-47BE-AF8B-E94D97AB63DA}" type="datetimeFigureOut">
              <a:rPr lang="de-AT" smtClean="0"/>
              <a:t>12.12.2022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82AE37-9970-5D7A-1D89-2A72DB580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39D2428-C28F-E89F-D766-FFCD28FE5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4CA3-1837-43AA-90D3-FB1712E827A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06782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1EB85C-D451-2763-4A46-41DD33253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2830197-15CB-3CC5-EAF3-85E4A5C33B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F67E67-C2C6-1AA1-B258-60349D771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7CF6BDA-5D2C-D506-49BC-0A02B4DF0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2FB7-1D63-47BE-AF8B-E94D97AB63DA}" type="datetimeFigureOut">
              <a:rPr lang="de-AT" smtClean="0"/>
              <a:t>12.12.2022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AB52A95-35D7-4F48-F819-B551DCDF4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96D3982-11CE-82EC-C1A0-8ED72FEB8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4CA3-1837-43AA-90D3-FB1712E827A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39934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55331F-45CF-E5BD-6BFE-A484C4ADE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A60914E-57F9-2E17-2E57-86EC7C230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BF9DC24-CAF7-C9C2-48DD-8609D33D53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482800-93C4-EBA6-8FC2-295A480331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A59CD98-7A21-F4D4-95ED-909E014264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15DF814-490E-1783-3B96-4A653070B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2FB7-1D63-47BE-AF8B-E94D97AB63DA}" type="datetimeFigureOut">
              <a:rPr lang="de-AT" smtClean="0"/>
              <a:t>12.12.2022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0A18C1F-6F85-E6E6-1014-5DB102A42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3DBE968-9EC2-8ADB-7A48-34AA64F0E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4CA3-1837-43AA-90D3-FB1712E827A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0191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273711-E5B7-5702-D1D8-116E819DD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E0C4568-1678-A765-954E-CC83D67A1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2FB7-1D63-47BE-AF8B-E94D97AB63DA}" type="datetimeFigureOut">
              <a:rPr lang="de-AT" smtClean="0"/>
              <a:t>12.12.2022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BD00BA2-B3B1-FAAD-6AE8-C613D5B09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763725F-23D0-5BBA-53BD-5145C3801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4CA3-1837-43AA-90D3-FB1712E827A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828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160000C-DEF0-43E7-CBE2-A237BC406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2FB7-1D63-47BE-AF8B-E94D97AB63DA}" type="datetimeFigureOut">
              <a:rPr lang="de-AT" smtClean="0"/>
              <a:t>12.12.2022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2BAB2F6-B98A-DF3A-CD78-01AE3452A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B0A4520-0672-CD35-3DB4-BC3A7FBE8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4CA3-1837-43AA-90D3-FB1712E827A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10035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387099-E432-34F6-A194-115738554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F0FAAB7-059F-589A-B2CB-852B2168F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1C89E79-B1DF-A45D-14F7-8110AFD7FF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447146E-4AF5-0A84-8D75-98F4551DA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2FB7-1D63-47BE-AF8B-E94D97AB63DA}" type="datetimeFigureOut">
              <a:rPr lang="de-AT" smtClean="0"/>
              <a:t>12.12.2022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401BF39-070D-02FF-9624-EE7982C5B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14B974A-FB10-A04E-7FBE-C9AC30113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4CA3-1837-43AA-90D3-FB1712E827A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9096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D344F7-B3A0-36AA-1A11-A95CEC100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31B8B71-6494-3515-AB56-5048BBA03B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3EDF8D8-A8CE-D4FA-0DFD-BB43888A51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37F0F2E-76DB-F3EC-7EB9-243AB2B58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2FB7-1D63-47BE-AF8B-E94D97AB63DA}" type="datetimeFigureOut">
              <a:rPr lang="de-AT" smtClean="0"/>
              <a:t>12.12.2022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98C7FBD-2FFC-0BB7-E902-6386EED88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E72ACA2-6E48-285B-48E1-25EBFB8E2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4CA3-1837-43AA-90D3-FB1712E827A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217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907881C-E077-51FE-0E67-4CBF59AEC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78F9D20-24BA-0BA7-FBB0-F060E782FB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62657C5-BACB-D7F2-4670-623DFD1E08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A2FB7-1D63-47BE-AF8B-E94D97AB63DA}" type="datetimeFigureOut">
              <a:rPr lang="de-AT" smtClean="0"/>
              <a:t>12.12.2022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AE127B-A8B2-3055-EF7E-DC63E7ECFD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85B5C5-61E7-1AED-D101-6B7EAB5861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54CA3-1837-43AA-90D3-FB1712E827A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082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9C53C6-9185-F5C1-EB66-F9CA32E91C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b="1" dirty="0"/>
              <a:t>Bargeldloses Zahlen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424F2F4-114E-C509-BF72-A60E0742E9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62173" y="3509963"/>
            <a:ext cx="7867651" cy="589458"/>
          </a:xfrm>
        </p:spPr>
        <p:txBody>
          <a:bodyPr>
            <a:normAutofit fontScale="92500" lnSpcReduction="10000"/>
          </a:bodyPr>
          <a:lstStyle/>
          <a:p>
            <a:r>
              <a:rPr lang="de-AT" sz="2000" dirty="0"/>
              <a:t>Kritische Evaluierung der Spesen beim kontaktlosen und bargeldlosen Zahlen mit Debit- und Kreditkarten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C1C4FC5-E004-8584-9D45-1DCC85B2A306}"/>
              </a:ext>
            </a:extLst>
          </p:cNvPr>
          <p:cNvSpPr txBox="1"/>
          <p:nvPr/>
        </p:nvSpPr>
        <p:spPr>
          <a:xfrm>
            <a:off x="3967162" y="4812307"/>
            <a:ext cx="42576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dirty="0"/>
              <a:t>Fabian Blauensteiner</a:t>
            </a:r>
          </a:p>
          <a:p>
            <a:pPr algn="ctr"/>
            <a:r>
              <a:rPr lang="de-AT" dirty="0"/>
              <a:t>H12021645</a:t>
            </a:r>
          </a:p>
          <a:p>
            <a:pPr algn="ctr"/>
            <a:r>
              <a:rPr lang="de-AT" dirty="0"/>
              <a:t>WS 2022/23</a:t>
            </a:r>
          </a:p>
        </p:txBody>
      </p:sp>
    </p:spTree>
    <p:extLst>
      <p:ext uri="{BB962C8B-B14F-4D97-AF65-F5344CB8AC3E}">
        <p14:creationId xmlns:p14="http://schemas.microsoft.com/office/powerpoint/2010/main" val="1030178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7DA54E-DDA5-07C6-EF17-90706D95234A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5400">
            <a:solidFill>
              <a:schemeClr val="tx1"/>
            </a:solidFill>
          </a:ln>
        </p:spPr>
        <p:txBody>
          <a:bodyPr/>
          <a:lstStyle/>
          <a:p>
            <a:r>
              <a:rPr lang="de-AT" b="1" dirty="0"/>
              <a:t>Aktuelle Situation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D742B3-5C1C-8A8F-04F8-2D6A4BEAD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2020: 11.56 Millionen Debitkarten, 3.69 Millionen Kreditkarten</a:t>
            </a:r>
          </a:p>
          <a:p>
            <a:pPr lvl="1"/>
            <a:r>
              <a:rPr lang="de-AT" dirty="0"/>
              <a:t>97 % der Österreicher besitzen eine Zahlungskarte</a:t>
            </a:r>
          </a:p>
          <a:p>
            <a:r>
              <a:rPr lang="de-AT" dirty="0"/>
              <a:t>2021: 66 % alle Transaktion in Österreich in Bar</a:t>
            </a:r>
          </a:p>
          <a:p>
            <a:pPr lvl="1"/>
            <a:r>
              <a:rPr lang="de-AT" dirty="0"/>
              <a:t>81 % in Italien, 17% in Schweden</a:t>
            </a:r>
          </a:p>
          <a:p>
            <a:r>
              <a:rPr lang="de-AT" dirty="0"/>
              <a:t>80% der Kartenzahlungen kontaktlos</a:t>
            </a:r>
          </a:p>
          <a:p>
            <a:pPr lvl="1"/>
            <a:r>
              <a:rPr lang="de-AT" dirty="0"/>
              <a:t>2014: 4 %</a:t>
            </a:r>
          </a:p>
          <a:p>
            <a:r>
              <a:rPr lang="de-AT" dirty="0"/>
              <a:t>Kartennutzung stark betragsabhängig</a:t>
            </a:r>
          </a:p>
        </p:txBody>
      </p:sp>
    </p:spTree>
    <p:extLst>
      <p:ext uri="{BB962C8B-B14F-4D97-AF65-F5344CB8AC3E}">
        <p14:creationId xmlns:p14="http://schemas.microsoft.com/office/powerpoint/2010/main" val="3094620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4033C2-62C4-7FC3-7749-8C106A84283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5400">
            <a:solidFill>
              <a:schemeClr val="tx1"/>
            </a:solidFill>
          </a:ln>
        </p:spPr>
        <p:txBody>
          <a:bodyPr/>
          <a:lstStyle/>
          <a:p>
            <a:r>
              <a:rPr lang="de-AT" b="1" dirty="0"/>
              <a:t>Marktanalyse Debitkarten</a:t>
            </a:r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803FADB8-5332-AF24-7F94-E4FD475251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2000921"/>
              </p:ext>
            </p:extLst>
          </p:nvPr>
        </p:nvGraphicFramePr>
        <p:xfrm>
          <a:off x="838200" y="1827772"/>
          <a:ext cx="10515598" cy="42259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9091">
                  <a:extLst>
                    <a:ext uri="{9D8B030D-6E8A-4147-A177-3AD203B41FA5}">
                      <a16:colId xmlns:a16="http://schemas.microsoft.com/office/drawing/2014/main" val="3437106640"/>
                    </a:ext>
                  </a:extLst>
                </a:gridCol>
                <a:gridCol w="2069091">
                  <a:extLst>
                    <a:ext uri="{9D8B030D-6E8A-4147-A177-3AD203B41FA5}">
                      <a16:colId xmlns:a16="http://schemas.microsoft.com/office/drawing/2014/main" val="3819479333"/>
                    </a:ext>
                  </a:extLst>
                </a:gridCol>
                <a:gridCol w="2169577">
                  <a:extLst>
                    <a:ext uri="{9D8B030D-6E8A-4147-A177-3AD203B41FA5}">
                      <a16:colId xmlns:a16="http://schemas.microsoft.com/office/drawing/2014/main" val="1915990718"/>
                    </a:ext>
                  </a:extLst>
                </a:gridCol>
                <a:gridCol w="1916399">
                  <a:extLst>
                    <a:ext uri="{9D8B030D-6E8A-4147-A177-3AD203B41FA5}">
                      <a16:colId xmlns:a16="http://schemas.microsoft.com/office/drawing/2014/main" val="278703550"/>
                    </a:ext>
                  </a:extLst>
                </a:gridCol>
                <a:gridCol w="2291440">
                  <a:extLst>
                    <a:ext uri="{9D8B030D-6E8A-4147-A177-3AD203B41FA5}">
                      <a16:colId xmlns:a16="http://schemas.microsoft.com/office/drawing/2014/main" val="3082952231"/>
                    </a:ext>
                  </a:extLst>
                </a:gridCol>
              </a:tblGrid>
              <a:tr h="10014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 dirty="0">
                          <a:effectLst/>
                        </a:rPr>
                        <a:t>Bank</a:t>
                      </a:r>
                      <a:endParaRPr lang="de-A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Zahlung </a:t>
                      </a:r>
                      <a:br>
                        <a:rPr lang="de-AT" sz="1200">
                          <a:effectLst/>
                        </a:rPr>
                      </a:br>
                      <a:r>
                        <a:rPr lang="de-AT" sz="1200">
                          <a:effectLst/>
                        </a:rPr>
                        <a:t>Debitkarten</a:t>
                      </a:r>
                      <a:endParaRPr lang="de-AT" sz="11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EWR - Raum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 dirty="0">
                          <a:effectLst/>
                        </a:rPr>
                        <a:t>Zahlung</a:t>
                      </a:r>
                      <a:endParaRPr lang="de-AT" sz="11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 dirty="0">
                          <a:effectLst/>
                        </a:rPr>
                        <a:t>Debitkarte</a:t>
                      </a:r>
                      <a:endParaRPr lang="de-AT" sz="11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 dirty="0">
                          <a:effectLst/>
                        </a:rPr>
                        <a:t>Ausland</a:t>
                      </a:r>
                      <a:endParaRPr lang="de-A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Abhebung</a:t>
                      </a:r>
                      <a:endParaRPr lang="de-AT" sz="11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Debitkarte</a:t>
                      </a:r>
                      <a:endParaRPr lang="de-AT" sz="11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EWR - Raum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Abhebung</a:t>
                      </a:r>
                      <a:endParaRPr lang="de-AT" sz="11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Debitkarte</a:t>
                      </a:r>
                      <a:endParaRPr lang="de-AT" sz="11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Ausland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3127414"/>
                  </a:ext>
                </a:extLst>
              </a:tr>
              <a:tr h="4333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Bank Austria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kostenlos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0,80% + 1,30 €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Kostenlos</a:t>
                      </a:r>
                      <a:r>
                        <a:rPr lang="de-AT" sz="1200" baseline="30000">
                          <a:effectLst/>
                        </a:rPr>
                        <a:t>2)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0,80% + 2,10 €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8469363"/>
                  </a:ext>
                </a:extLst>
              </a:tr>
              <a:tr h="4333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Erste Bank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kostenlos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0,75% + 1,09 €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Kostenlos</a:t>
                      </a:r>
                      <a:r>
                        <a:rPr lang="de-AT" sz="1200" baseline="30000">
                          <a:effectLst/>
                        </a:rPr>
                        <a:t>2)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0,95% + 2,36 €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9627283"/>
                  </a:ext>
                </a:extLst>
              </a:tr>
              <a:tr h="4333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easybank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kostenlos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0,75% + 1,09 €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Kostenlos</a:t>
                      </a:r>
                      <a:r>
                        <a:rPr lang="de-AT" sz="1200" baseline="30000">
                          <a:effectLst/>
                        </a:rPr>
                        <a:t>2)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0,75% + 1,82 €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05667"/>
                  </a:ext>
                </a:extLst>
              </a:tr>
              <a:tr h="4333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BAWAG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kostenlos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0,75% + 1,09 €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Kostenlos</a:t>
                      </a:r>
                      <a:r>
                        <a:rPr lang="de-AT" sz="1200" baseline="30000">
                          <a:effectLst/>
                        </a:rPr>
                        <a:t>2)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0,75% + 1,82 €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0584752"/>
                  </a:ext>
                </a:extLst>
              </a:tr>
              <a:tr h="4333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Raiffeisenbank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kostenlos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0,75% + 1,09 €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Kostenlos</a:t>
                      </a:r>
                      <a:r>
                        <a:rPr lang="de-AT" sz="1200" baseline="30000">
                          <a:effectLst/>
                        </a:rPr>
                        <a:t>2)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0,75% + 1,82 €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7402609"/>
                  </a:ext>
                </a:extLst>
              </a:tr>
              <a:tr h="62419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Bank99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kostenlos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0,75% + 1,09 €</a:t>
                      </a:r>
                      <a:endParaRPr lang="de-AT" sz="11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1 € + Spesen</a:t>
                      </a:r>
                      <a:r>
                        <a:rPr lang="de-AT" sz="1200" baseline="30000">
                          <a:effectLst/>
                        </a:rPr>
                        <a:t>1)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Kostenlos</a:t>
                      </a:r>
                      <a:r>
                        <a:rPr lang="de-AT" sz="1200" baseline="30000">
                          <a:effectLst/>
                        </a:rPr>
                        <a:t>2)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0,75% + 1,82 €</a:t>
                      </a:r>
                      <a:endParaRPr lang="de-AT" sz="11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2 € + Spesen</a:t>
                      </a:r>
                      <a:r>
                        <a:rPr lang="de-AT" sz="1200" baseline="30000">
                          <a:effectLst/>
                        </a:rPr>
                        <a:t>1)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2734089"/>
                  </a:ext>
                </a:extLst>
              </a:tr>
              <a:tr h="4333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Volksbank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kostenlos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0,75% + 1,09 €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Kostenlos</a:t>
                      </a:r>
                      <a:r>
                        <a:rPr lang="de-AT" sz="1200" baseline="30000">
                          <a:effectLst/>
                        </a:rPr>
                        <a:t>2)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 dirty="0">
                          <a:effectLst/>
                        </a:rPr>
                        <a:t>0,75% + 1,82 €</a:t>
                      </a:r>
                      <a:endParaRPr lang="de-A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721068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0B37B953-5403-2634-D896-D41396C5F25E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160597" y="6072416"/>
            <a:ext cx="8165431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altLang="de-D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Vergleich der Debitkarten-Konditionen 2022 - 1) : Fixkosten von 1 € bzw. 2€ bei Maestro-Zahlungen zzgl. Fremdspesen, 2): Abhängig von gewählten Kontenpaket) (bank99, 2022; BAWAG-PSK, 2022; </a:t>
            </a:r>
            <a:r>
              <a:rPr kumimoji="0" lang="de-AT" altLang="de-DE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easybank</a:t>
            </a:r>
            <a:r>
              <a:rPr kumimoji="0" lang="de-AT" altLang="de-D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2021; Prantner &amp; Kollmann, 2022; Raiffeisenbank, 2022; UniCredit-</a:t>
            </a:r>
            <a:r>
              <a:rPr kumimoji="0" lang="de-AT" altLang="de-DE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BankAustria</a:t>
            </a:r>
            <a:r>
              <a:rPr kumimoji="0" lang="de-AT" altLang="de-D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2022; Volksbank, 2022)</a:t>
            </a:r>
            <a:r>
              <a:rPr kumimoji="0" lang="de-AT" altLang="de-DE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de-AT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102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4033C2-62C4-7FC3-7749-8C106A84283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5400">
            <a:solidFill>
              <a:schemeClr val="tx1"/>
            </a:solidFill>
          </a:ln>
        </p:spPr>
        <p:txBody>
          <a:bodyPr/>
          <a:lstStyle/>
          <a:p>
            <a:r>
              <a:rPr lang="de-AT" b="1" dirty="0"/>
              <a:t>Marktanalyse Kreditkarten</a:t>
            </a:r>
          </a:p>
        </p:txBody>
      </p:sp>
      <p:graphicFrame>
        <p:nvGraphicFramePr>
          <p:cNvPr id="5" name="Inhaltsplatzhalter 4">
            <a:extLst>
              <a:ext uri="{FF2B5EF4-FFF2-40B4-BE49-F238E27FC236}">
                <a16:creationId xmlns:a16="http://schemas.microsoft.com/office/drawing/2014/main" id="{60C29858-323B-4077-875D-B38A7C243D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8521336"/>
              </p:ext>
            </p:extLst>
          </p:nvPr>
        </p:nvGraphicFramePr>
        <p:xfrm>
          <a:off x="838200" y="1947333"/>
          <a:ext cx="10515599" cy="35287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2893">
                  <a:extLst>
                    <a:ext uri="{9D8B030D-6E8A-4147-A177-3AD203B41FA5}">
                      <a16:colId xmlns:a16="http://schemas.microsoft.com/office/drawing/2014/main" val="881766847"/>
                    </a:ext>
                  </a:extLst>
                </a:gridCol>
                <a:gridCol w="1935189">
                  <a:extLst>
                    <a:ext uri="{9D8B030D-6E8A-4147-A177-3AD203B41FA5}">
                      <a16:colId xmlns:a16="http://schemas.microsoft.com/office/drawing/2014/main" val="36946467"/>
                    </a:ext>
                  </a:extLst>
                </a:gridCol>
                <a:gridCol w="1643858">
                  <a:extLst>
                    <a:ext uri="{9D8B030D-6E8A-4147-A177-3AD203B41FA5}">
                      <a16:colId xmlns:a16="http://schemas.microsoft.com/office/drawing/2014/main" val="4108160654"/>
                    </a:ext>
                  </a:extLst>
                </a:gridCol>
                <a:gridCol w="2233166">
                  <a:extLst>
                    <a:ext uri="{9D8B030D-6E8A-4147-A177-3AD203B41FA5}">
                      <a16:colId xmlns:a16="http://schemas.microsoft.com/office/drawing/2014/main" val="322676825"/>
                    </a:ext>
                  </a:extLst>
                </a:gridCol>
                <a:gridCol w="2380493">
                  <a:extLst>
                    <a:ext uri="{9D8B030D-6E8A-4147-A177-3AD203B41FA5}">
                      <a16:colId xmlns:a16="http://schemas.microsoft.com/office/drawing/2014/main" val="1233304209"/>
                    </a:ext>
                  </a:extLst>
                </a:gridCol>
              </a:tblGrid>
              <a:tr h="10102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Kartenanbieter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Zahlung </a:t>
                      </a:r>
                      <a:br>
                        <a:rPr lang="de-AT" sz="1200">
                          <a:effectLst/>
                        </a:rPr>
                      </a:br>
                      <a:r>
                        <a:rPr lang="de-AT" sz="1200">
                          <a:effectLst/>
                        </a:rPr>
                        <a:t>Kreditkarte</a:t>
                      </a:r>
                      <a:endParaRPr lang="de-AT" sz="11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EWR - Raum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Zahlung</a:t>
                      </a:r>
                      <a:endParaRPr lang="de-AT" sz="11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Kreditkarte</a:t>
                      </a:r>
                      <a:endParaRPr lang="de-AT" sz="11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Ausland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Abhebung</a:t>
                      </a:r>
                      <a:endParaRPr lang="de-AT" sz="11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Kreditkarte</a:t>
                      </a:r>
                      <a:endParaRPr lang="de-AT" sz="11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EWR - Raum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Abhebung</a:t>
                      </a:r>
                      <a:endParaRPr lang="de-AT" sz="11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Kreditkarte</a:t>
                      </a:r>
                      <a:endParaRPr lang="de-AT" sz="11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Ausland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15569804"/>
                  </a:ext>
                </a:extLst>
              </a:tr>
              <a:tr h="6296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MasterCard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kostenlos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1,5 %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3 %</a:t>
                      </a:r>
                      <a:endParaRPr lang="de-AT" sz="11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(min. 3,63 €)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3 % (min. 3,63 €)</a:t>
                      </a:r>
                      <a:endParaRPr lang="de-AT" sz="11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zzgl. 1,5 %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33134950"/>
                  </a:ext>
                </a:extLst>
              </a:tr>
              <a:tr h="6296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VISA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kostenlos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1,5 %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3% </a:t>
                      </a:r>
                      <a:endParaRPr lang="de-AT" sz="11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(min. 3,63 €)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3 % (min. 3,63 €)</a:t>
                      </a:r>
                      <a:endParaRPr lang="de-AT" sz="11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zzgl. 1,5 %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81285807"/>
                  </a:ext>
                </a:extLst>
              </a:tr>
              <a:tr h="6296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AmericanExpress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n.A.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2,0 %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3 %</a:t>
                      </a:r>
                      <a:endParaRPr lang="de-AT" sz="11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(min. 2,50 €)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3% zzgl. </a:t>
                      </a:r>
                      <a:endParaRPr lang="de-AT" sz="11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2% (min. 2,50 €)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22207582"/>
                  </a:ext>
                </a:extLst>
              </a:tr>
              <a:tr h="6296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DinersClub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kostenlos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1,5 %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3 %</a:t>
                      </a:r>
                      <a:endParaRPr lang="de-AT" sz="11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(min. 4,00 €)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 dirty="0">
                          <a:effectLst/>
                        </a:rPr>
                        <a:t>3% (min. 4,00 €)</a:t>
                      </a:r>
                      <a:endParaRPr lang="de-AT" sz="11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200" dirty="0">
                          <a:effectLst/>
                        </a:rPr>
                        <a:t>zzgl. 1,5 %</a:t>
                      </a:r>
                      <a:endParaRPr lang="de-A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72281799"/>
                  </a:ext>
                </a:extLst>
              </a:tr>
            </a:tbl>
          </a:graphicData>
        </a:graphic>
      </p:graphicFrame>
      <p:sp>
        <p:nvSpPr>
          <p:cNvPr id="9" name="Textfeld 8">
            <a:extLst>
              <a:ext uri="{FF2B5EF4-FFF2-40B4-BE49-F238E27FC236}">
                <a16:creationId xmlns:a16="http://schemas.microsoft.com/office/drawing/2014/main" id="{91C921E2-CAD9-F9A3-D49E-E4FCF2831E9A}"/>
              </a:ext>
            </a:extLst>
          </p:cNvPr>
          <p:cNvSpPr txBox="1"/>
          <p:nvPr/>
        </p:nvSpPr>
        <p:spPr>
          <a:xfrm>
            <a:off x="3192379" y="554811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Kreditkartenanbieter im Vergleich (Prantner &amp; Kollmann, 2022)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56953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4033C2-62C4-7FC3-7749-8C106A84283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5400">
            <a:solidFill>
              <a:schemeClr val="tx1"/>
            </a:solidFill>
          </a:ln>
        </p:spPr>
        <p:txBody>
          <a:bodyPr/>
          <a:lstStyle/>
          <a:p>
            <a:r>
              <a:rPr lang="de-AT" b="1" dirty="0"/>
              <a:t>Entwicklung der Spesen (2016 – 2022)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05DD2AE-C5D8-8E6E-62CC-58CA3B584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56238"/>
          </a:xfrm>
        </p:spPr>
        <p:txBody>
          <a:bodyPr/>
          <a:lstStyle/>
          <a:p>
            <a:r>
              <a:rPr lang="de-AT" dirty="0"/>
              <a:t>Erste Bank und Bank Austria erhöhten Auslandsspesen</a:t>
            </a:r>
          </a:p>
          <a:p>
            <a:pPr lvl="1"/>
            <a:r>
              <a:rPr lang="de-AT" dirty="0"/>
              <a:t>Erste Bank: Abhebungen  + 0,05€</a:t>
            </a:r>
          </a:p>
          <a:p>
            <a:pPr lvl="1"/>
            <a:r>
              <a:rPr lang="de-AT" dirty="0"/>
              <a:t>Bank Austria: Zahlungen + 0,15€ und Abhebungen + 0,20€</a:t>
            </a:r>
          </a:p>
          <a:p>
            <a:pPr marL="457200" lvl="1" indent="0">
              <a:buNone/>
            </a:pPr>
            <a:endParaRPr lang="de-AT" dirty="0"/>
          </a:p>
          <a:p>
            <a:r>
              <a:rPr lang="de-AT" dirty="0"/>
              <a:t>Keine Veränderung bei Kreditkartenspesen</a:t>
            </a:r>
          </a:p>
          <a:p>
            <a:pPr lvl="1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4909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4033C2-62C4-7FC3-7749-8C106A84283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5400">
            <a:solidFill>
              <a:schemeClr val="tx1"/>
            </a:solidFill>
          </a:ln>
        </p:spPr>
        <p:txBody>
          <a:bodyPr/>
          <a:lstStyle/>
          <a:p>
            <a:r>
              <a:rPr lang="de-AT" b="1" dirty="0"/>
              <a:t>Beispiel aus der Praxis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05DD2AE-C5D8-8E6E-62CC-58CA3B584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56238"/>
          </a:xfrm>
        </p:spPr>
        <p:txBody>
          <a:bodyPr/>
          <a:lstStyle/>
          <a:p>
            <a:r>
              <a:rPr lang="de-AT" dirty="0"/>
              <a:t>Zahlung im Inland</a:t>
            </a:r>
          </a:p>
          <a:p>
            <a:pPr lvl="1"/>
            <a:r>
              <a:rPr lang="de-AT" dirty="0"/>
              <a:t>Annahme: Keine Kontoführungsgebühr bei Barzahlung und Konto wird nur für Kartenzahlungen verwendet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CBE15830-6514-4055-443E-9A5AA293DF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464346"/>
              </p:ext>
            </p:extLst>
          </p:nvPr>
        </p:nvGraphicFramePr>
        <p:xfrm>
          <a:off x="986118" y="3043067"/>
          <a:ext cx="10367682" cy="15182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3497">
                  <a:extLst>
                    <a:ext uri="{9D8B030D-6E8A-4147-A177-3AD203B41FA5}">
                      <a16:colId xmlns:a16="http://schemas.microsoft.com/office/drawing/2014/main" val="2030096174"/>
                    </a:ext>
                  </a:extLst>
                </a:gridCol>
                <a:gridCol w="2321345">
                  <a:extLst>
                    <a:ext uri="{9D8B030D-6E8A-4147-A177-3AD203B41FA5}">
                      <a16:colId xmlns:a16="http://schemas.microsoft.com/office/drawing/2014/main" val="913863258"/>
                    </a:ext>
                  </a:extLst>
                </a:gridCol>
                <a:gridCol w="1692099">
                  <a:extLst>
                    <a:ext uri="{9D8B030D-6E8A-4147-A177-3AD203B41FA5}">
                      <a16:colId xmlns:a16="http://schemas.microsoft.com/office/drawing/2014/main" val="3232957018"/>
                    </a:ext>
                  </a:extLst>
                </a:gridCol>
                <a:gridCol w="1777905">
                  <a:extLst>
                    <a:ext uri="{9D8B030D-6E8A-4147-A177-3AD203B41FA5}">
                      <a16:colId xmlns:a16="http://schemas.microsoft.com/office/drawing/2014/main" val="2126817305"/>
                    </a:ext>
                  </a:extLst>
                </a:gridCol>
                <a:gridCol w="1330569">
                  <a:extLst>
                    <a:ext uri="{9D8B030D-6E8A-4147-A177-3AD203B41FA5}">
                      <a16:colId xmlns:a16="http://schemas.microsoft.com/office/drawing/2014/main" val="3944270876"/>
                    </a:ext>
                  </a:extLst>
                </a:gridCol>
                <a:gridCol w="1582267">
                  <a:extLst>
                    <a:ext uri="{9D8B030D-6E8A-4147-A177-3AD203B41FA5}">
                      <a16:colId xmlns:a16="http://schemas.microsoft.com/office/drawing/2014/main" val="1713748863"/>
                    </a:ext>
                  </a:extLst>
                </a:gridCol>
              </a:tblGrid>
              <a:tr h="36654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</a:rPr>
                        <a:t>Zahlung-art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</a:rPr>
                        <a:t>Kontoführungsgebühr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</a:rPr>
                        <a:t>Zahlungen pro Jahr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Kosten pro Zahlung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Einkaufs-betrag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</a:rPr>
                        <a:t>Gesamt-betrag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1947251"/>
                  </a:ext>
                </a:extLst>
              </a:tr>
              <a:tr h="3665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Bar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-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-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-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10 €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</a:rPr>
                        <a:t>10,00 €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2361742"/>
                  </a:ext>
                </a:extLst>
              </a:tr>
              <a:tr h="3665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Karte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104,96 €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214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0,49 €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10 €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</a:rPr>
                        <a:t>10,49 €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07236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0604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4033C2-62C4-7FC3-7749-8C106A84283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5400">
            <a:solidFill>
              <a:schemeClr val="tx1"/>
            </a:solidFill>
          </a:ln>
        </p:spPr>
        <p:txBody>
          <a:bodyPr/>
          <a:lstStyle/>
          <a:p>
            <a:r>
              <a:rPr lang="de-AT" b="1" dirty="0"/>
              <a:t>Beispiel aus der Praxis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05DD2AE-C5D8-8E6E-62CC-58CA3B584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de-AT" dirty="0"/>
              <a:t>Zahlung im Ausland</a:t>
            </a:r>
          </a:p>
          <a:p>
            <a:pPr lvl="1"/>
            <a:r>
              <a:rPr lang="de-AT" dirty="0"/>
              <a:t>Szenario: Besuch einer Attraktion in Island (kein Euro aber EWR-Mitglied)</a:t>
            </a:r>
          </a:p>
          <a:p>
            <a:pPr lvl="1"/>
            <a:r>
              <a:rPr lang="de-AT" dirty="0"/>
              <a:t>Debitkarte von MasterCard, Kreditkarte von VISA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endParaRPr lang="de-AT" dirty="0"/>
          </a:p>
          <a:p>
            <a:r>
              <a:rPr lang="de-AT" dirty="0"/>
              <a:t>Wechselkurs bei den meisten Banken nach </a:t>
            </a:r>
            <a:r>
              <a:rPr lang="de-AT" dirty="0" err="1"/>
              <a:t>AustroFX</a:t>
            </a:r>
            <a:r>
              <a:rPr lang="de-AT" dirty="0"/>
              <a:t>-Kurs (Mittelwert aus mehreren Kursen)</a:t>
            </a:r>
          </a:p>
          <a:p>
            <a:r>
              <a:rPr lang="de-AT" dirty="0"/>
              <a:t>Kreditkarten haben eigenes System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7CEF131F-BB7E-1158-FC81-6454F9E742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77143"/>
              </p:ext>
            </p:extLst>
          </p:nvPr>
        </p:nvGraphicFramePr>
        <p:xfrm>
          <a:off x="838200" y="3146976"/>
          <a:ext cx="10515599" cy="14757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1650">
                  <a:extLst>
                    <a:ext uri="{9D8B030D-6E8A-4147-A177-3AD203B41FA5}">
                      <a16:colId xmlns:a16="http://schemas.microsoft.com/office/drawing/2014/main" val="3748317833"/>
                    </a:ext>
                  </a:extLst>
                </a:gridCol>
                <a:gridCol w="2302135">
                  <a:extLst>
                    <a:ext uri="{9D8B030D-6E8A-4147-A177-3AD203B41FA5}">
                      <a16:colId xmlns:a16="http://schemas.microsoft.com/office/drawing/2014/main" val="3790906630"/>
                    </a:ext>
                  </a:extLst>
                </a:gridCol>
                <a:gridCol w="1643389">
                  <a:extLst>
                    <a:ext uri="{9D8B030D-6E8A-4147-A177-3AD203B41FA5}">
                      <a16:colId xmlns:a16="http://schemas.microsoft.com/office/drawing/2014/main" val="3947373352"/>
                    </a:ext>
                  </a:extLst>
                </a:gridCol>
                <a:gridCol w="2137449">
                  <a:extLst>
                    <a:ext uri="{9D8B030D-6E8A-4147-A177-3AD203B41FA5}">
                      <a16:colId xmlns:a16="http://schemas.microsoft.com/office/drawing/2014/main" val="2845475180"/>
                    </a:ext>
                  </a:extLst>
                </a:gridCol>
                <a:gridCol w="2300976">
                  <a:extLst>
                    <a:ext uri="{9D8B030D-6E8A-4147-A177-3AD203B41FA5}">
                      <a16:colId xmlns:a16="http://schemas.microsoft.com/office/drawing/2014/main" val="57642273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Zahlungsart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Wechselkurs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Spesen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Betrag in ISK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Betrag in EUR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67456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Bar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110,85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-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12.000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108,254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869925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Debit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140,263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1,98 €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12.000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87,53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071087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>
                          <a:effectLst/>
                        </a:rPr>
                        <a:t>Kredit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136,97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2,19 €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12.000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>
                          <a:effectLst/>
                        </a:rPr>
                        <a:t>89,80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9571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9508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4033C2-62C4-7FC3-7749-8C106A84283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5400">
            <a:solidFill>
              <a:schemeClr val="tx1"/>
            </a:solidFill>
          </a:ln>
        </p:spPr>
        <p:txBody>
          <a:bodyPr/>
          <a:lstStyle/>
          <a:p>
            <a:r>
              <a:rPr lang="de-AT" b="1" dirty="0"/>
              <a:t>Spesen im restlichen Zahlungssystem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05DD2AE-C5D8-8E6E-62CC-58CA3B584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endParaRPr lang="de-AT" dirty="0"/>
          </a:p>
          <a:p>
            <a:r>
              <a:rPr lang="de-AT" dirty="0"/>
              <a:t>Kosten für den Händler</a:t>
            </a:r>
          </a:p>
          <a:p>
            <a:pPr lvl="1"/>
            <a:r>
              <a:rPr lang="de-AT" dirty="0"/>
              <a:t>POS-Geräte (Miete, </a:t>
            </a:r>
            <a:r>
              <a:rPr lang="de-AT" dirty="0" err="1"/>
              <a:t>Sevice</a:t>
            </a:r>
            <a:r>
              <a:rPr lang="de-AT" dirty="0"/>
              <a:t>)</a:t>
            </a:r>
          </a:p>
          <a:p>
            <a:pPr lvl="1"/>
            <a:r>
              <a:rPr lang="de-AT" dirty="0"/>
              <a:t>Transaktionsgebühr</a:t>
            </a:r>
          </a:p>
          <a:p>
            <a:pPr lvl="1"/>
            <a:r>
              <a:rPr lang="de-AT" dirty="0"/>
              <a:t>Autorisierungsentgelte</a:t>
            </a:r>
          </a:p>
          <a:p>
            <a:r>
              <a:rPr lang="de-AT" dirty="0"/>
              <a:t>Interchange Fee</a:t>
            </a:r>
          </a:p>
          <a:p>
            <a:r>
              <a:rPr lang="de-AT" dirty="0"/>
              <a:t>Lizenzgebühren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9D2B36A5-B985-C442-B8CA-E4CC7B6DC4C3}"/>
              </a:ext>
            </a:extLst>
          </p:cNvPr>
          <p:cNvGrpSpPr/>
          <p:nvPr/>
        </p:nvGrpSpPr>
        <p:grpSpPr>
          <a:xfrm>
            <a:off x="5626618" y="2283682"/>
            <a:ext cx="5727183" cy="3305471"/>
            <a:chOff x="39977" y="238142"/>
            <a:chExt cx="3867150" cy="2446660"/>
          </a:xfrm>
        </p:grpSpPr>
        <p:pic>
          <p:nvPicPr>
            <p:cNvPr id="6" name="Grafik 5">
              <a:extLst>
                <a:ext uri="{FF2B5EF4-FFF2-40B4-BE49-F238E27FC236}">
                  <a16:creationId xmlns:a16="http://schemas.microsoft.com/office/drawing/2014/main" id="{E16B2DCF-0B91-FE0B-E33D-639DD171745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77" y="238142"/>
              <a:ext cx="3867150" cy="2295525"/>
            </a:xfrm>
            <a:prstGeom prst="rect">
              <a:avLst/>
            </a:prstGeom>
          </p:spPr>
        </p:pic>
        <p:sp>
          <p:nvSpPr>
            <p:cNvPr id="7" name="Textfeld 7">
              <a:extLst>
                <a:ext uri="{FF2B5EF4-FFF2-40B4-BE49-F238E27FC236}">
                  <a16:creationId xmlns:a16="http://schemas.microsoft.com/office/drawing/2014/main" id="{3A8D6F83-F478-637C-AE28-1114EB0F84D9}"/>
                </a:ext>
              </a:extLst>
            </p:cNvPr>
            <p:cNvSpPr txBox="1"/>
            <p:nvPr/>
          </p:nvSpPr>
          <p:spPr>
            <a:xfrm>
              <a:off x="611687" y="2582287"/>
              <a:ext cx="2838061" cy="102515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de-AT" sz="900" i="1" u="sng" dirty="0">
                  <a:solidFill>
                    <a:srgbClr val="44546A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Abbildung </a:t>
              </a:r>
              <a:r>
                <a:rPr lang="de-AT" sz="900" i="1" u="sng" dirty="0">
                  <a:solidFill>
                    <a:srgbClr val="44546A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lang="de-AT" sz="900" i="1" dirty="0">
                  <a:solidFill>
                    <a:srgbClr val="44546A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Merchant Service Charge, Interchange Fee (Musil &amp; Schuhmacher, 2016)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462944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4033C2-62C4-7FC3-7749-8C106A84283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5400">
            <a:solidFill>
              <a:schemeClr val="tx1"/>
            </a:solidFill>
          </a:ln>
        </p:spPr>
        <p:txBody>
          <a:bodyPr/>
          <a:lstStyle/>
          <a:p>
            <a:r>
              <a:rPr lang="de-AT" b="1" dirty="0" err="1"/>
              <a:t>Near</a:t>
            </a:r>
            <a:r>
              <a:rPr lang="de-AT" b="1" dirty="0"/>
              <a:t> Field Communication (NFC)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05DD2AE-C5D8-8E6E-62CC-58CA3B584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de-AT" dirty="0"/>
              <a:t>Basiert auf dem RFID-Standard</a:t>
            </a:r>
          </a:p>
          <a:p>
            <a:r>
              <a:rPr lang="de-AT" dirty="0"/>
              <a:t>Zweiseitige Kommunikation</a:t>
            </a:r>
          </a:p>
          <a:p>
            <a:r>
              <a:rPr lang="de-AT" dirty="0"/>
              <a:t>Aktive und passive Transponder</a:t>
            </a:r>
          </a:p>
          <a:p>
            <a:endParaRPr lang="de-AT" dirty="0"/>
          </a:p>
          <a:p>
            <a:r>
              <a:rPr lang="de-AT" dirty="0"/>
              <a:t>Reader / Writer – Modus</a:t>
            </a:r>
          </a:p>
          <a:p>
            <a:pPr lvl="1"/>
            <a:r>
              <a:rPr lang="de-AT" dirty="0"/>
              <a:t>Bei Kartenzahlung</a:t>
            </a:r>
          </a:p>
          <a:p>
            <a:r>
              <a:rPr lang="de-AT" dirty="0"/>
              <a:t>Card Emulation – Modus</a:t>
            </a:r>
          </a:p>
          <a:p>
            <a:pPr lvl="1"/>
            <a:r>
              <a:rPr lang="de-AT" dirty="0"/>
              <a:t>Bei Zahlung mit Smartphone</a:t>
            </a:r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F65644BF-FA41-224E-8566-388482BEA30D}"/>
              </a:ext>
            </a:extLst>
          </p:cNvPr>
          <p:cNvGrpSpPr/>
          <p:nvPr/>
        </p:nvGrpSpPr>
        <p:grpSpPr>
          <a:xfrm>
            <a:off x="6575015" y="2149959"/>
            <a:ext cx="4634852" cy="3299304"/>
            <a:chOff x="0" y="0"/>
            <a:chExt cx="4277542" cy="2991232"/>
          </a:xfrm>
        </p:grpSpPr>
        <p:pic>
          <p:nvPicPr>
            <p:cNvPr id="8" name="Grafik 7">
              <a:extLst>
                <a:ext uri="{FF2B5EF4-FFF2-40B4-BE49-F238E27FC236}">
                  <a16:creationId xmlns:a16="http://schemas.microsoft.com/office/drawing/2014/main" id="{886437F1-3C7A-325D-0D75-A84F968365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4274820" cy="280797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  <p:sp>
          <p:nvSpPr>
            <p:cNvPr id="9" name="Textfeld 13">
              <a:extLst>
                <a:ext uri="{FF2B5EF4-FFF2-40B4-BE49-F238E27FC236}">
                  <a16:creationId xmlns:a16="http://schemas.microsoft.com/office/drawing/2014/main" id="{2E31DEE5-2CD0-D4CA-6D49-50446A72A712}"/>
                </a:ext>
              </a:extLst>
            </p:cNvPr>
            <p:cNvSpPr txBox="1"/>
            <p:nvPr/>
          </p:nvSpPr>
          <p:spPr>
            <a:xfrm>
              <a:off x="2722" y="2865665"/>
              <a:ext cx="4274820" cy="125567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de-AT" sz="900" i="1" u="sng" dirty="0">
                  <a:solidFill>
                    <a:srgbClr val="44546A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Abbildung </a:t>
              </a:r>
              <a:r>
                <a:rPr lang="de-AT" sz="900" i="1" u="sng" dirty="0">
                  <a:solidFill>
                    <a:srgbClr val="44546A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</a:t>
              </a:r>
              <a:r>
                <a:rPr lang="de-AT" sz="900" i="1" dirty="0">
                  <a:solidFill>
                    <a:srgbClr val="44546A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Funktionsweise der NFC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6841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4033C2-62C4-7FC3-7749-8C106A84283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5400">
            <a:solidFill>
              <a:schemeClr val="tx1"/>
            </a:solidFill>
          </a:ln>
        </p:spPr>
        <p:txBody>
          <a:bodyPr/>
          <a:lstStyle/>
          <a:p>
            <a:r>
              <a:rPr lang="de-AT" b="1" dirty="0"/>
              <a:t>Ausblick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05DD2AE-C5D8-8E6E-62CC-58CA3B584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de-AT" dirty="0"/>
              <a:t>Bis 2025 150% mehr bargeldlose Transaktionen (im Vergleich zu 2020)</a:t>
            </a:r>
          </a:p>
          <a:p>
            <a:pPr lvl="1"/>
            <a:r>
              <a:rPr lang="de-AT" dirty="0"/>
              <a:t>Österreich liegt damit über EU-8 Durchschnitt</a:t>
            </a:r>
          </a:p>
          <a:p>
            <a:endParaRPr lang="de-AT" dirty="0"/>
          </a:p>
          <a:p>
            <a:r>
              <a:rPr lang="de-AT" dirty="0"/>
              <a:t>Banken sollen bis 2030 6% weniger Spesen durch Kunden einnehmen</a:t>
            </a:r>
          </a:p>
          <a:p>
            <a:endParaRPr lang="de-AT" dirty="0"/>
          </a:p>
          <a:p>
            <a:r>
              <a:rPr lang="de-AT" dirty="0"/>
              <a:t>Banken werden sich mehr auf Verkäufermarkt konzentrieren</a:t>
            </a:r>
          </a:p>
        </p:txBody>
      </p:sp>
    </p:spTree>
    <p:extLst>
      <p:ext uri="{BB962C8B-B14F-4D97-AF65-F5344CB8AC3E}">
        <p14:creationId xmlns:p14="http://schemas.microsoft.com/office/powerpoint/2010/main" val="35604358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4033C2-62C4-7FC3-7749-8C106A84283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5400">
            <a:solidFill>
              <a:schemeClr val="tx1"/>
            </a:solidFill>
          </a:ln>
        </p:spPr>
        <p:txBody>
          <a:bodyPr/>
          <a:lstStyle/>
          <a:p>
            <a:r>
              <a:rPr lang="de-AT" b="1" dirty="0"/>
              <a:t>Conclusio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05DD2AE-C5D8-8E6E-62CC-58CA3B584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de-AT" dirty="0"/>
              <a:t>Spesen werden für Bankdienstleistungen gezahlt</a:t>
            </a:r>
          </a:p>
          <a:p>
            <a:r>
              <a:rPr lang="de-AT" dirty="0"/>
              <a:t>Bargeldloses Zahlen schon seit 12. Jahrhundert in Europa verbreitet</a:t>
            </a:r>
          </a:p>
          <a:p>
            <a:r>
              <a:rPr lang="de-AT" dirty="0"/>
              <a:t>Im Inland ist es irrelevant wie gezahlt wird</a:t>
            </a:r>
          </a:p>
          <a:p>
            <a:r>
              <a:rPr lang="de-AT" dirty="0"/>
              <a:t>Keine Tendenz von sinken Spesen erkennbar </a:t>
            </a:r>
          </a:p>
          <a:p>
            <a:r>
              <a:rPr lang="de-AT" dirty="0"/>
              <a:t>Anzahl der bargeldlosen Transaktionen nimmt zu</a:t>
            </a:r>
          </a:p>
        </p:txBody>
      </p:sp>
    </p:spTree>
    <p:extLst>
      <p:ext uri="{BB962C8B-B14F-4D97-AF65-F5344CB8AC3E}">
        <p14:creationId xmlns:p14="http://schemas.microsoft.com/office/powerpoint/2010/main" val="3674774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1AFF45-616D-1A78-5590-6C8BD166AE52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5400">
            <a:solidFill>
              <a:schemeClr val="tx1"/>
            </a:solidFill>
          </a:ln>
        </p:spPr>
        <p:txBody>
          <a:bodyPr/>
          <a:lstStyle/>
          <a:p>
            <a:r>
              <a:rPr lang="de-AT" b="1" dirty="0"/>
              <a:t>Inhalt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1283B40-AA6C-D1C5-78DC-F794CE9BB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AT" dirty="0"/>
              <a:t>Allgemeines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Geschichte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Marktanalyse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Beispiel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Spesen im System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NFC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Trends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Conclusio</a:t>
            </a:r>
          </a:p>
        </p:txBody>
      </p:sp>
    </p:spTree>
    <p:extLst>
      <p:ext uri="{BB962C8B-B14F-4D97-AF65-F5344CB8AC3E}">
        <p14:creationId xmlns:p14="http://schemas.microsoft.com/office/powerpoint/2010/main" val="14952690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4033C2-62C4-7FC3-7749-8C106A842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3081"/>
            <a:ext cx="10515600" cy="5811838"/>
          </a:xfrm>
          <a:ln w="254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5400" b="1" dirty="0"/>
              <a:t>Vielen Dank für Eure Aufmerksamkeit</a:t>
            </a:r>
          </a:p>
        </p:txBody>
      </p:sp>
    </p:spTree>
    <p:extLst>
      <p:ext uri="{BB962C8B-B14F-4D97-AF65-F5344CB8AC3E}">
        <p14:creationId xmlns:p14="http://schemas.microsoft.com/office/powerpoint/2010/main" val="4227100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AC94CC-44C4-508A-ED90-AA282DAE6D84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de-AT" b="1" dirty="0"/>
              <a:t>Allgemein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F91233-2BAB-9287-640A-63EEFA705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Spesen: Kosten für die Nutzung von Bankdienstleistungen</a:t>
            </a:r>
          </a:p>
          <a:p>
            <a:pPr lvl="1"/>
            <a:r>
              <a:rPr lang="de-AT" dirty="0"/>
              <a:t>Teil des Kommissionsgeschäfts der Banken</a:t>
            </a:r>
          </a:p>
          <a:p>
            <a:r>
              <a:rPr lang="de-AT" dirty="0"/>
              <a:t>Kontaktloses Zahlen vs. Bargeldloses Zahlen</a:t>
            </a:r>
          </a:p>
          <a:p>
            <a:r>
              <a:rPr lang="de-AT" dirty="0"/>
              <a:t>Undurchsichtige Informationen von Banken</a:t>
            </a:r>
          </a:p>
          <a:p>
            <a:r>
              <a:rPr lang="de-AT" dirty="0"/>
              <a:t>Kontaktloses Zahlen verwendet NFC</a:t>
            </a:r>
          </a:p>
        </p:txBody>
      </p:sp>
    </p:spTree>
    <p:extLst>
      <p:ext uri="{BB962C8B-B14F-4D97-AF65-F5344CB8AC3E}">
        <p14:creationId xmlns:p14="http://schemas.microsoft.com/office/powerpoint/2010/main" val="1929900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4033C2-62C4-7FC3-7749-8C106A84283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5400">
            <a:solidFill>
              <a:schemeClr val="tx1"/>
            </a:solidFill>
          </a:ln>
        </p:spPr>
        <p:txBody>
          <a:bodyPr/>
          <a:lstStyle/>
          <a:p>
            <a:r>
              <a:rPr lang="de-AT" b="1" dirty="0"/>
              <a:t>Geschichte des Zahlens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F8DAAE-AD7C-C029-830D-4CE45A954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Bargeldloses Zahlen benötigt Bar- oder Buchgeld</a:t>
            </a:r>
          </a:p>
          <a:p>
            <a:r>
              <a:rPr lang="de-AT" dirty="0"/>
              <a:t>12. Jahrhundert: Erste bargeldlose Transaktionen in Italien</a:t>
            </a:r>
          </a:p>
          <a:p>
            <a:r>
              <a:rPr lang="de-AT" dirty="0"/>
              <a:t>14. Jahrhundert: Hohe Verbreitung des Wechsels in Europa</a:t>
            </a:r>
          </a:p>
          <a:p>
            <a:pPr lvl="1"/>
            <a:r>
              <a:rPr lang="de-AT" dirty="0"/>
              <a:t>Notariell beglaubigtes Zahlungsversprechen</a:t>
            </a:r>
          </a:p>
        </p:txBody>
      </p:sp>
    </p:spTree>
    <p:extLst>
      <p:ext uri="{BB962C8B-B14F-4D97-AF65-F5344CB8AC3E}">
        <p14:creationId xmlns:p14="http://schemas.microsoft.com/office/powerpoint/2010/main" val="2896149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DD93C5-3CDC-67B0-37BB-B25E447CE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370221" cy="1325563"/>
          </a:xfr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Wechsel</a:t>
            </a:r>
            <a:endParaRPr lang="en-US" sz="48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1C63D95-9DCF-6437-6920-1731F57721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32194" y="5611562"/>
            <a:ext cx="6188241" cy="53256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en-US" sz="2000" i="1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Abbildung</a:t>
            </a:r>
            <a:r>
              <a:rPr lang="en-US" sz="20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0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1: „</a:t>
            </a:r>
            <a:r>
              <a:rPr lang="en-US" sz="20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Ablauf</a:t>
            </a:r>
            <a:r>
              <a:rPr lang="en-US" sz="20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0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eines</a:t>
            </a:r>
            <a:r>
              <a:rPr lang="en-US" sz="20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0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Wechsels</a:t>
            </a:r>
            <a:r>
              <a:rPr lang="en-US" sz="20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0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mit</a:t>
            </a:r>
            <a:r>
              <a:rPr lang="en-US" sz="20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0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zwei</a:t>
            </a:r>
            <a:r>
              <a:rPr lang="en-US" sz="20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0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Banken</a:t>
            </a:r>
            <a:r>
              <a:rPr lang="en-US" sz="20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CED908B-8AA7-7B84-7D9D-0C6BE50CC0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03134" y="483781"/>
            <a:ext cx="6846363" cy="4872910"/>
          </a:xfrm>
          <a:prstGeom prst="rect">
            <a:avLst/>
          </a:prstGeom>
          <a:noFill/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CE2CEE76-D87D-F7AA-E0D5-26E481DB607F}"/>
              </a:ext>
            </a:extLst>
          </p:cNvPr>
          <p:cNvSpPr txBox="1"/>
          <p:nvPr/>
        </p:nvSpPr>
        <p:spPr>
          <a:xfrm>
            <a:off x="545432" y="1996906"/>
            <a:ext cx="335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/>
              <a:t>Kaufmann B kauft Waren von Kaufmann 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/>
              <a:t>Der Wechsel wird wir Geld angesehen</a:t>
            </a:r>
          </a:p>
        </p:txBody>
      </p:sp>
    </p:spTree>
    <p:extLst>
      <p:ext uri="{BB962C8B-B14F-4D97-AF65-F5344CB8AC3E}">
        <p14:creationId xmlns:p14="http://schemas.microsoft.com/office/powerpoint/2010/main" val="3337869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4033C2-62C4-7FC3-7749-8C106A84283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5400">
            <a:solidFill>
              <a:schemeClr val="tx1"/>
            </a:solidFill>
          </a:ln>
        </p:spPr>
        <p:txBody>
          <a:bodyPr/>
          <a:lstStyle/>
          <a:p>
            <a:r>
              <a:rPr lang="de-AT" b="1" dirty="0"/>
              <a:t>Geschichte des Zahlens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F8DAAE-AD7C-C029-830D-4CE45A954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/>
              <a:t>Bargeldloses Zahlen benötigt Bar- oder Buchgeld</a:t>
            </a:r>
          </a:p>
          <a:p>
            <a:r>
              <a:rPr lang="de-AT" dirty="0"/>
              <a:t>12. Jahrhundert: Erste bargeldlose Transaktionen in Italien</a:t>
            </a:r>
          </a:p>
          <a:p>
            <a:r>
              <a:rPr lang="de-AT" dirty="0"/>
              <a:t>14. Jahrhundert: Hohe Verbreitung des Wechsels in Europa</a:t>
            </a:r>
          </a:p>
          <a:p>
            <a:pPr lvl="1"/>
            <a:r>
              <a:rPr lang="de-AT" dirty="0"/>
              <a:t>Notariell beglaubigtes Zahlungsversprechen</a:t>
            </a:r>
          </a:p>
          <a:p>
            <a:pPr lvl="1"/>
            <a:r>
              <a:rPr lang="de-AT" dirty="0"/>
              <a:t>18. Jahrhundert: Verbreitung in den Kolonien</a:t>
            </a:r>
          </a:p>
          <a:p>
            <a:r>
              <a:rPr lang="de-AT" dirty="0"/>
              <a:t>19. Jahrhundert: Weltweiter Verbreitung des Wechsels</a:t>
            </a:r>
          </a:p>
          <a:p>
            <a:r>
              <a:rPr lang="de-AT" dirty="0"/>
              <a:t>20. Jahrhundert: Ablösung durch den Scheck</a:t>
            </a:r>
          </a:p>
          <a:p>
            <a:r>
              <a:rPr lang="de-AT" dirty="0"/>
              <a:t>1958: Erste Kreditkarten in Amerika</a:t>
            </a:r>
          </a:p>
          <a:p>
            <a:r>
              <a:rPr lang="de-AT" dirty="0"/>
              <a:t>1968: Einführung des „Eurocheque“ in Europa</a:t>
            </a:r>
          </a:p>
          <a:p>
            <a:pPr lvl="1"/>
            <a:r>
              <a:rPr lang="de-AT" dirty="0"/>
              <a:t>Scheck + Garantiekarte (EC-Karte)</a:t>
            </a:r>
          </a:p>
        </p:txBody>
      </p:sp>
    </p:spTree>
    <p:extLst>
      <p:ext uri="{BB962C8B-B14F-4D97-AF65-F5344CB8AC3E}">
        <p14:creationId xmlns:p14="http://schemas.microsoft.com/office/powerpoint/2010/main" val="20759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4033C2-62C4-7FC3-7749-8C106A84283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5400">
            <a:solidFill>
              <a:schemeClr val="tx1"/>
            </a:solidFill>
          </a:ln>
        </p:spPr>
        <p:txBody>
          <a:bodyPr/>
          <a:lstStyle/>
          <a:p>
            <a:r>
              <a:rPr lang="de-AT" b="1" dirty="0"/>
              <a:t>Geschichte des Zahlens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F8DAAE-AD7C-C029-830D-4CE45A954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Ende 1970er: EC-Karte für Geldabhebungen in Deutschland</a:t>
            </a:r>
          </a:p>
          <a:p>
            <a:r>
              <a:rPr lang="de-AT" dirty="0"/>
              <a:t>1980: Erste VISA-Kreditkarten in Österreich</a:t>
            </a:r>
          </a:p>
          <a:p>
            <a:r>
              <a:rPr lang="de-AT" dirty="0"/>
              <a:t>Ab 1990er: Zahlungen mit EC-Karte in Deutschland</a:t>
            </a:r>
          </a:p>
          <a:p>
            <a:r>
              <a:rPr lang="de-AT" dirty="0"/>
              <a:t>In Österreich: Maestro-Standard für Debitkarten</a:t>
            </a:r>
          </a:p>
          <a:p>
            <a:r>
              <a:rPr lang="de-AT" dirty="0"/>
              <a:t>2011: 83,1 % der Zahlungen in Österreich in Bar</a:t>
            </a:r>
          </a:p>
          <a:p>
            <a:r>
              <a:rPr lang="de-AT" dirty="0"/>
              <a:t>2013: Alle </a:t>
            </a:r>
            <a:r>
              <a:rPr lang="de-AT" dirty="0" err="1"/>
              <a:t>Debit-und</a:t>
            </a:r>
            <a:r>
              <a:rPr lang="de-AT" dirty="0"/>
              <a:t> Kreditkarten mit NFC-Chip</a:t>
            </a:r>
          </a:p>
          <a:p>
            <a:r>
              <a:rPr lang="de-AT" dirty="0"/>
              <a:t>2020: 30% aller Zahlungen bargeldlos in Österreich</a:t>
            </a:r>
          </a:p>
          <a:p>
            <a:pPr lvl="1"/>
            <a:r>
              <a:rPr lang="de-AT" dirty="0"/>
              <a:t>83% der Zahlungen kontaktlos </a:t>
            </a:r>
          </a:p>
        </p:txBody>
      </p:sp>
    </p:spTree>
    <p:extLst>
      <p:ext uri="{BB962C8B-B14F-4D97-AF65-F5344CB8AC3E}">
        <p14:creationId xmlns:p14="http://schemas.microsoft.com/office/powerpoint/2010/main" val="3247563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4033C2-62C4-7FC3-7749-8C106A84283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5400">
            <a:solidFill>
              <a:schemeClr val="tx1"/>
            </a:solidFill>
          </a:ln>
        </p:spPr>
        <p:txBody>
          <a:bodyPr/>
          <a:lstStyle/>
          <a:p>
            <a:r>
              <a:rPr lang="de-AT" b="1" dirty="0"/>
              <a:t>Debitkarte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F8DAAE-AD7C-C029-830D-4CE45A954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Debit heißt übersetzt „Belastung“ oder „Soll“</a:t>
            </a:r>
          </a:p>
          <a:p>
            <a:r>
              <a:rPr lang="de-AT" dirty="0"/>
              <a:t>Geld wird zeitnah von Konto abgebucht</a:t>
            </a:r>
          </a:p>
          <a:p>
            <a:r>
              <a:rPr lang="de-AT" dirty="0"/>
              <a:t>Länder haben meist verschiedene </a:t>
            </a:r>
            <a:r>
              <a:rPr lang="de-AT" dirty="0" err="1"/>
              <a:t>Debitsysteme</a:t>
            </a:r>
            <a:endParaRPr lang="de-AT" dirty="0"/>
          </a:p>
          <a:p>
            <a:pPr lvl="1"/>
            <a:r>
              <a:rPr lang="de-AT" dirty="0"/>
              <a:t>Deutschland: </a:t>
            </a:r>
            <a:r>
              <a:rPr lang="de-AT" dirty="0" err="1"/>
              <a:t>girocard</a:t>
            </a:r>
            <a:endParaRPr lang="de-AT" dirty="0"/>
          </a:p>
          <a:p>
            <a:pPr lvl="1"/>
            <a:r>
              <a:rPr lang="de-AT" dirty="0"/>
              <a:t>Italien: </a:t>
            </a:r>
            <a:r>
              <a:rPr lang="de-AT" dirty="0" err="1"/>
              <a:t>PagoBacomat</a:t>
            </a:r>
            <a:endParaRPr lang="de-AT" dirty="0"/>
          </a:p>
          <a:p>
            <a:r>
              <a:rPr lang="de-AT" dirty="0"/>
              <a:t>Internationale Standards:</a:t>
            </a:r>
          </a:p>
          <a:p>
            <a:pPr lvl="1"/>
            <a:r>
              <a:rPr lang="de-AT" dirty="0"/>
              <a:t>Maestro (bis 2023)</a:t>
            </a:r>
          </a:p>
          <a:p>
            <a:pPr lvl="1"/>
            <a:r>
              <a:rPr lang="de-AT" dirty="0"/>
              <a:t>MasterCard Debit</a:t>
            </a:r>
          </a:p>
          <a:p>
            <a:pPr lvl="1"/>
            <a:r>
              <a:rPr lang="de-AT" dirty="0"/>
              <a:t>VISA V-Pay</a:t>
            </a:r>
          </a:p>
        </p:txBody>
      </p:sp>
      <p:pic>
        <p:nvPicPr>
          <p:cNvPr id="1026" name="Picture 2" descr="Maestro-Karte – Wikipedia">
            <a:extLst>
              <a:ext uri="{FF2B5EF4-FFF2-40B4-BE49-F238E27FC236}">
                <a16:creationId xmlns:a16="http://schemas.microsoft.com/office/drawing/2014/main" id="{40C8B86F-BCAE-8B7B-8080-BCC348B03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9310" y="1825625"/>
            <a:ext cx="1685195" cy="1313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 Pay – Wikipedia">
            <a:extLst>
              <a:ext uri="{FF2B5EF4-FFF2-40B4-BE49-F238E27FC236}">
                <a16:creationId xmlns:a16="http://schemas.microsoft.com/office/drawing/2014/main" id="{DE4D87FD-9FCC-00CC-A6D1-C10198215B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5679" y="3274218"/>
            <a:ext cx="1369531" cy="1483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astercard – Wikipedia">
            <a:extLst>
              <a:ext uri="{FF2B5EF4-FFF2-40B4-BE49-F238E27FC236}">
                <a16:creationId xmlns:a16="http://schemas.microsoft.com/office/drawing/2014/main" id="{A03FEA8A-0A26-4B19-F0AB-8B9F49EDED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9310" y="4948898"/>
            <a:ext cx="1685195" cy="1037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0075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4033C2-62C4-7FC3-7749-8C106A84283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5400">
            <a:solidFill>
              <a:schemeClr val="tx1"/>
            </a:solidFill>
          </a:ln>
        </p:spPr>
        <p:txBody>
          <a:bodyPr/>
          <a:lstStyle/>
          <a:p>
            <a:r>
              <a:rPr lang="de-AT" b="1" dirty="0"/>
              <a:t>Kreditkarte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F8DAAE-AD7C-C029-830D-4CE45A954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Kredit mit kurzer Laufzeit</a:t>
            </a:r>
          </a:p>
          <a:p>
            <a:pPr lvl="1"/>
            <a:r>
              <a:rPr lang="de-AT" dirty="0"/>
              <a:t>„Charge Cards“: einmalige Abbuchung</a:t>
            </a:r>
          </a:p>
          <a:p>
            <a:pPr lvl="1"/>
            <a:r>
              <a:rPr lang="de-AT" dirty="0"/>
              <a:t>„</a:t>
            </a:r>
            <a:r>
              <a:rPr lang="de-AT" dirty="0" err="1"/>
              <a:t>Revolving</a:t>
            </a:r>
            <a:r>
              <a:rPr lang="de-AT" dirty="0"/>
              <a:t> Cards“: aufgeteilte Abbuchung</a:t>
            </a:r>
          </a:p>
          <a:p>
            <a:r>
              <a:rPr lang="de-AT" dirty="0"/>
              <a:t>In Europa: MasterCard und VISA</a:t>
            </a:r>
          </a:p>
        </p:txBody>
      </p:sp>
      <p:pic>
        <p:nvPicPr>
          <p:cNvPr id="2050" name="Picture 2" descr="Mastercard – Wikipedia">
            <a:extLst>
              <a:ext uri="{FF2B5EF4-FFF2-40B4-BE49-F238E27FC236}">
                <a16:creationId xmlns:a16="http://schemas.microsoft.com/office/drawing/2014/main" id="{08697C05-B147-6018-A4FE-BBBA443C21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8839" y="1837594"/>
            <a:ext cx="2134961" cy="1313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Visa Inc. – Wikipedia">
            <a:extLst>
              <a:ext uri="{FF2B5EF4-FFF2-40B4-BE49-F238E27FC236}">
                <a16:creationId xmlns:a16="http://schemas.microsoft.com/office/drawing/2014/main" id="{166878AF-C341-D5E7-A111-597A64A21F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8839" y="3546884"/>
            <a:ext cx="2134961" cy="693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6831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991</Words>
  <Application>Microsoft Office PowerPoint</Application>
  <PresentationFormat>Breitbild</PresentationFormat>
  <Paragraphs>255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</vt:lpstr>
      <vt:lpstr>Bargeldloses Zahlen</vt:lpstr>
      <vt:lpstr>Inhalt</vt:lpstr>
      <vt:lpstr>Allgemein</vt:lpstr>
      <vt:lpstr>Geschichte des Zahlens</vt:lpstr>
      <vt:lpstr>Wechsel</vt:lpstr>
      <vt:lpstr>Geschichte des Zahlens</vt:lpstr>
      <vt:lpstr>Geschichte des Zahlens</vt:lpstr>
      <vt:lpstr>Debitkarte</vt:lpstr>
      <vt:lpstr>Kreditkarte</vt:lpstr>
      <vt:lpstr>Aktuelle Situation</vt:lpstr>
      <vt:lpstr>Marktanalyse Debitkarten</vt:lpstr>
      <vt:lpstr>Marktanalyse Kreditkarten</vt:lpstr>
      <vt:lpstr>Entwicklung der Spesen (2016 – 2022)</vt:lpstr>
      <vt:lpstr>Beispiel aus der Praxis</vt:lpstr>
      <vt:lpstr>Beispiel aus der Praxis</vt:lpstr>
      <vt:lpstr>Spesen im restlichen Zahlungssystem</vt:lpstr>
      <vt:lpstr>Near Field Communication (NFC)</vt:lpstr>
      <vt:lpstr>Ausblick</vt:lpstr>
      <vt:lpstr>Conclusio</vt:lpstr>
      <vt:lpstr>Vielen Dank für Eure Aufmerksamkeit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Bargeldloses Zahlen</dc:title>
  <dc:creator>Blauensteiner, Fabian</dc:creator>
  <cp:lastModifiedBy>Blauensteiner, Fabian</cp:lastModifiedBy>
  <cp:revision>11</cp:revision>
  <dcterms:created xsi:type="dcterms:W3CDTF">2022-12-12T09:05:45Z</dcterms:created>
  <dcterms:modified xsi:type="dcterms:W3CDTF">2022-12-15T20:42:18Z</dcterms:modified>
</cp:coreProperties>
</file>