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svg" ContentType="image/sv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bookmarkIdSeed="2">
  <p:sldMasterIdLst>
    <p:sldMasterId id="2147483648" r:id="rId1"/>
  </p:sldMasterIdLst>
  <p:notesMasterIdLst>
    <p:notesMasterId r:id="rId2"/>
  </p:notesMasterIdLst>
  <p:sldIdLst>
    <p:sldId id="258" r:id="rId3"/>
    <p:sldId id="259" r:id="rId4"/>
    <p:sldId id="260" r:id="rId5"/>
    <p:sldId id="261" r:id="rId6"/>
    <p:sldId id="263" r:id="rId7"/>
    <p:sldId id="262" r:id="rId8"/>
    <p:sldId id="264" r:id="rId9"/>
    <p:sldId id="265" r:id="rId10"/>
    <p:sldId id="266" r:id="rId11"/>
    <p:sldId id="267" r:id="rId12"/>
    <p:sldId id="268" r:id="rId13"/>
    <p:sldId id="271" r:id="rId14"/>
    <p:sldId id="269" r:id="rId15"/>
    <p:sldId id="270" r:id="rId16"/>
    <p:sldId id="272" r:id="rId17"/>
    <p:sldId id="273" r:id="rId18"/>
    <p:sldId id="274" r:id="rId19"/>
    <p:sldId id="275" r:id="rId20"/>
    <p:sldId id="276" r:id="rId21"/>
    <p:sldId id="284" r:id="rId22"/>
    <p:sldId id="290" r:id="rId23"/>
    <p:sldId id="277" r:id="rId24"/>
    <p:sldId id="286" r:id="rId25"/>
    <p:sldId id="287" r:id="rId26"/>
    <p:sldId id="278" r:id="rId27"/>
    <p:sldId id="279" r:id="rId28"/>
    <p:sldId id="280" r:id="rId29"/>
    <p:sldId id="289" r:id="rId30"/>
    <p:sldId id="288" r:id="rId31"/>
    <p:sldId id="281" r:id="rId32"/>
    <p:sldId id="285" r:id="rId33"/>
    <p:sldId id="282" r:id="rId34"/>
    <p:sldId id="283" r:id="rId35"/>
  </p:sldIdLst>
  <p:sldSz cx="12192000" cy="6858000"/>
  <p:notesSz cx="6858000" cy="9144000"/>
  <p:custDataLst>
    <p:tags r:id="rId36"/>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4660"/>
  </p:normalViewPr>
  <p:slideViewPr>
    <p:cSldViewPr snapToGrid="0">
      <p:cViewPr varScale="1">
        <p:scale>
          <a:sx n="40" d="100"/>
          <a:sy n="40" d="100"/>
        </p:scale>
        <p:origin x="20" y="160"/>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tags" Target="tags/tag1.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2.xml" /><Relationship Id="rId40"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DE72F-0860-4359-A7AC-ADC19D30CC4A}" type="datetimeFigureOut">
              <a:rPr lang="de-AT" smtClean="0"/>
              <a:t>08.01.2023</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0A4C7-F3C6-40B8-BC6D-2E8E99BB2B0E}" type="slidenum">
              <a:rPr lang="de-AT" smtClean="0"/>
              <a:t>‹Nr.›</a:t>
            </a:fld>
            <a:endParaRPr lang="de-AT"/>
          </a:p>
        </p:txBody>
      </p:sp>
    </p:spTree>
    <p:extLst>
      <p:ext uri="{BB962C8B-B14F-4D97-AF65-F5344CB8AC3E}">
        <p14:creationId xmlns:p14="http://schemas.microsoft.com/office/powerpoint/2010/main" val="281232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a:p>
            <a:endParaRPr lang="de-AT"/>
          </a:p>
          <a:p>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5</a:t>
            </a:fld>
            <a:endParaRPr lang="de-AT"/>
          </a:p>
        </p:txBody>
      </p:sp>
    </p:spTree>
    <p:extLst>
      <p:ext uri="{BB962C8B-B14F-4D97-AF65-F5344CB8AC3E}">
        <p14:creationId xmlns:p14="http://schemas.microsoft.com/office/powerpoint/2010/main" val="3824014772"/>
      </p:ext>
    </p:extLst>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err="1"/>
              <a:t>Step = in welchen Stufen die Werte eingegeben werden dürfen</a:t>
            </a:r>
          </a:p>
          <a:p>
            <a:r>
              <a:rPr lang="de-AT"/>
              <a:t>Value = Vorbelegung mit bestimmten Wert </a:t>
            </a:r>
          </a:p>
        </p:txBody>
      </p:sp>
      <p:sp>
        <p:nvSpPr>
          <p:cNvPr id="4" name="Foliennummernplatzhalter 3"/>
          <p:cNvSpPr>
            <a:spLocks noGrp="1"/>
          </p:cNvSpPr>
          <p:nvPr>
            <p:ph type="sldNum" sz="quarter" idx="5"/>
          </p:nvPr>
        </p:nvSpPr>
        <p:spPr/>
        <p:txBody>
          <a:bodyPr/>
          <a:lstStyle/>
          <a:p>
            <a:fld id="{BAC0A4C7-F3C6-40B8-BC6D-2E8E99BB2B0E}" type="slidenum">
              <a:rPr lang="de-AT" smtClean="0"/>
              <a:t>25</a:t>
            </a:fld>
            <a:endParaRPr lang="de-AT"/>
          </a:p>
        </p:txBody>
      </p:sp>
    </p:spTree>
    <p:extLst>
      <p:ext uri="{BB962C8B-B14F-4D97-AF65-F5344CB8AC3E}">
        <p14:creationId xmlns:p14="http://schemas.microsoft.com/office/powerpoint/2010/main" val="1213846443"/>
      </p:ext>
    </p:extLst>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a:solidFill>
                  <a:srgbClr val="A5C261"/>
                </a:solidFill>
                <a:effectLst/>
              </a:rPr>
              <a:t>[a-zA-Z]+ *) – Betrifft Groß- und Kleinschreibung</a:t>
            </a:r>
          </a:p>
          <a:p>
            <a:endParaRPr lang="de-AT">
              <a:solidFill>
                <a:srgbClr val="A5C261"/>
              </a:solidFill>
              <a:effectLst/>
            </a:endParaRPr>
          </a:p>
          <a:p>
            <a:r>
              <a:rPr lang="de-DE" b="0" i="0">
                <a:solidFill>
                  <a:srgbClr val="333333"/>
                </a:solidFill>
                <a:effectLst/>
                <a:latin typeface="Segoe UI" panose="020b0502040204020203" pitchFamily="34" charset="0"/>
              </a:rPr>
              <a:t>Eingaben in einem Formular zur Weiterverarbeitung absenden</a:t>
            </a:r>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27</a:t>
            </a:fld>
            <a:endParaRPr lang="de-AT"/>
          </a:p>
        </p:txBody>
      </p:sp>
    </p:spTree>
    <p:extLst>
      <p:ext uri="{BB962C8B-B14F-4D97-AF65-F5344CB8AC3E}">
        <p14:creationId xmlns:p14="http://schemas.microsoft.com/office/powerpoint/2010/main" val="3405199900"/>
      </p:ext>
    </p:extLst>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a:t>HTML -&gt; Text und Bildintegration</a:t>
            </a:r>
          </a:p>
          <a:p>
            <a:r>
              <a:rPr lang="de-AT"/>
              <a:t>HTML2 -&gt; Einführung Formulartechnik</a:t>
            </a:r>
          </a:p>
          <a:p>
            <a:r>
              <a:rPr lang="de-AT"/>
              <a:t>HMTL3.2 -&gt; Einbindung von Tabellen usw.</a:t>
            </a:r>
          </a:p>
          <a:p>
            <a:r>
              <a:rPr lang="de-AT"/>
              <a:t>Zwischen Version 1 und Version 2 keinen signifikanten Unterschied.</a:t>
            </a:r>
          </a:p>
          <a:p>
            <a:r>
              <a:rPr lang="de-AT"/>
              <a:t>Fokus auf optische Effekte – wurde später wieder gelöscht</a:t>
            </a:r>
            <a:br>
              <a:rPr lang="de-AT"/>
            </a:br>
            <a:r>
              <a:rPr lang="de-AT"/>
              <a:t>HTML3 nur für 11 Monate verfügbar</a:t>
            </a:r>
          </a:p>
          <a:p>
            <a:r>
              <a:rPr lang="de-AT"/>
              <a:t>Früheres Internet – nur statische Dokumente und Zugang nur über Computer</a:t>
            </a:r>
          </a:p>
          <a:p>
            <a:r>
              <a:rPr lang="de-AT"/>
              <a:t>Jetzt – Dynamische Webseiten und Zugang über verschiedene Geräte möglich</a:t>
            </a:r>
          </a:p>
          <a:p>
            <a:r>
              <a:rPr lang="de-AT"/>
              <a:t>Living Standard = </a:t>
            </a:r>
          </a:p>
          <a:p>
            <a:endParaRPr lang="de-AT"/>
          </a:p>
          <a:p>
            <a:endParaRPr lang="de-AT"/>
          </a:p>
          <a:p>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6</a:t>
            </a:fld>
            <a:endParaRPr lang="de-AT"/>
          </a:p>
        </p:txBody>
      </p:sp>
    </p:spTree>
    <p:extLst>
      <p:ext uri="{BB962C8B-B14F-4D97-AF65-F5344CB8AC3E}">
        <p14:creationId xmlns:p14="http://schemas.microsoft.com/office/powerpoint/2010/main" val="1790506593"/>
      </p:ext>
    </p:extLst>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7</a:t>
            </a:fld>
            <a:endParaRPr lang="de-AT"/>
          </a:p>
        </p:txBody>
      </p:sp>
    </p:spTree>
    <p:extLst>
      <p:ext uri="{BB962C8B-B14F-4D97-AF65-F5344CB8AC3E}">
        <p14:creationId xmlns:p14="http://schemas.microsoft.com/office/powerpoint/2010/main" val="2884721574"/>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err="1"/>
              <a:t>Html – umschließt das ganze Dokument</a:t>
            </a:r>
          </a:p>
          <a:p>
            <a:r>
              <a:rPr lang="de-AT"/>
              <a:t>Mit lang=„“ wird Sprache angegeben (von Iana)</a:t>
            </a:r>
          </a:p>
          <a:p>
            <a:r>
              <a:rPr lang="de-AT"/>
              <a:t>Head = Informatione über den Text im Body-part</a:t>
            </a:r>
          </a:p>
          <a:p>
            <a:r>
              <a:rPr lang="de-AT"/>
              <a:t>Beinhaltet Charaktercode (gibt Textcodierung an), Titel und Links (wie Css)</a:t>
            </a:r>
          </a:p>
          <a:p>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10</a:t>
            </a:fld>
            <a:endParaRPr lang="de-AT"/>
          </a:p>
        </p:txBody>
      </p:sp>
    </p:spTree>
    <p:extLst>
      <p:ext uri="{BB962C8B-B14F-4D97-AF65-F5344CB8AC3E}">
        <p14:creationId xmlns:p14="http://schemas.microsoft.com/office/powerpoint/2010/main" val="886353108"/>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err="1"/>
              <a:t>Section =es formatiert den Bereich mit den Hauptinformationen</a:t>
            </a:r>
            <a:br>
              <a:rPr lang="de-AT" err="1"/>
            </a:br>
            <a:r>
              <a:rPr lang="de-AT" err="1"/>
              <a:t>(wie Kapiteln)</a:t>
            </a:r>
          </a:p>
          <a:p>
            <a:r>
              <a:rPr lang="de-AT" err="1"/>
              <a:t>Aside = kleinerer Bereich </a:t>
            </a:r>
          </a:p>
          <a:p>
            <a:r>
              <a:rPr lang="de-AT"/>
              <a:t>Meist mit Inhalten, die zu den Hauptinformationen gehören, aber nicht allzu wichtig sind.</a:t>
            </a:r>
          </a:p>
        </p:txBody>
      </p:sp>
      <p:sp>
        <p:nvSpPr>
          <p:cNvPr id="4" name="Foliennummernplatzhalter 3"/>
          <p:cNvSpPr>
            <a:spLocks noGrp="1"/>
          </p:cNvSpPr>
          <p:nvPr>
            <p:ph type="sldNum" sz="quarter" idx="5"/>
          </p:nvPr>
        </p:nvSpPr>
        <p:spPr/>
        <p:txBody>
          <a:bodyPr/>
          <a:lstStyle/>
          <a:p>
            <a:fld id="{BAC0A4C7-F3C6-40B8-BC6D-2E8E99BB2B0E}" type="slidenum">
              <a:rPr lang="de-AT" smtClean="0"/>
              <a:t>11</a:t>
            </a:fld>
            <a:endParaRPr lang="de-AT"/>
          </a:p>
        </p:txBody>
      </p:sp>
    </p:spTree>
    <p:extLst>
      <p:ext uri="{BB962C8B-B14F-4D97-AF65-F5344CB8AC3E}">
        <p14:creationId xmlns:p14="http://schemas.microsoft.com/office/powerpoint/2010/main" val="1835682757"/>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i="0">
                <a:solidFill>
                  <a:srgbClr val="333333"/>
                </a:solidFill>
                <a:effectLst/>
                <a:latin typeface="Segoe UI" panose="020b0502040204020203" pitchFamily="34" charset="0"/>
              </a:rPr>
              <a:t>time</a:t>
            </a:r>
            <a:r>
              <a:rPr lang="de-DE" b="0" i="0">
                <a:solidFill>
                  <a:srgbClr val="333333"/>
                </a:solidFill>
                <a:effectLst/>
                <a:latin typeface="Segoe UI" panose="020b0502040204020203" pitchFamily="34" charset="0"/>
              </a:rPr>
              <a:t>-Element dient dazu, Daten, Zeitangaben oder -dauern durch </a:t>
            </a:r>
            <a:r>
              <a:rPr lang="de-DE" b="0" i="0" u="sng">
                <a:solidFill>
                  <a:srgbClr val="2673BF"/>
                </a:solidFill>
                <a:effectLst/>
                <a:latin typeface="Segoe UI" panose="020b0502040204020203" pitchFamily="34" charset="0"/>
              </a:rPr>
              <a:t>Mikroformate</a:t>
            </a:r>
            <a:r>
              <a:rPr lang="de-DE" b="0" i="0">
                <a:solidFill>
                  <a:srgbClr val="333333"/>
                </a:solidFill>
                <a:effectLst/>
                <a:latin typeface="Segoe UI" panose="020b0502040204020203" pitchFamily="34" charset="0"/>
              </a:rPr>
              <a:t> auch für Computer und Suchmaschinen lesbar zu machen</a:t>
            </a:r>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13</a:t>
            </a:fld>
            <a:endParaRPr lang="de-AT"/>
          </a:p>
        </p:txBody>
      </p:sp>
    </p:spTree>
    <p:extLst>
      <p:ext uri="{BB962C8B-B14F-4D97-AF65-F5344CB8AC3E}">
        <p14:creationId xmlns:p14="http://schemas.microsoft.com/office/powerpoint/2010/main" val="1257249203"/>
      </p:ext>
    </p:extLst>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a:t>Alt = Alternativtext, wenn Bild nicht angezeigt wird</a:t>
            </a:r>
          </a:p>
        </p:txBody>
      </p:sp>
      <p:sp>
        <p:nvSpPr>
          <p:cNvPr id="4" name="Foliennummernplatzhalter 3"/>
          <p:cNvSpPr>
            <a:spLocks noGrp="1"/>
          </p:cNvSpPr>
          <p:nvPr>
            <p:ph type="sldNum" sz="quarter" idx="5"/>
          </p:nvPr>
        </p:nvSpPr>
        <p:spPr/>
        <p:txBody>
          <a:bodyPr/>
          <a:lstStyle/>
          <a:p>
            <a:fld id="{BAC0A4C7-F3C6-40B8-BC6D-2E8E99BB2B0E}" type="slidenum">
              <a:rPr lang="de-AT" smtClean="0"/>
              <a:t>15</a:t>
            </a:fld>
            <a:endParaRPr lang="de-AT"/>
          </a:p>
        </p:txBody>
      </p:sp>
    </p:spTree>
    <p:extLst>
      <p:ext uri="{BB962C8B-B14F-4D97-AF65-F5344CB8AC3E}">
        <p14:creationId xmlns:p14="http://schemas.microsoft.com/office/powerpoint/2010/main" val="1836522960"/>
      </p:ext>
    </p:extLst>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0" i="0">
                <a:solidFill>
                  <a:srgbClr val="333333"/>
                </a:solidFill>
                <a:effectLst/>
                <a:latin typeface="Segoe UI" panose="020b0502040204020203" pitchFamily="34" charset="0"/>
              </a:rPr>
              <a:t>Schnittstelle bezeichnet, die es ermöglicht, auf Funktionen des Betriebssystems oder sonstige Dienste zuzugreifen. Dabei gibt die API die Art und Weise, wie der Zugriff erfolgt, vor. So werden in einer API meist auch die Eingaben überprüft.</a:t>
            </a:r>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19</a:t>
            </a:fld>
            <a:endParaRPr lang="de-AT"/>
          </a:p>
        </p:txBody>
      </p:sp>
    </p:spTree>
    <p:extLst>
      <p:ext uri="{BB962C8B-B14F-4D97-AF65-F5344CB8AC3E}">
        <p14:creationId xmlns:p14="http://schemas.microsoft.com/office/powerpoint/2010/main" val="1318240536"/>
      </p:ext>
    </p:extLst>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BAC0A4C7-F3C6-40B8-BC6D-2E8E99BB2B0E}" type="slidenum">
              <a:rPr lang="de-AT" smtClean="0"/>
              <a:t>21</a:t>
            </a:fld>
            <a:endParaRPr lang="de-AT"/>
          </a:p>
        </p:txBody>
      </p:sp>
    </p:spTree>
    <p:extLst>
      <p:ext uri="{BB962C8B-B14F-4D97-AF65-F5344CB8AC3E}">
        <p14:creationId xmlns:p14="http://schemas.microsoft.com/office/powerpoint/2010/main" val="241357814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Titelfolie">
    <p:spTree>
      <p:nvGrpSpPr>
        <p:cNvPr id="1" name=""/>
        <p:cNvGrpSpPr/>
        <p:nvPr/>
      </p:nvGrpSpPr>
      <p:grpSpPr>
        <a:xfrm>
          <a:off x="0" y="0"/>
          <a:ext cx="0" cy="0"/>
        </a:xfrm>
      </p:grpSpPr>
      <p:sp>
        <p:nvSpPr>
          <p:cNvPr id="2" name="Titel 1">
            <a:extLst>
              <a:ext uri="{FF2B5EF4-FFF2-40B4-BE49-F238E27FC236}">
                <a16:creationId xmlns:a16="http://schemas.microsoft.com/office/drawing/2014/main" id="{224BC9B8-6F1C-1948-1CF2-B0183D6E32E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3D3B2999-F36C-6DFD-FA6F-A5632EF3FD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A05D8091-AD33-E7A1-3E1D-48D40F57A759}"/>
              </a:ext>
            </a:extLst>
          </p:cNvPr>
          <p:cNvSpPr>
            <a:spLocks noGrp="1"/>
          </p:cNvSpPr>
          <p:nvPr>
            <p:ph type="dt" sz="half" idx="10"/>
          </p:nvPr>
        </p:nvSpPr>
        <p:spPr/>
        <p:txBody>
          <a:bodyPr/>
          <a:lstStyle/>
          <a:p>
            <a:fld id="{99876F29-0047-4938-BB87-7B050AA83780}" type="datetimeFigureOut">
              <a:rPr lang="de-AT" smtClean="0"/>
              <a:t>08.01.2023</a:t>
            </a:fld>
            <a:endParaRPr lang="de-AT"/>
          </a:p>
        </p:txBody>
      </p:sp>
      <p:sp>
        <p:nvSpPr>
          <p:cNvPr id="5" name="Fußzeilenplatzhalter 4">
            <a:extLst>
              <a:ext uri="{FF2B5EF4-FFF2-40B4-BE49-F238E27FC236}">
                <a16:creationId xmlns:a16="http://schemas.microsoft.com/office/drawing/2014/main" id="{3176CEC3-CB6F-5122-6C41-B892950776D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A804E00-7B14-47BC-3AF0-A9977E4B26F7}"/>
              </a:ext>
            </a:extLst>
          </p:cNvPr>
          <p:cNvSpPr>
            <a:spLocks noGrp="1"/>
          </p:cNvSpPr>
          <p:nvPr>
            <p:ph type="sldNum" sz="quarter" idx="12"/>
          </p:nvPr>
        </p:nvSpPr>
        <p:spPr/>
        <p:txBody>
          <a:bodyPr/>
          <a:lstStyle/>
          <a:p>
            <a:fld id="{1AB40BE6-427B-4332-AFFF-AC01A2FBA132}" type="slidenum">
              <a:rPr lang="de-AT" smtClean="0"/>
              <a:t>‹Nr.›</a:t>
            </a:fld>
            <a:endParaRPr lang="de-AT"/>
          </a:p>
        </p:txBody>
      </p:sp>
    </p:spTree>
    <p:extLst>
      <p:ext uri="{BB962C8B-B14F-4D97-AF65-F5344CB8AC3E}">
        <p14:creationId xmlns:p14="http://schemas.microsoft.com/office/powerpoint/2010/main" val="98032664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el und Inhalt">
    <p:spTree>
      <p:nvGrpSpPr>
        <p:cNvPr id="1" name=""/>
        <p:cNvGrpSpPr/>
        <p:nvPr/>
      </p:nvGrpSpPr>
      <p:grpSpPr>
        <a:xfrm>
          <a:off x="0" y="0"/>
          <a:ext cx="0" cy="0"/>
        </a:xfrm>
      </p:grpSpPr>
      <p:sp>
        <p:nvSpPr>
          <p:cNvPr id="2" name="Titel 1">
            <a:extLst>
              <a:ext uri="{FF2B5EF4-FFF2-40B4-BE49-F238E27FC236}">
                <a16:creationId xmlns:a16="http://schemas.microsoft.com/office/drawing/2014/main" id="{62C82AB0-C081-687E-7818-6D56E3B92EAF}"/>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2DCE8F81-92EA-1807-01E2-E2F4DD79B35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5F2E800-0175-9B9E-F427-6A5EB38B634B}"/>
              </a:ext>
            </a:extLst>
          </p:cNvPr>
          <p:cNvSpPr>
            <a:spLocks noGrp="1"/>
          </p:cNvSpPr>
          <p:nvPr>
            <p:ph type="dt" sz="half" idx="10"/>
          </p:nvPr>
        </p:nvSpPr>
        <p:spPr/>
        <p:txBody>
          <a:bodyPr/>
          <a:lstStyle/>
          <a:p>
            <a:fld id="{99876F29-0047-4938-BB87-7B050AA83780}" type="datetimeFigureOut">
              <a:rPr lang="de-AT" smtClean="0"/>
              <a:t>08.01.2023</a:t>
            </a:fld>
            <a:endParaRPr lang="de-AT"/>
          </a:p>
        </p:txBody>
      </p:sp>
      <p:sp>
        <p:nvSpPr>
          <p:cNvPr id="5" name="Fußzeilenplatzhalter 4">
            <a:extLst>
              <a:ext uri="{FF2B5EF4-FFF2-40B4-BE49-F238E27FC236}">
                <a16:creationId xmlns:a16="http://schemas.microsoft.com/office/drawing/2014/main" id="{BEC94713-E6C3-BEDA-E118-12A20FF3221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D01ECF5-0F40-AEE9-36ED-0906B8099E60}"/>
              </a:ext>
            </a:extLst>
          </p:cNvPr>
          <p:cNvSpPr>
            <a:spLocks noGrp="1"/>
          </p:cNvSpPr>
          <p:nvPr>
            <p:ph type="sldNum" sz="quarter" idx="12"/>
          </p:nvPr>
        </p:nvSpPr>
        <p:spPr/>
        <p:txBody>
          <a:bodyPr/>
          <a:lstStyle/>
          <a:p>
            <a:fld id="{1AB40BE6-427B-4332-AFFF-AC01A2FBA132}" type="slidenum">
              <a:rPr lang="de-AT" smtClean="0"/>
              <a:t>‹Nr.›</a:t>
            </a:fld>
            <a:endParaRPr lang="de-AT"/>
          </a:p>
        </p:txBody>
      </p:sp>
    </p:spTree>
    <p:extLst>
      <p:ext uri="{BB962C8B-B14F-4D97-AF65-F5344CB8AC3E}">
        <p14:creationId xmlns:p14="http://schemas.microsoft.com/office/powerpoint/2010/main" val="250318539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solidFill>
          <a:srgbClr val="6C6F72"/>
        </a:solidFill>
        <a:effectLst/>
      </p:bgPr>
    </p:bg>
    <p:spTree>
      <p:nvGrpSpPr>
        <p:cNvPr id="1" name=""/>
        <p:cNvGrpSpPr/>
        <p:nvPr/>
      </p:nvGrpSpPr>
      <p:grpSpPr>
        <a:xfrm>
          <a:off x="0" y="0"/>
          <a:ext cx="0" cy="0"/>
        </a:xfrm>
      </p:grpSpPr>
      <p:sp>
        <p:nvSpPr>
          <p:cNvPr id="2" name="Titelplatzhalter 1">
            <a:extLst>
              <a:ext uri="{FF2B5EF4-FFF2-40B4-BE49-F238E27FC236}">
                <a16:creationId xmlns:a16="http://schemas.microsoft.com/office/drawing/2014/main" id="{9B7832A8-281A-9C5A-F658-75A8F9D681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A0DC7008-BEA7-21D9-3897-4CECA37BBF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1302E5F-3353-F49D-10E9-78A772E2FF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76F29-0047-4938-BB87-7B050AA83780}" type="datetimeFigureOut">
              <a:rPr lang="de-AT" smtClean="0"/>
              <a:t>08.01.2023</a:t>
            </a:fld>
            <a:endParaRPr lang="de-AT"/>
          </a:p>
        </p:txBody>
      </p:sp>
      <p:sp>
        <p:nvSpPr>
          <p:cNvPr id="5" name="Fußzeilenplatzhalter 4">
            <a:extLst>
              <a:ext uri="{FF2B5EF4-FFF2-40B4-BE49-F238E27FC236}">
                <a16:creationId xmlns:a16="http://schemas.microsoft.com/office/drawing/2014/main" id="{5F8CBAEE-DFA0-DAAC-7B5C-F05E5D48A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64B2CDB6-12E5-FF6D-B830-BB55416A57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40BE6-427B-4332-AFFF-AC01A2FBA132}" type="slidenum">
              <a:rPr lang="de-AT" smtClean="0"/>
              <a:t>‹Nr.›</a:t>
            </a:fld>
            <a:endParaRPr lang="de-AT"/>
          </a:p>
        </p:txBody>
      </p:sp>
    </p:spTree>
    <p:extLst>
      <p:ext uri="{BB962C8B-B14F-4D97-AF65-F5344CB8AC3E}">
        <p14:creationId xmlns:p14="http://schemas.microsoft.com/office/powerpoint/2010/main" val="3936669539"/>
      </p:ext>
    </p:extLst>
  </p:cSld>
  <p:clrMap bg1="lt1" tx1="dk1" bg2="lt2" tx2="dk2" accent1="accent1" accent2="accent2" accent3="accent3" accent4="accent4" accent5="accent5" accent6="accent6" hlink="hlink" folHlink="folHlink"/>
  <p:sldLayoutIdLst>
    <p:sldLayoutId id="2147483649" r:id="rId1"/>
    <p:sldLayoutId id="2147483650" r:id="rId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1.jpeg" /><Relationship Id="rId4" Type="http://schemas.openxmlformats.org/officeDocument/2006/relationships/image" Target="../media/image4.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1.jpeg" /><Relationship Id="rId4" Type="http://schemas.openxmlformats.org/officeDocument/2006/relationships/image" Target="../media/image5.png" /><Relationship Id="rId5" Type="http://schemas.openxmlformats.org/officeDocument/2006/relationships/image" Target="../media/image6.sv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7.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1.jpeg" /><Relationship Id="rId4" Type="http://schemas.openxmlformats.org/officeDocument/2006/relationships/image" Target="../media/image8.png" /><Relationship Id="rId5" Type="http://schemas.openxmlformats.org/officeDocument/2006/relationships/image" Target="../media/image9.sv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0.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1.jpeg" /><Relationship Id="rId4" Type="http://schemas.openxmlformats.org/officeDocument/2006/relationships/image" Target="../media/image11.png" /><Relationship Id="rId5" Type="http://schemas.openxmlformats.org/officeDocument/2006/relationships/image" Target="../media/image12.sv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3.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4.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5.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jpeg" /><Relationship Id="rId4" Type="http://schemas.openxmlformats.org/officeDocument/2006/relationships/image" Target="../media/image16.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7.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8.jpeg" /><Relationship Id="rId3" Type="http://schemas.openxmlformats.org/officeDocument/2006/relationships/image" Target="../media/image1.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9.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jpeg" /><Relationship Id="rId4" Type="http://schemas.openxmlformats.org/officeDocument/2006/relationships/image" Target="../media/image20.jpe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1.jpeg" /><Relationship Id="rId4" Type="http://schemas.openxmlformats.org/officeDocument/2006/relationships/image" Target="../media/image22.jpeg" /><Relationship Id="rId5" Type="http://schemas.openxmlformats.org/officeDocument/2006/relationships/image" Target="../media/image23.jpe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24.jpeg" /><Relationship Id="rId4" Type="http://schemas.openxmlformats.org/officeDocument/2006/relationships/image" Target="../media/image1.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5.jpe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6.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7.jpeg"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8.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1.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1.jpeg" /><Relationship Id="rId4" Type="http://schemas.openxmlformats.org/officeDocument/2006/relationships/image" Target="../media/image2.jpeg" /><Relationship Id="rId5" Type="http://schemas.openxmlformats.org/officeDocument/2006/relationships/image" Target="../media/image3.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1.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1">
            <a:extLst>
              <a:ext uri="{FF2B5EF4-FFF2-40B4-BE49-F238E27FC236}">
                <a16:creationId xmlns:a16="http://schemas.microsoft.com/office/drawing/2014/main" id="{25D0ED2B-DB50-D9A2-9840-1DA732BBCFFB}"/>
              </a:ext>
            </a:extLst>
          </p:cNvPr>
          <p:cNvSpPr>
            <a:spLocks noGrp="1"/>
          </p:cNvSpPr>
          <p:nvPr>
            <p:ph type="ctrTitle"/>
          </p:nvPr>
        </p:nvSpPr>
        <p:spPr>
          <a:xfrm>
            <a:off x="1524000" y="996042"/>
            <a:ext cx="9144000" cy="2605996"/>
          </a:xfrm>
          <a:solidFill>
            <a:srgbClr val="6C6F72"/>
          </a:solidFill>
          <a:ln>
            <a:noFill/>
          </a:ln>
        </p:spPr>
        <p:txBody>
          <a:bodyPr>
            <a:noAutofit/>
          </a:bodyPr>
          <a:lstStyle/>
          <a:p>
            <a:r>
              <a:rPr lang="de-AT" sz="17900">
                <a:ln w="41275">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HTML5</a:t>
            </a:r>
          </a:p>
        </p:txBody>
      </p:sp>
      <p:sp>
        <p:nvSpPr>
          <p:cNvPr id="3" name="Untertitel 2">
            <a:extLst>
              <a:ext uri="{FF2B5EF4-FFF2-40B4-BE49-F238E27FC236}">
                <a16:creationId xmlns:a16="http://schemas.microsoft.com/office/drawing/2014/main" id="{06B72D3E-3FD9-819E-BC89-7B50D255F142}"/>
              </a:ext>
            </a:extLst>
          </p:cNvPr>
          <p:cNvSpPr>
            <a:spLocks noGrp="1"/>
          </p:cNvSpPr>
          <p:nvPr>
            <p:ph type="subTitle" idx="1"/>
          </p:nvPr>
        </p:nvSpPr>
        <p:spPr>
          <a:xfrm>
            <a:off x="787060" y="3100262"/>
            <a:ext cx="9385737" cy="465465"/>
          </a:xfrm>
        </p:spPr>
        <p:txBody>
          <a:bodyPr>
            <a:normAutofit/>
          </a:bodyPr>
          <a:lstStyle/>
          <a:p>
            <a:r>
              <a:rPr lang="de-AT">
                <a:solidFill>
                  <a:schemeClr val="bg1">
                    <a:lumMod val="75000"/>
                  </a:schemeClr>
                </a:solidFill>
              </a:rPr>
              <a:t>    </a:t>
            </a:r>
            <a:r>
              <a:rPr lang="de-AT" err="1">
                <a:solidFill>
                  <a:schemeClr val="bg1">
                    <a:lumMod val="65000"/>
                  </a:schemeClr>
                </a:solidFill>
              </a:rPr>
              <a:t>Hyper                 Text                 Markup            Language</a:t>
            </a:r>
          </a:p>
        </p:txBody>
      </p:sp>
      <p:sp>
        <p:nvSpPr>
          <p:cNvPr id="5" name="Untertitel 2">
            <a:extLst>
              <a:ext uri="{FF2B5EF4-FFF2-40B4-BE49-F238E27FC236}">
                <a16:creationId xmlns:a16="http://schemas.microsoft.com/office/drawing/2014/main" id="{435AEEE6-7652-5722-9F7D-EAEF8D030333}"/>
              </a:ext>
            </a:extLst>
          </p:cNvPr>
          <p:cNvSpPr txBox="1"/>
          <p:nvPr/>
        </p:nvSpPr>
        <p:spPr>
          <a:xfrm>
            <a:off x="1087822" y="4655318"/>
            <a:ext cx="9385737" cy="13355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AT">
                <a:solidFill>
                  <a:schemeClr val="bg1">
                    <a:lumMod val="65000"/>
                  </a:schemeClr>
                </a:solidFill>
              </a:rPr>
              <a:t>&lt;!-- Martina Oppermann </a:t>
            </a:r>
            <a:r>
              <a:rPr lang="de-AT">
                <a:solidFill>
                  <a:schemeClr val="bg1">
                    <a:lumMod val="65000"/>
                  </a:schemeClr>
                </a:solidFill>
                <a:sym typeface="Wingdings" panose="05000000000000000000" pitchFamily="2" charset="2"/>
              </a:rPr>
              <a:t>--&gt;</a:t>
            </a:r>
          </a:p>
          <a:p>
            <a:r>
              <a:rPr lang="de-AT">
                <a:solidFill>
                  <a:schemeClr val="bg1">
                    <a:lumMod val="65000"/>
                  </a:schemeClr>
                </a:solidFill>
                <a:sym typeface="Wingdings" panose="05000000000000000000" pitchFamily="2" charset="2"/>
              </a:rPr>
              <a:t>&lt;!-- BIS Seminar --&gt;</a:t>
            </a:r>
            <a:endParaRPr lang="de-AT">
              <a:solidFill>
                <a:schemeClr val="bg1">
                  <a:lumMod val="65000"/>
                </a:schemeClr>
              </a:solidFill>
            </a:endParaRPr>
          </a:p>
        </p:txBody>
      </p:sp>
    </p:spTree>
    <p:extLst>
      <p:ext uri="{BB962C8B-B14F-4D97-AF65-F5344CB8AC3E}">
        <p14:creationId xmlns:p14="http://schemas.microsoft.com/office/powerpoint/2010/main" val="240982530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Basis Elemente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9" name="Grafik 8">
            <a:extLst>
              <a:ext uri="{FF2B5EF4-FFF2-40B4-BE49-F238E27FC236}">
                <a16:creationId xmlns:a16="http://schemas.microsoft.com/office/drawing/2014/main" id="{D806C503-32E1-48F3-80CD-C89FE30253E2}"/>
              </a:ext>
            </a:extLst>
          </p:cNvPr>
          <p:cNvPicPr>
            <a:picLocks noChangeAspect="1"/>
          </p:cNvPicPr>
          <p:nvPr/>
        </p:nvPicPr>
        <p:blipFill>
          <a:blip r:embed="rId4"/>
          <a:stretch>
            <a:fillRect/>
          </a:stretch>
        </p:blipFill>
        <p:spPr>
          <a:xfrm>
            <a:off x="1621137" y="2118881"/>
            <a:ext cx="8573300" cy="3447959"/>
          </a:xfrm>
          <a:prstGeom prst="rect">
            <a:avLst/>
          </a:prstGeom>
        </p:spPr>
      </p:pic>
      <p:grpSp>
        <p:nvGrpSpPr>
          <p:cNvPr id="19" name="Gruppieren 18">
            <a:extLst>
              <a:ext uri="{FF2B5EF4-FFF2-40B4-BE49-F238E27FC236}">
                <a16:creationId xmlns:a16="http://schemas.microsoft.com/office/drawing/2014/main" id="{8E076F85-F9FA-CFD5-F719-07EE43CC0A21}"/>
              </a:ext>
            </a:extLst>
          </p:cNvPr>
          <p:cNvGrpSpPr/>
          <p:nvPr/>
        </p:nvGrpSpPr>
        <p:grpSpPr>
          <a:xfrm>
            <a:off x="27446" y="1503431"/>
            <a:ext cx="2243221" cy="777238"/>
            <a:chOff x="27446" y="1405848"/>
            <a:chExt cx="2243221" cy="777238"/>
          </a:xfrm>
        </p:grpSpPr>
        <p:sp>
          <p:nvSpPr>
            <p:cNvPr id="10" name="Rechteck 9">
              <a:extLst>
                <a:ext uri="{FF2B5EF4-FFF2-40B4-BE49-F238E27FC236}">
                  <a16:creationId xmlns:a16="http://schemas.microsoft.com/office/drawing/2014/main" id="{2B01C879-A476-1EFA-EC85-36A992EC0DDE}"/>
                </a:ext>
              </a:extLst>
            </p:cNvPr>
            <p:cNvSpPr/>
            <p:nvPr/>
          </p:nvSpPr>
          <p:spPr>
            <a:xfrm>
              <a:off x="27446" y="140584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Gibt Dokumenttypen an</a:t>
              </a:r>
            </a:p>
          </p:txBody>
        </p:sp>
        <p:cxnSp>
          <p:nvCxnSpPr>
            <p:cNvPr id="18" name="Gerade Verbindung mit Pfeil 17">
              <a:extLst>
                <a:ext uri="{FF2B5EF4-FFF2-40B4-BE49-F238E27FC236}">
                  <a16:creationId xmlns:a16="http://schemas.microsoft.com/office/drawing/2014/main" id="{7D7716E6-A53D-965E-0BED-52DB5ECB864D}"/>
                </a:ext>
              </a:extLst>
            </p:cNvPr>
            <p:cNvCxnSpPr/>
            <p:nvPr/>
          </p:nvCxnSpPr>
          <p:spPr>
            <a:xfrm>
              <a:off x="1521590" y="1942135"/>
              <a:ext cx="749077" cy="24095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2" name="Gruppieren 21">
            <a:extLst>
              <a:ext uri="{FF2B5EF4-FFF2-40B4-BE49-F238E27FC236}">
                <a16:creationId xmlns:a16="http://schemas.microsoft.com/office/drawing/2014/main" id="{5EF9F52B-3253-2639-E503-E99C984903F5}"/>
              </a:ext>
            </a:extLst>
          </p:cNvPr>
          <p:cNvGrpSpPr/>
          <p:nvPr/>
        </p:nvGrpSpPr>
        <p:grpSpPr>
          <a:xfrm>
            <a:off x="-144734" y="2746398"/>
            <a:ext cx="2415401" cy="999819"/>
            <a:chOff x="-6056" y="1529157"/>
            <a:chExt cx="2415401" cy="999819"/>
          </a:xfrm>
        </p:grpSpPr>
        <p:sp>
          <p:nvSpPr>
            <p:cNvPr id="23" name="Rechteck 22">
              <a:extLst>
                <a:ext uri="{FF2B5EF4-FFF2-40B4-BE49-F238E27FC236}">
                  <a16:creationId xmlns:a16="http://schemas.microsoft.com/office/drawing/2014/main" id="{F6E8E123-D8E9-B582-E04E-C12F519A4FF2}"/>
                </a:ext>
              </a:extLst>
            </p:cNvPr>
            <p:cNvSpPr/>
            <p:nvPr/>
          </p:nvSpPr>
          <p:spPr>
            <a:xfrm>
              <a:off x="-6056" y="207210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Startpunkt der Baumstruktur</a:t>
              </a:r>
            </a:p>
          </p:txBody>
        </p:sp>
        <p:cxnSp>
          <p:nvCxnSpPr>
            <p:cNvPr id="24" name="Gerade Verbindung mit Pfeil 23">
              <a:extLst>
                <a:ext uri="{FF2B5EF4-FFF2-40B4-BE49-F238E27FC236}">
                  <a16:creationId xmlns:a16="http://schemas.microsoft.com/office/drawing/2014/main" id="{3F339575-8005-04C9-70B4-5D2A9028DC87}"/>
                </a:ext>
              </a:extLst>
            </p:cNvPr>
            <p:cNvCxnSpPr/>
            <p:nvPr/>
          </p:nvCxnSpPr>
          <p:spPr>
            <a:xfrm flipV="1">
              <a:off x="1521590" y="1529157"/>
              <a:ext cx="887755" cy="4129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790053C0-C164-A562-2D59-9F68A742C26D}"/>
              </a:ext>
            </a:extLst>
          </p:cNvPr>
          <p:cNvGrpSpPr/>
          <p:nvPr/>
        </p:nvGrpSpPr>
        <p:grpSpPr>
          <a:xfrm>
            <a:off x="3488267" y="1503431"/>
            <a:ext cx="5659217" cy="1462342"/>
            <a:chOff x="-3688255" y="2203504"/>
            <a:chExt cx="5659217" cy="1462342"/>
          </a:xfrm>
        </p:grpSpPr>
        <p:sp>
          <p:nvSpPr>
            <p:cNvPr id="27" name="Rechteck 26">
              <a:extLst>
                <a:ext uri="{FF2B5EF4-FFF2-40B4-BE49-F238E27FC236}">
                  <a16:creationId xmlns:a16="http://schemas.microsoft.com/office/drawing/2014/main" id="{99B63DD1-F2AE-4E94-F461-F5C6B0BDABA4}"/>
                </a:ext>
              </a:extLst>
            </p:cNvPr>
            <p:cNvSpPr/>
            <p:nvPr/>
          </p:nvSpPr>
          <p:spPr>
            <a:xfrm>
              <a:off x="5095" y="220350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Kopfelement</a:t>
              </a:r>
            </a:p>
          </p:txBody>
        </p:sp>
        <p:cxnSp>
          <p:nvCxnSpPr>
            <p:cNvPr id="28" name="Gerade Verbindung mit Pfeil 27">
              <a:extLst>
                <a:ext uri="{FF2B5EF4-FFF2-40B4-BE49-F238E27FC236}">
                  <a16:creationId xmlns:a16="http://schemas.microsoft.com/office/drawing/2014/main" id="{CC82DBB6-E372-EFE9-484F-035DDCC55DB8}"/>
                </a:ext>
              </a:extLst>
            </p:cNvPr>
            <p:cNvCxnSpPr/>
            <p:nvPr/>
          </p:nvCxnSpPr>
          <p:spPr>
            <a:xfrm flipH="1">
              <a:off x="-3688255" y="2667898"/>
              <a:ext cx="4507913" cy="99794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2" name="Gruppieren 31">
            <a:extLst>
              <a:ext uri="{FF2B5EF4-FFF2-40B4-BE49-F238E27FC236}">
                <a16:creationId xmlns:a16="http://schemas.microsoft.com/office/drawing/2014/main" id="{7566E01B-D655-3053-630E-FE45C2DCDAEB}"/>
              </a:ext>
            </a:extLst>
          </p:cNvPr>
          <p:cNvGrpSpPr/>
          <p:nvPr/>
        </p:nvGrpSpPr>
        <p:grpSpPr>
          <a:xfrm>
            <a:off x="4158548" y="3540603"/>
            <a:ext cx="8001756" cy="811273"/>
            <a:chOff x="-3688255" y="2854573"/>
            <a:chExt cx="8001756" cy="811273"/>
          </a:xfrm>
        </p:grpSpPr>
        <p:sp>
          <p:nvSpPr>
            <p:cNvPr id="33" name="Rechteck 32">
              <a:extLst>
                <a:ext uri="{FF2B5EF4-FFF2-40B4-BE49-F238E27FC236}">
                  <a16:creationId xmlns:a16="http://schemas.microsoft.com/office/drawing/2014/main" id="{56D0925A-702E-FA1C-1B9A-DF7E80364BE1}"/>
                </a:ext>
              </a:extLst>
            </p:cNvPr>
            <p:cNvSpPr/>
            <p:nvPr/>
          </p:nvSpPr>
          <p:spPr>
            <a:xfrm>
              <a:off x="2347634" y="285457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Bodyelement</a:t>
              </a:r>
            </a:p>
          </p:txBody>
        </p:sp>
        <p:cxnSp>
          <p:nvCxnSpPr>
            <p:cNvPr id="34" name="Gerade Verbindung mit Pfeil 33">
              <a:extLst>
                <a:ext uri="{FF2B5EF4-FFF2-40B4-BE49-F238E27FC236}">
                  <a16:creationId xmlns:a16="http://schemas.microsoft.com/office/drawing/2014/main" id="{6C88FD17-A6B5-883F-8D9F-87C2463B47B2}"/>
                </a:ext>
              </a:extLst>
            </p:cNvPr>
            <p:cNvCxnSpPr/>
            <p:nvPr/>
          </p:nvCxnSpPr>
          <p:spPr>
            <a:xfrm flipH="1">
              <a:off x="-3688255" y="3392195"/>
              <a:ext cx="6983859" cy="27365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6" name="Gruppieren 35">
            <a:extLst>
              <a:ext uri="{FF2B5EF4-FFF2-40B4-BE49-F238E27FC236}">
                <a16:creationId xmlns:a16="http://schemas.microsoft.com/office/drawing/2014/main" id="{E6C7A0FE-AF45-1377-194B-CA0FA3AF929D}"/>
              </a:ext>
            </a:extLst>
          </p:cNvPr>
          <p:cNvGrpSpPr/>
          <p:nvPr/>
        </p:nvGrpSpPr>
        <p:grpSpPr>
          <a:xfrm>
            <a:off x="413436" y="5382773"/>
            <a:ext cx="2415401" cy="999819"/>
            <a:chOff x="-6056" y="1529157"/>
            <a:chExt cx="2415401" cy="999819"/>
          </a:xfrm>
        </p:grpSpPr>
        <p:sp>
          <p:nvSpPr>
            <p:cNvPr id="37" name="Rechteck 36">
              <a:extLst>
                <a:ext uri="{FF2B5EF4-FFF2-40B4-BE49-F238E27FC236}">
                  <a16:creationId xmlns:a16="http://schemas.microsoft.com/office/drawing/2014/main" id="{60611F70-3F8E-FF3F-C004-7791CE42E698}"/>
                </a:ext>
              </a:extLst>
            </p:cNvPr>
            <p:cNvSpPr/>
            <p:nvPr/>
          </p:nvSpPr>
          <p:spPr>
            <a:xfrm>
              <a:off x="-6056" y="207210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Endpunkt der Baumstruktur</a:t>
              </a:r>
            </a:p>
          </p:txBody>
        </p:sp>
        <p:cxnSp>
          <p:nvCxnSpPr>
            <p:cNvPr id="38" name="Gerade Verbindung mit Pfeil 37">
              <a:extLst>
                <a:ext uri="{FF2B5EF4-FFF2-40B4-BE49-F238E27FC236}">
                  <a16:creationId xmlns:a16="http://schemas.microsoft.com/office/drawing/2014/main" id="{D6484ABB-7163-7864-D702-0A731A0FA3FE}"/>
                </a:ext>
              </a:extLst>
            </p:cNvPr>
            <p:cNvCxnSpPr/>
            <p:nvPr/>
          </p:nvCxnSpPr>
          <p:spPr>
            <a:xfrm flipV="1">
              <a:off x="1521590" y="1529157"/>
              <a:ext cx="887755" cy="4129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5639394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1000"/>
                                        <p:tgtEl>
                                          <p:spTgt spid="36"/>
                                        </p:tgtEl>
                                      </p:cBhvr>
                                    </p:animEffect>
                                    <p:anim calcmode="lin" valueType="num">
                                      <p:cBhvr>
                                        <p:cTn id="36" dur="1000" fill="hold"/>
                                        <p:tgtEl>
                                          <p:spTgt spid="36"/>
                                        </p:tgtEl>
                                        <p:attrNameLst>
                                          <p:attrName>ppt_x</p:attrName>
                                        </p:attrNameLst>
                                      </p:cBhvr>
                                      <p:tavLst>
                                        <p:tav tm="0">
                                          <p:val>
                                            <p:strVal val="#ppt_x"/>
                                          </p:val>
                                        </p:tav>
                                        <p:tav tm="100000">
                                          <p:val>
                                            <p:strVal val="#ppt_x"/>
                                          </p:val>
                                        </p:tav>
                                      </p:tavLst>
                                    </p:anim>
                                    <p:anim calcmode="lin" valueType="num">
                                      <p:cBhvr>
                                        <p:cTn id="3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67584"/>
            <a:ext cx="10515600" cy="1325563"/>
          </a:xfrm>
        </p:spPr>
        <p:txBody>
          <a:bodyPr/>
          <a:lstStyle/>
          <a:p>
            <a:r>
              <a:rPr lang="de-AT" sz="4400">
                <a:solidFill>
                  <a:schemeClr val="bg1"/>
                </a:solidFill>
              </a:rPr>
              <a:t> </a:t>
            </a:r>
            <a:r>
              <a:rPr lang="de-AT">
                <a:solidFill>
                  <a:schemeClr val="bg1"/>
                </a:solidFill>
              </a:rPr>
              <a:t>Strukture</a:t>
            </a:r>
            <a:r>
              <a:rPr lang="de-AT" sz="4400">
                <a:solidFill>
                  <a:schemeClr val="bg1"/>
                </a:solidFill>
              </a:rPr>
              <a:t>lemente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501928"/>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8" name="Grafik 7">
            <a:extLst>
              <a:ext uri="{FF2B5EF4-FFF2-40B4-BE49-F238E27FC236}">
                <a16:creationId xmlns:a16="http://schemas.microsoft.com/office/drawing/2014/main" id="{2661FAFA-4EA9-1ADA-47CA-A0C2254369BD}"/>
              </a:ext>
            </a:extLst>
          </p:cNvPr>
          <p:cNvPicPr>
            <a:picLocks noChangeAspect="1"/>
          </p:cNvPicPr>
          <p:nvPr/>
        </p:nvPicPr>
        <p:blipFill>
          <a:blip r:embed="rId4">
            <a:extLst>
              <a:ext uri="{96DAC541-7B7A-43D3-8B79-37D633B846F1}">
                <asvg:svgBlip xmlns:asvg="http://schemas.microsoft.com/office/drawing/2016/SVG/main" r:embed="rId5"/>
              </a:ext>
              <a:ext uri="{28A0092B-C50C-407E-A947-70E740481C1C}">
                <a14:useLocalDpi xmlns:a14="http://schemas.microsoft.com/office/drawing/2010/main" val="0"/>
              </a:ext>
            </a:extLst>
          </a:blip>
          <a:stretch>
            <a:fillRect/>
          </a:stretch>
        </p:blipFill>
        <p:spPr>
          <a:xfrm>
            <a:off x="1965865" y="1393147"/>
            <a:ext cx="8221031" cy="4704807"/>
          </a:xfrm>
          <a:prstGeom prst="rect">
            <a:avLst/>
          </a:prstGeom>
        </p:spPr>
      </p:pic>
      <p:grpSp>
        <p:nvGrpSpPr>
          <p:cNvPr id="9" name="Gruppieren 8">
            <a:extLst>
              <a:ext uri="{FF2B5EF4-FFF2-40B4-BE49-F238E27FC236}">
                <a16:creationId xmlns:a16="http://schemas.microsoft.com/office/drawing/2014/main" id="{0FE0C420-1924-15F1-8F59-93C705AA587E}"/>
              </a:ext>
            </a:extLst>
          </p:cNvPr>
          <p:cNvGrpSpPr/>
          <p:nvPr/>
        </p:nvGrpSpPr>
        <p:grpSpPr>
          <a:xfrm>
            <a:off x="67801" y="2216609"/>
            <a:ext cx="2436722" cy="771658"/>
            <a:chOff x="-166055" y="1411428"/>
            <a:chExt cx="2436722" cy="771658"/>
          </a:xfrm>
        </p:grpSpPr>
        <p:sp>
          <p:nvSpPr>
            <p:cNvPr id="10" name="Rechteck 9">
              <a:extLst>
                <a:ext uri="{FF2B5EF4-FFF2-40B4-BE49-F238E27FC236}">
                  <a16:creationId xmlns:a16="http://schemas.microsoft.com/office/drawing/2014/main" id="{3C8F6918-7F14-F145-8694-FD8560636F4C}"/>
                </a:ext>
              </a:extLst>
            </p:cNvPr>
            <p:cNvSpPr/>
            <p:nvPr/>
          </p:nvSpPr>
          <p:spPr>
            <a:xfrm>
              <a:off x="-166055" y="141142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Einführende Informationen </a:t>
              </a:r>
            </a:p>
          </p:txBody>
        </p:sp>
        <p:cxnSp>
          <p:nvCxnSpPr>
            <p:cNvPr id="14" name="Gerade Verbindung mit Pfeil 13">
              <a:extLst>
                <a:ext uri="{FF2B5EF4-FFF2-40B4-BE49-F238E27FC236}">
                  <a16:creationId xmlns:a16="http://schemas.microsoft.com/office/drawing/2014/main" id="{2835847F-0C01-476D-E585-A4BA59471D6A}"/>
                </a:ext>
              </a:extLst>
            </p:cNvPr>
            <p:cNvCxnSpPr/>
            <p:nvPr/>
          </p:nvCxnSpPr>
          <p:spPr>
            <a:xfrm>
              <a:off x="1521590" y="1942135"/>
              <a:ext cx="749077" cy="240951"/>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47048E7A-C881-D35B-30C5-7A28E40C6E74}"/>
              </a:ext>
            </a:extLst>
          </p:cNvPr>
          <p:cNvGrpSpPr/>
          <p:nvPr/>
        </p:nvGrpSpPr>
        <p:grpSpPr>
          <a:xfrm>
            <a:off x="-74429" y="3015316"/>
            <a:ext cx="2738380" cy="456873"/>
            <a:chOff x="-166055" y="1411428"/>
            <a:chExt cx="2738380" cy="456873"/>
          </a:xfrm>
        </p:grpSpPr>
        <p:sp>
          <p:nvSpPr>
            <p:cNvPr id="19" name="Rechteck 18">
              <a:extLst>
                <a:ext uri="{FF2B5EF4-FFF2-40B4-BE49-F238E27FC236}">
                  <a16:creationId xmlns:a16="http://schemas.microsoft.com/office/drawing/2014/main" id="{2640752F-F24B-A931-62A2-384419E6E8EE}"/>
                </a:ext>
              </a:extLst>
            </p:cNvPr>
            <p:cNvSpPr/>
            <p:nvPr/>
          </p:nvSpPr>
          <p:spPr>
            <a:xfrm>
              <a:off x="-166055" y="141142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Hauptüberschrift </a:t>
              </a:r>
            </a:p>
          </p:txBody>
        </p:sp>
        <p:cxnSp>
          <p:nvCxnSpPr>
            <p:cNvPr id="22" name="Gerade Verbindung mit Pfeil 21">
              <a:extLst>
                <a:ext uri="{FF2B5EF4-FFF2-40B4-BE49-F238E27FC236}">
                  <a16:creationId xmlns:a16="http://schemas.microsoft.com/office/drawing/2014/main" id="{FE860971-1BAE-8E6D-9C2E-D93E978D0689}"/>
                </a:ext>
              </a:extLst>
            </p:cNvPr>
            <p:cNvCxnSpPr>
              <a:stCxn id="19" idx="3"/>
            </p:cNvCxnSpPr>
            <p:nvPr/>
          </p:nvCxnSpPr>
          <p:spPr>
            <a:xfrm flipV="1">
              <a:off x="1799812" y="1582389"/>
              <a:ext cx="772513" cy="5747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17A82C83-AE9E-9EC3-EB85-8F1F5FBF60D0}"/>
              </a:ext>
            </a:extLst>
          </p:cNvPr>
          <p:cNvGrpSpPr/>
          <p:nvPr/>
        </p:nvGrpSpPr>
        <p:grpSpPr>
          <a:xfrm>
            <a:off x="37829" y="5421464"/>
            <a:ext cx="2504524" cy="1110836"/>
            <a:chOff x="-81457" y="1248435"/>
            <a:chExt cx="2504524" cy="1110836"/>
          </a:xfrm>
        </p:grpSpPr>
        <p:sp>
          <p:nvSpPr>
            <p:cNvPr id="27" name="Rechteck 26">
              <a:extLst>
                <a:ext uri="{FF2B5EF4-FFF2-40B4-BE49-F238E27FC236}">
                  <a16:creationId xmlns:a16="http://schemas.microsoft.com/office/drawing/2014/main" id="{85B45B75-3FEB-3CCF-D2B9-D0EB0428E6C8}"/>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Fußleiste</a:t>
              </a:r>
            </a:p>
          </p:txBody>
        </p:sp>
        <p:cxnSp>
          <p:nvCxnSpPr>
            <p:cNvPr id="28" name="Gerade Verbindung mit Pfeil 27">
              <a:extLst>
                <a:ext uri="{FF2B5EF4-FFF2-40B4-BE49-F238E27FC236}">
                  <a16:creationId xmlns:a16="http://schemas.microsoft.com/office/drawing/2014/main" id="{6AF0E679-C916-4FAD-3807-37549384B2CB}"/>
                </a:ext>
              </a:extLst>
            </p:cNvPr>
            <p:cNvCxnSpPr/>
            <p:nvPr/>
          </p:nvCxnSpPr>
          <p:spPr>
            <a:xfrm flipV="1">
              <a:off x="1521590" y="1248435"/>
              <a:ext cx="901477" cy="6937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67741C3A-380D-0230-857D-6FA41A353607}"/>
              </a:ext>
            </a:extLst>
          </p:cNvPr>
          <p:cNvGrpSpPr/>
          <p:nvPr/>
        </p:nvGrpSpPr>
        <p:grpSpPr>
          <a:xfrm>
            <a:off x="3615070" y="4416366"/>
            <a:ext cx="8469890" cy="456873"/>
            <a:chOff x="-6585480" y="1902398"/>
            <a:chExt cx="8469890" cy="456873"/>
          </a:xfrm>
        </p:grpSpPr>
        <p:sp>
          <p:nvSpPr>
            <p:cNvPr id="31" name="Rechteck 30">
              <a:extLst>
                <a:ext uri="{FF2B5EF4-FFF2-40B4-BE49-F238E27FC236}">
                  <a16:creationId xmlns:a16="http://schemas.microsoft.com/office/drawing/2014/main" id="{A6E8CBE1-7D31-849B-398F-30AE234E1AC5}"/>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Ungeordnete Liste</a:t>
              </a:r>
            </a:p>
          </p:txBody>
        </p:sp>
        <p:cxnSp>
          <p:nvCxnSpPr>
            <p:cNvPr id="32" name="Gerade Verbindung mit Pfeil 31">
              <a:extLst>
                <a:ext uri="{FF2B5EF4-FFF2-40B4-BE49-F238E27FC236}">
                  <a16:creationId xmlns:a16="http://schemas.microsoft.com/office/drawing/2014/main" id="{03A64CB4-0A7B-A2F5-E3E7-704D508B716E}"/>
                </a:ext>
              </a:extLst>
            </p:cNvPr>
            <p:cNvCxnSpPr/>
            <p:nvPr/>
          </p:nvCxnSpPr>
          <p:spPr>
            <a:xfrm flipH="1">
              <a:off x="-6585480" y="2100719"/>
              <a:ext cx="6327560" cy="30115"/>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5" name="Gruppieren 34">
            <a:extLst>
              <a:ext uri="{FF2B5EF4-FFF2-40B4-BE49-F238E27FC236}">
                <a16:creationId xmlns:a16="http://schemas.microsoft.com/office/drawing/2014/main" id="{AFB52FA9-382B-496E-A28E-D0826D46E43A}"/>
              </a:ext>
            </a:extLst>
          </p:cNvPr>
          <p:cNvGrpSpPr/>
          <p:nvPr/>
        </p:nvGrpSpPr>
        <p:grpSpPr>
          <a:xfrm>
            <a:off x="9428323" y="4899290"/>
            <a:ext cx="2724438" cy="456873"/>
            <a:chOff x="-947066" y="1908200"/>
            <a:chExt cx="2724438" cy="456873"/>
          </a:xfrm>
        </p:grpSpPr>
        <p:sp>
          <p:nvSpPr>
            <p:cNvPr id="36" name="Rechteck 35">
              <a:extLst>
                <a:ext uri="{FF2B5EF4-FFF2-40B4-BE49-F238E27FC236}">
                  <a16:creationId xmlns:a16="http://schemas.microsoft.com/office/drawing/2014/main" id="{EA4384D7-5FA5-4BD4-67AA-AC623135F92C}"/>
                </a:ext>
              </a:extLst>
            </p:cNvPr>
            <p:cNvSpPr/>
            <p:nvPr/>
          </p:nvSpPr>
          <p:spPr>
            <a:xfrm>
              <a:off x="-188495" y="1908200"/>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Erstellung Verweis</a:t>
              </a:r>
            </a:p>
          </p:txBody>
        </p:sp>
        <p:cxnSp>
          <p:nvCxnSpPr>
            <p:cNvPr id="37" name="Gerade Verbindung mit Pfeil 36">
              <a:extLst>
                <a:ext uri="{FF2B5EF4-FFF2-40B4-BE49-F238E27FC236}">
                  <a16:creationId xmlns:a16="http://schemas.microsoft.com/office/drawing/2014/main" id="{FDC2E478-4B5E-E19F-C8DB-50C7ABDE783C}"/>
                </a:ext>
              </a:extLst>
            </p:cNvPr>
            <p:cNvCxnSpPr/>
            <p:nvPr/>
          </p:nvCxnSpPr>
          <p:spPr>
            <a:xfrm flipH="1" flipV="1">
              <a:off x="-947066" y="2015356"/>
              <a:ext cx="689146" cy="8536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1" name="Gruppieren 40">
            <a:extLst>
              <a:ext uri="{FF2B5EF4-FFF2-40B4-BE49-F238E27FC236}">
                <a16:creationId xmlns:a16="http://schemas.microsoft.com/office/drawing/2014/main" id="{838D7E73-DF45-3551-859C-64DB90C7D7D6}"/>
              </a:ext>
            </a:extLst>
          </p:cNvPr>
          <p:cNvGrpSpPr/>
          <p:nvPr/>
        </p:nvGrpSpPr>
        <p:grpSpPr>
          <a:xfrm>
            <a:off x="55279" y="4310628"/>
            <a:ext cx="2504524" cy="1110836"/>
            <a:chOff x="-81457" y="1248435"/>
            <a:chExt cx="2504524" cy="1110836"/>
          </a:xfrm>
        </p:grpSpPr>
        <p:sp>
          <p:nvSpPr>
            <p:cNvPr id="42" name="Rechteck 41">
              <a:extLst>
                <a:ext uri="{FF2B5EF4-FFF2-40B4-BE49-F238E27FC236}">
                  <a16:creationId xmlns:a16="http://schemas.microsoft.com/office/drawing/2014/main" id="{229D76E8-CE6F-5E9A-07C8-7258C01C84D5}"/>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err="1"/>
                <a:t>Aside - Element</a:t>
              </a:r>
            </a:p>
          </p:txBody>
        </p:sp>
        <p:cxnSp>
          <p:nvCxnSpPr>
            <p:cNvPr id="43" name="Gerade Verbindung mit Pfeil 42">
              <a:extLst>
                <a:ext uri="{FF2B5EF4-FFF2-40B4-BE49-F238E27FC236}">
                  <a16:creationId xmlns:a16="http://schemas.microsoft.com/office/drawing/2014/main" id="{C430CCDA-774C-7279-21F8-CD688384FBD0}"/>
                </a:ext>
              </a:extLst>
            </p:cNvPr>
            <p:cNvCxnSpPr/>
            <p:nvPr/>
          </p:nvCxnSpPr>
          <p:spPr>
            <a:xfrm flipV="1">
              <a:off x="1521590" y="1248435"/>
              <a:ext cx="901477" cy="6937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4" name="Gruppieren 43">
            <a:extLst>
              <a:ext uri="{FF2B5EF4-FFF2-40B4-BE49-F238E27FC236}">
                <a16:creationId xmlns:a16="http://schemas.microsoft.com/office/drawing/2014/main" id="{F0C2AB03-B471-89FA-E7AB-0B6481358959}"/>
              </a:ext>
            </a:extLst>
          </p:cNvPr>
          <p:cNvGrpSpPr/>
          <p:nvPr/>
        </p:nvGrpSpPr>
        <p:grpSpPr>
          <a:xfrm>
            <a:off x="82637" y="3678099"/>
            <a:ext cx="2504524" cy="1110836"/>
            <a:chOff x="-81457" y="1248435"/>
            <a:chExt cx="2504524" cy="1110836"/>
          </a:xfrm>
        </p:grpSpPr>
        <p:sp>
          <p:nvSpPr>
            <p:cNvPr id="45" name="Rechteck 44">
              <a:extLst>
                <a:ext uri="{FF2B5EF4-FFF2-40B4-BE49-F238E27FC236}">
                  <a16:creationId xmlns:a16="http://schemas.microsoft.com/office/drawing/2014/main" id="{3655EC6B-76E3-DAE2-C61C-DDA4F1EC1C03}"/>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err="1"/>
                <a:t>Section - Element</a:t>
              </a:r>
            </a:p>
          </p:txBody>
        </p:sp>
        <p:cxnSp>
          <p:nvCxnSpPr>
            <p:cNvPr id="46" name="Gerade Verbindung mit Pfeil 45">
              <a:extLst>
                <a:ext uri="{FF2B5EF4-FFF2-40B4-BE49-F238E27FC236}">
                  <a16:creationId xmlns:a16="http://schemas.microsoft.com/office/drawing/2014/main" id="{C2D99A5C-6CAD-F112-B153-D32A6C2B1392}"/>
                </a:ext>
              </a:extLst>
            </p:cNvPr>
            <p:cNvCxnSpPr/>
            <p:nvPr/>
          </p:nvCxnSpPr>
          <p:spPr>
            <a:xfrm flipV="1">
              <a:off x="1521590" y="1248435"/>
              <a:ext cx="901477" cy="6937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8158278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1000"/>
                                        <p:tgtEl>
                                          <p:spTgt spid="44"/>
                                        </p:tgtEl>
                                      </p:cBhvr>
                                    </p:animEffect>
                                    <p:anim calcmode="lin" valueType="num">
                                      <p:cBhvr>
                                        <p:cTn id="22" dur="1000" fill="hold"/>
                                        <p:tgtEl>
                                          <p:spTgt spid="44"/>
                                        </p:tgtEl>
                                        <p:attrNameLst>
                                          <p:attrName>ppt_x</p:attrName>
                                        </p:attrNameLst>
                                      </p:cBhvr>
                                      <p:tavLst>
                                        <p:tav tm="0">
                                          <p:val>
                                            <p:strVal val="#ppt_x"/>
                                          </p:val>
                                        </p:tav>
                                        <p:tav tm="100000">
                                          <p:val>
                                            <p:strVal val="#ppt_x"/>
                                          </p:val>
                                        </p:tav>
                                      </p:tavLst>
                                    </p:anim>
                                    <p:anim calcmode="lin" valueType="num">
                                      <p:cBhvr>
                                        <p:cTn id="2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dur="1000"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dur="1000"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Titel 3">
            <a:extLst>
              <a:ext uri="{FF2B5EF4-FFF2-40B4-BE49-F238E27FC236}">
                <a16:creationId xmlns:a16="http://schemas.microsoft.com/office/drawing/2014/main" id="{DA6DEBF2-5989-ECC0-D1B4-62F38B7DBE69}"/>
              </a:ext>
            </a:extLst>
          </p:cNvPr>
          <p:cNvSpPr txBox="1"/>
          <p:nvPr/>
        </p:nvSpPr>
        <p:spPr>
          <a:xfrm>
            <a:off x="2738380" y="675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a:solidFill>
                  <a:schemeClr val="bg1"/>
                </a:solidFill>
              </a:rPr>
              <a:t> Strukturelemente</a:t>
            </a:r>
            <a:endParaRPr lang="de-AT"/>
          </a:p>
        </p:txBody>
      </p:sp>
      <p:sp>
        <p:nvSpPr>
          <p:cNvPr id="6" name="Ellipse 5">
            <a:extLst>
              <a:ext uri="{FF2B5EF4-FFF2-40B4-BE49-F238E27FC236}">
                <a16:creationId xmlns:a16="http://schemas.microsoft.com/office/drawing/2014/main" id="{25C47BFE-5133-1F0F-3ADB-2A6542C56D0D}"/>
              </a:ext>
            </a:extLst>
          </p:cNvPr>
          <p:cNvSpPr/>
          <p:nvPr/>
        </p:nvSpPr>
        <p:spPr>
          <a:xfrm>
            <a:off x="2270667" y="501928"/>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18" name="Inhaltsplatzhalter 17">
            <a:extLst>
              <a:ext uri="{FF2B5EF4-FFF2-40B4-BE49-F238E27FC236}">
                <a16:creationId xmlns:a16="http://schemas.microsoft.com/office/drawing/2014/main" id="{93252120-783B-746E-7345-FB24503385A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4828" y="1827491"/>
            <a:ext cx="8515865" cy="3759472"/>
          </a:xfrm>
        </p:spPr>
      </p:pic>
    </p:spTree>
    <p:extLst>
      <p:ext uri="{BB962C8B-B14F-4D97-AF65-F5344CB8AC3E}">
        <p14:creationId xmlns:p14="http://schemas.microsoft.com/office/powerpoint/2010/main" val="3388918"/>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a:t>
            </a:r>
            <a:r>
              <a:rPr lang="de-AT">
                <a:solidFill>
                  <a:schemeClr val="bg1"/>
                </a:solidFill>
              </a:rPr>
              <a:t>Textelement</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6" name="Grafik 5">
            <a:extLst>
              <a:ext uri="{FF2B5EF4-FFF2-40B4-BE49-F238E27FC236}">
                <a16:creationId xmlns:a16="http://schemas.microsoft.com/office/drawing/2014/main" id="{0D6C6379-AB01-BC70-E25F-00956E5AAA0C}"/>
              </a:ext>
            </a:extLst>
          </p:cNvPr>
          <p:cNvPicPr>
            <a:picLocks noChangeAspect="1"/>
          </p:cNvPicPr>
          <p:nvPr/>
        </p:nvPicPr>
        <p:blipFill>
          <a:blip r:embed="rId4">
            <a:extLst>
              <a:ext uri="{96DAC541-7B7A-43D3-8B79-37D633B846F1}">
                <asvg:svgBlip xmlns:asvg="http://schemas.microsoft.com/office/drawing/2016/SVG/main" r:embed="rId5"/>
              </a:ext>
              <a:ext uri="{28A0092B-C50C-407E-A947-70E740481C1C}">
                <a14:useLocalDpi xmlns:a14="http://schemas.microsoft.com/office/drawing/2010/main" val="0"/>
              </a:ext>
            </a:extLst>
          </a:blip>
          <a:stretch>
            <a:fillRect/>
          </a:stretch>
        </p:blipFill>
        <p:spPr>
          <a:xfrm>
            <a:off x="838200" y="2611168"/>
            <a:ext cx="10550497" cy="2201843"/>
          </a:xfrm>
          <a:prstGeom prst="rect">
            <a:avLst/>
          </a:prstGeom>
        </p:spPr>
      </p:pic>
      <p:grpSp>
        <p:nvGrpSpPr>
          <p:cNvPr id="7" name="Gruppieren 6">
            <a:extLst>
              <a:ext uri="{FF2B5EF4-FFF2-40B4-BE49-F238E27FC236}">
                <a16:creationId xmlns:a16="http://schemas.microsoft.com/office/drawing/2014/main" id="{C154146F-F2B8-21C9-01B9-874F1B2E91A1}"/>
              </a:ext>
            </a:extLst>
          </p:cNvPr>
          <p:cNvGrpSpPr/>
          <p:nvPr/>
        </p:nvGrpSpPr>
        <p:grpSpPr>
          <a:xfrm>
            <a:off x="206399" y="1603335"/>
            <a:ext cx="1965867" cy="1049219"/>
            <a:chOff x="-81457" y="1902398"/>
            <a:chExt cx="1965867" cy="1049219"/>
          </a:xfrm>
        </p:grpSpPr>
        <p:sp>
          <p:nvSpPr>
            <p:cNvPr id="8" name="Rechteck 7">
              <a:extLst>
                <a:ext uri="{FF2B5EF4-FFF2-40B4-BE49-F238E27FC236}">
                  <a16:creationId xmlns:a16="http://schemas.microsoft.com/office/drawing/2014/main" id="{C01A4C61-BC91-6ECA-86D1-F7F05D31948E}"/>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Kommentar</a:t>
              </a:r>
            </a:p>
          </p:txBody>
        </p:sp>
        <p:cxnSp>
          <p:nvCxnSpPr>
            <p:cNvPr id="9" name="Gerade Verbindung mit Pfeil 8">
              <a:extLst>
                <a:ext uri="{FF2B5EF4-FFF2-40B4-BE49-F238E27FC236}">
                  <a16:creationId xmlns:a16="http://schemas.microsoft.com/office/drawing/2014/main" id="{B78BCAF8-1465-A9FB-4BF5-644348B43B4A}"/>
                </a:ext>
              </a:extLst>
            </p:cNvPr>
            <p:cNvCxnSpPr/>
            <p:nvPr/>
          </p:nvCxnSpPr>
          <p:spPr>
            <a:xfrm>
              <a:off x="1378020" y="2359271"/>
              <a:ext cx="506390" cy="59234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2" name="Gruppieren 11">
            <a:extLst>
              <a:ext uri="{FF2B5EF4-FFF2-40B4-BE49-F238E27FC236}">
                <a16:creationId xmlns:a16="http://schemas.microsoft.com/office/drawing/2014/main" id="{F48ED2C3-9A10-25D9-670E-BE4C50097756}"/>
              </a:ext>
            </a:extLst>
          </p:cNvPr>
          <p:cNvGrpSpPr/>
          <p:nvPr/>
        </p:nvGrpSpPr>
        <p:grpSpPr>
          <a:xfrm>
            <a:off x="6519333" y="1428321"/>
            <a:ext cx="2690790" cy="1805946"/>
            <a:chOff x="-806380" y="1902398"/>
            <a:chExt cx="2690790" cy="1805946"/>
          </a:xfrm>
        </p:grpSpPr>
        <p:sp>
          <p:nvSpPr>
            <p:cNvPr id="13" name="Rechteck 12">
              <a:extLst>
                <a:ext uri="{FF2B5EF4-FFF2-40B4-BE49-F238E27FC236}">
                  <a16:creationId xmlns:a16="http://schemas.microsoft.com/office/drawing/2014/main" id="{76E6FBCA-BC3C-DF27-FF75-939630058AA5}"/>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Texthervorhebung</a:t>
              </a:r>
            </a:p>
          </p:txBody>
        </p:sp>
        <p:cxnSp>
          <p:nvCxnSpPr>
            <p:cNvPr id="14" name="Gerade Verbindung mit Pfeil 13">
              <a:extLst>
                <a:ext uri="{FF2B5EF4-FFF2-40B4-BE49-F238E27FC236}">
                  <a16:creationId xmlns:a16="http://schemas.microsoft.com/office/drawing/2014/main" id="{AB6B782C-DF3C-C4F3-9E6A-5A2D1EDC1A83}"/>
                </a:ext>
              </a:extLst>
            </p:cNvPr>
            <p:cNvCxnSpPr>
              <a:stCxn id="13" idx="2"/>
            </p:cNvCxnSpPr>
            <p:nvPr/>
          </p:nvCxnSpPr>
          <p:spPr>
            <a:xfrm flipH="1">
              <a:off x="-806380" y="2359271"/>
              <a:ext cx="1707857" cy="134907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7" name="Gruppieren 16">
            <a:extLst>
              <a:ext uri="{FF2B5EF4-FFF2-40B4-BE49-F238E27FC236}">
                <a16:creationId xmlns:a16="http://schemas.microsoft.com/office/drawing/2014/main" id="{CDDE7E21-7BC3-D231-EA9D-92CC1F700C55}"/>
              </a:ext>
            </a:extLst>
          </p:cNvPr>
          <p:cNvGrpSpPr/>
          <p:nvPr/>
        </p:nvGrpSpPr>
        <p:grpSpPr>
          <a:xfrm>
            <a:off x="8569502" y="1885194"/>
            <a:ext cx="3166164" cy="1845684"/>
            <a:chOff x="-1367154" y="1902398"/>
            <a:chExt cx="3166164" cy="1845684"/>
          </a:xfrm>
        </p:grpSpPr>
        <p:sp>
          <p:nvSpPr>
            <p:cNvPr id="18" name="Rechteck 17">
              <a:extLst>
                <a:ext uri="{FF2B5EF4-FFF2-40B4-BE49-F238E27FC236}">
                  <a16:creationId xmlns:a16="http://schemas.microsoft.com/office/drawing/2014/main" id="{B99F0721-9811-48AA-78DA-F55CEE2FA59C}"/>
                </a:ext>
              </a:extLst>
            </p:cNvPr>
            <p:cNvSpPr/>
            <p:nvPr/>
          </p:nvSpPr>
          <p:spPr>
            <a:xfrm>
              <a:off x="-166857" y="1902398"/>
              <a:ext cx="1965867" cy="606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Text wird aus Fokus genommen</a:t>
              </a:r>
            </a:p>
          </p:txBody>
        </p:sp>
        <p:cxnSp>
          <p:nvCxnSpPr>
            <p:cNvPr id="19" name="Gerade Verbindung mit Pfeil 18">
              <a:extLst>
                <a:ext uri="{FF2B5EF4-FFF2-40B4-BE49-F238E27FC236}">
                  <a16:creationId xmlns:a16="http://schemas.microsoft.com/office/drawing/2014/main" id="{2AF9CCA6-E0D8-4013-550A-BEFD344B3A1B}"/>
                </a:ext>
              </a:extLst>
            </p:cNvPr>
            <p:cNvCxnSpPr/>
            <p:nvPr/>
          </p:nvCxnSpPr>
          <p:spPr>
            <a:xfrm flipH="1">
              <a:off x="-1367154" y="2669758"/>
              <a:ext cx="1818507" cy="10783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1" name="Gruppieren 20">
            <a:extLst>
              <a:ext uri="{FF2B5EF4-FFF2-40B4-BE49-F238E27FC236}">
                <a16:creationId xmlns:a16="http://schemas.microsoft.com/office/drawing/2014/main" id="{3CA6AFB2-2CB8-A52B-092C-8CED8A4DF576}"/>
              </a:ext>
            </a:extLst>
          </p:cNvPr>
          <p:cNvGrpSpPr/>
          <p:nvPr/>
        </p:nvGrpSpPr>
        <p:grpSpPr>
          <a:xfrm>
            <a:off x="10226133" y="4216857"/>
            <a:ext cx="1965867" cy="1824995"/>
            <a:chOff x="756743" y="808436"/>
            <a:chExt cx="1965867" cy="1824995"/>
          </a:xfrm>
        </p:grpSpPr>
        <p:sp>
          <p:nvSpPr>
            <p:cNvPr id="22" name="Rechteck 21">
              <a:extLst>
                <a:ext uri="{FF2B5EF4-FFF2-40B4-BE49-F238E27FC236}">
                  <a16:creationId xmlns:a16="http://schemas.microsoft.com/office/drawing/2014/main" id="{823ADF94-4B3C-AFF6-D1C3-2CCCC0D9850E}"/>
                </a:ext>
              </a:extLst>
            </p:cNvPr>
            <p:cNvSpPr/>
            <p:nvPr/>
          </p:nvSpPr>
          <p:spPr>
            <a:xfrm>
              <a:off x="756743" y="217655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Kennzeichnung Titel</a:t>
              </a:r>
            </a:p>
          </p:txBody>
        </p:sp>
        <p:cxnSp>
          <p:nvCxnSpPr>
            <p:cNvPr id="23" name="Gerade Verbindung mit Pfeil 22">
              <a:extLst>
                <a:ext uri="{FF2B5EF4-FFF2-40B4-BE49-F238E27FC236}">
                  <a16:creationId xmlns:a16="http://schemas.microsoft.com/office/drawing/2014/main" id="{376F09D9-F0C7-1A51-584F-F871C0044813}"/>
                </a:ext>
              </a:extLst>
            </p:cNvPr>
            <p:cNvCxnSpPr/>
            <p:nvPr/>
          </p:nvCxnSpPr>
          <p:spPr>
            <a:xfrm flipH="1" flipV="1">
              <a:off x="1706610" y="808436"/>
              <a:ext cx="645066" cy="122988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01A93A6F-3F42-50E7-C6A4-6B277D997507}"/>
              </a:ext>
            </a:extLst>
          </p:cNvPr>
          <p:cNvGrpSpPr/>
          <p:nvPr/>
        </p:nvGrpSpPr>
        <p:grpSpPr>
          <a:xfrm>
            <a:off x="3469733" y="4487333"/>
            <a:ext cx="1965867" cy="1486782"/>
            <a:chOff x="49210" y="1329362"/>
            <a:chExt cx="1965867" cy="1486782"/>
          </a:xfrm>
        </p:grpSpPr>
        <p:sp>
          <p:nvSpPr>
            <p:cNvPr id="27" name="Rechteck 26">
              <a:extLst>
                <a:ext uri="{FF2B5EF4-FFF2-40B4-BE49-F238E27FC236}">
                  <a16:creationId xmlns:a16="http://schemas.microsoft.com/office/drawing/2014/main" id="{15B7C935-CFF2-07D2-1FEF-4E85315F952B}"/>
                </a:ext>
              </a:extLst>
            </p:cNvPr>
            <p:cNvSpPr/>
            <p:nvPr/>
          </p:nvSpPr>
          <p:spPr>
            <a:xfrm>
              <a:off x="49210" y="2359271"/>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Zeitstempel </a:t>
              </a:r>
            </a:p>
          </p:txBody>
        </p:sp>
        <p:cxnSp>
          <p:nvCxnSpPr>
            <p:cNvPr id="28" name="Gerade Verbindung mit Pfeil 27">
              <a:extLst>
                <a:ext uri="{FF2B5EF4-FFF2-40B4-BE49-F238E27FC236}">
                  <a16:creationId xmlns:a16="http://schemas.microsoft.com/office/drawing/2014/main" id="{5A81FC6A-BED3-8AE1-C292-597320BF0A52}"/>
                </a:ext>
              </a:extLst>
            </p:cNvPr>
            <p:cNvCxnSpPr/>
            <p:nvPr/>
          </p:nvCxnSpPr>
          <p:spPr>
            <a:xfrm flipV="1">
              <a:off x="1378020" y="1329362"/>
              <a:ext cx="637057" cy="1029909"/>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4616575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a:t>
            </a:r>
            <a:r>
              <a:rPr lang="de-AT">
                <a:solidFill>
                  <a:schemeClr val="bg1"/>
                </a:solidFill>
              </a:rPr>
              <a:t>Textelement</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6" name="Grafik 5">
            <a:extLst>
              <a:ext uri="{FF2B5EF4-FFF2-40B4-BE49-F238E27FC236}">
                <a16:creationId xmlns:a16="http://schemas.microsoft.com/office/drawing/2014/main" id="{909EAD79-995B-10BC-DE57-95481A972DD3}"/>
              </a:ext>
            </a:extLst>
          </p:cNvPr>
          <p:cNvPicPr>
            <a:picLocks noChangeAspect="1"/>
          </p:cNvPicPr>
          <p:nvPr/>
        </p:nvPicPr>
        <p:blipFill>
          <a:blip r:embed="rId3"/>
          <a:stretch>
            <a:fillRect/>
          </a:stretch>
        </p:blipFill>
        <p:spPr>
          <a:xfrm>
            <a:off x="1627383" y="2217540"/>
            <a:ext cx="8229118" cy="2862840"/>
          </a:xfrm>
          <a:prstGeom prst="rect">
            <a:avLst/>
          </a:prstGeom>
        </p:spPr>
      </p:pic>
    </p:spTree>
    <p:extLst>
      <p:ext uri="{BB962C8B-B14F-4D97-AF65-F5344CB8AC3E}">
        <p14:creationId xmlns:p14="http://schemas.microsoft.com/office/powerpoint/2010/main" val="2290386566"/>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Eingebettete Elemente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6" name="Grafik 5">
            <a:extLst>
              <a:ext uri="{FF2B5EF4-FFF2-40B4-BE49-F238E27FC236}">
                <a16:creationId xmlns:a16="http://schemas.microsoft.com/office/drawing/2014/main" id="{5DA39CE9-4A3E-6441-9F6E-202C05BFC225}"/>
              </a:ext>
            </a:extLst>
          </p:cNvPr>
          <p:cNvPicPr>
            <a:picLocks noChangeAspect="1"/>
          </p:cNvPicPr>
          <p:nvPr/>
        </p:nvPicPr>
        <p:blipFill>
          <a:blip r:embed="rId4">
            <a:extLst>
              <a:ext uri="{96DAC541-7B7A-43D3-8B79-37D633B846F1}">
                <asvg:svgBlip xmlns:asvg="http://schemas.microsoft.com/office/drawing/2016/SVG/main" r:embed="rId5"/>
              </a:ext>
              <a:ext uri="{28A0092B-C50C-407E-A947-70E740481C1C}">
                <a14:useLocalDpi xmlns:a14="http://schemas.microsoft.com/office/drawing/2010/main" val="0"/>
              </a:ext>
            </a:extLst>
          </a:blip>
          <a:srcRect b="62707"/>
          <a:stretch>
            <a:fillRect/>
          </a:stretch>
        </p:blipFill>
        <p:spPr>
          <a:xfrm>
            <a:off x="1965867" y="2745219"/>
            <a:ext cx="9018162" cy="2134863"/>
          </a:xfrm>
          <a:prstGeom prst="rect">
            <a:avLst/>
          </a:prstGeom>
        </p:spPr>
      </p:pic>
      <p:sp>
        <p:nvSpPr>
          <p:cNvPr id="7" name="Titel 3">
            <a:extLst>
              <a:ext uri="{FF2B5EF4-FFF2-40B4-BE49-F238E27FC236}">
                <a16:creationId xmlns:a16="http://schemas.microsoft.com/office/drawing/2014/main" id="{9183F86C-0CCF-569E-BE63-D5C7E75F3E7B}"/>
              </a:ext>
            </a:extLst>
          </p:cNvPr>
          <p:cNvSpPr txBox="1"/>
          <p:nvPr/>
        </p:nvSpPr>
        <p:spPr>
          <a:xfrm>
            <a:off x="1850759" y="160703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sz="3200">
                <a:solidFill>
                  <a:schemeClr val="bg1"/>
                </a:solidFill>
              </a:rPr>
              <a:t>Einfügung von Bilder</a:t>
            </a:r>
            <a:endParaRPr lang="de-AT" sz="3200"/>
          </a:p>
        </p:txBody>
      </p:sp>
      <p:grpSp>
        <p:nvGrpSpPr>
          <p:cNvPr id="8" name="Gruppieren 7">
            <a:extLst>
              <a:ext uri="{FF2B5EF4-FFF2-40B4-BE49-F238E27FC236}">
                <a16:creationId xmlns:a16="http://schemas.microsoft.com/office/drawing/2014/main" id="{49407145-7EC3-CF34-446D-ABDE37BA8571}"/>
              </a:ext>
            </a:extLst>
          </p:cNvPr>
          <p:cNvGrpSpPr/>
          <p:nvPr/>
        </p:nvGrpSpPr>
        <p:grpSpPr>
          <a:xfrm>
            <a:off x="0" y="2628669"/>
            <a:ext cx="2646722" cy="456873"/>
            <a:chOff x="-81457" y="1902398"/>
            <a:chExt cx="2646722" cy="456873"/>
          </a:xfrm>
        </p:grpSpPr>
        <p:sp>
          <p:nvSpPr>
            <p:cNvPr id="9" name="Rechteck 8">
              <a:extLst>
                <a:ext uri="{FF2B5EF4-FFF2-40B4-BE49-F238E27FC236}">
                  <a16:creationId xmlns:a16="http://schemas.microsoft.com/office/drawing/2014/main" id="{815FF5D3-8062-08CA-73AC-21D4A7DB405F}"/>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Startpunkt</a:t>
              </a:r>
            </a:p>
          </p:txBody>
        </p:sp>
        <p:cxnSp>
          <p:nvCxnSpPr>
            <p:cNvPr id="10" name="Gerade Verbindung mit Pfeil 9">
              <a:extLst>
                <a:ext uri="{FF2B5EF4-FFF2-40B4-BE49-F238E27FC236}">
                  <a16:creationId xmlns:a16="http://schemas.microsoft.com/office/drawing/2014/main" id="{3AF56C3E-B5F1-49E4-42BC-0AB187234E43}"/>
                </a:ext>
              </a:extLst>
            </p:cNvPr>
            <p:cNvCxnSpPr/>
            <p:nvPr/>
          </p:nvCxnSpPr>
          <p:spPr>
            <a:xfrm>
              <a:off x="1620343" y="2130834"/>
              <a:ext cx="944922" cy="3830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4" name="Gruppieren 13">
            <a:extLst>
              <a:ext uri="{FF2B5EF4-FFF2-40B4-BE49-F238E27FC236}">
                <a16:creationId xmlns:a16="http://schemas.microsoft.com/office/drawing/2014/main" id="{BEB602E6-75A9-01D3-6923-35408E832E1B}"/>
              </a:ext>
            </a:extLst>
          </p:cNvPr>
          <p:cNvGrpSpPr/>
          <p:nvPr/>
        </p:nvGrpSpPr>
        <p:grpSpPr>
          <a:xfrm>
            <a:off x="2139670" y="4647780"/>
            <a:ext cx="1965867" cy="891932"/>
            <a:chOff x="-81457" y="1633087"/>
            <a:chExt cx="1965867" cy="891932"/>
          </a:xfrm>
        </p:grpSpPr>
        <p:sp>
          <p:nvSpPr>
            <p:cNvPr id="15" name="Rechteck 14">
              <a:extLst>
                <a:ext uri="{FF2B5EF4-FFF2-40B4-BE49-F238E27FC236}">
                  <a16:creationId xmlns:a16="http://schemas.microsoft.com/office/drawing/2014/main" id="{1E9B1759-44D1-FADA-5B33-69E58E295AB4}"/>
                </a:ext>
              </a:extLst>
            </p:cNvPr>
            <p:cNvSpPr/>
            <p:nvPr/>
          </p:nvSpPr>
          <p:spPr>
            <a:xfrm>
              <a:off x="-81457" y="2068146"/>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Endpunkt</a:t>
              </a:r>
            </a:p>
          </p:txBody>
        </p:sp>
        <p:cxnSp>
          <p:nvCxnSpPr>
            <p:cNvPr id="16" name="Gerade Verbindung mit Pfeil 15">
              <a:extLst>
                <a:ext uri="{FF2B5EF4-FFF2-40B4-BE49-F238E27FC236}">
                  <a16:creationId xmlns:a16="http://schemas.microsoft.com/office/drawing/2014/main" id="{AF6A2C3F-49E0-43F5-EFC1-A5D206ED2621}"/>
                </a:ext>
              </a:extLst>
            </p:cNvPr>
            <p:cNvCxnSpPr/>
            <p:nvPr/>
          </p:nvCxnSpPr>
          <p:spPr>
            <a:xfrm flipH="1" flipV="1">
              <a:off x="1307663" y="1633087"/>
              <a:ext cx="0" cy="435059"/>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0" name="Gruppieren 19">
            <a:extLst>
              <a:ext uri="{FF2B5EF4-FFF2-40B4-BE49-F238E27FC236}">
                <a16:creationId xmlns:a16="http://schemas.microsoft.com/office/drawing/2014/main" id="{636D81F9-8DD8-B058-9CBA-2971C73DB43D}"/>
              </a:ext>
            </a:extLst>
          </p:cNvPr>
          <p:cNvGrpSpPr/>
          <p:nvPr/>
        </p:nvGrpSpPr>
        <p:grpSpPr>
          <a:xfrm>
            <a:off x="286548" y="3283791"/>
            <a:ext cx="2476428" cy="495821"/>
            <a:chOff x="88837" y="2015956"/>
            <a:chExt cx="2476428" cy="495821"/>
          </a:xfrm>
        </p:grpSpPr>
        <p:sp>
          <p:nvSpPr>
            <p:cNvPr id="21" name="Rechteck 20">
              <a:extLst>
                <a:ext uri="{FF2B5EF4-FFF2-40B4-BE49-F238E27FC236}">
                  <a16:creationId xmlns:a16="http://schemas.microsoft.com/office/drawing/2014/main" id="{393E3F6B-8BA4-ED81-BFCF-263D16667333}"/>
                </a:ext>
              </a:extLst>
            </p:cNvPr>
            <p:cNvSpPr/>
            <p:nvPr/>
          </p:nvSpPr>
          <p:spPr>
            <a:xfrm>
              <a:off x="88837" y="205490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Angabe </a:t>
              </a:r>
              <a:br>
                <a:rPr lang="de-AT"/>
              </a:br>
              <a:r>
                <a:rPr lang="de-AT"/>
                <a:t>der Quelle</a:t>
              </a:r>
            </a:p>
          </p:txBody>
        </p:sp>
        <p:cxnSp>
          <p:nvCxnSpPr>
            <p:cNvPr id="22" name="Gerade Verbindung mit Pfeil 21">
              <a:extLst>
                <a:ext uri="{FF2B5EF4-FFF2-40B4-BE49-F238E27FC236}">
                  <a16:creationId xmlns:a16="http://schemas.microsoft.com/office/drawing/2014/main" id="{1CAAABE5-6AF3-FAA5-DAA0-2F7761D5AA32}"/>
                </a:ext>
              </a:extLst>
            </p:cNvPr>
            <p:cNvCxnSpPr/>
            <p:nvPr/>
          </p:nvCxnSpPr>
          <p:spPr>
            <a:xfrm flipV="1">
              <a:off x="1620343" y="2015956"/>
              <a:ext cx="944922" cy="1148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4" name="Gruppieren 23">
            <a:extLst>
              <a:ext uri="{FF2B5EF4-FFF2-40B4-BE49-F238E27FC236}">
                <a16:creationId xmlns:a16="http://schemas.microsoft.com/office/drawing/2014/main" id="{0D80BE33-BB69-32E0-61E0-3C2FD3B1BE8D}"/>
              </a:ext>
            </a:extLst>
          </p:cNvPr>
          <p:cNvGrpSpPr/>
          <p:nvPr/>
        </p:nvGrpSpPr>
        <p:grpSpPr>
          <a:xfrm>
            <a:off x="237719" y="3932559"/>
            <a:ext cx="3075176" cy="762766"/>
            <a:chOff x="-98691" y="1761949"/>
            <a:chExt cx="3075176" cy="762766"/>
          </a:xfrm>
        </p:grpSpPr>
        <p:sp>
          <p:nvSpPr>
            <p:cNvPr id="25" name="Rechteck 24">
              <a:extLst>
                <a:ext uri="{FF2B5EF4-FFF2-40B4-BE49-F238E27FC236}">
                  <a16:creationId xmlns:a16="http://schemas.microsoft.com/office/drawing/2014/main" id="{C9A7CB43-B8F6-11F8-64ED-DB4B38A553BA}"/>
                </a:ext>
              </a:extLst>
            </p:cNvPr>
            <p:cNvSpPr/>
            <p:nvPr/>
          </p:nvSpPr>
          <p:spPr>
            <a:xfrm>
              <a:off x="-98691" y="2067842"/>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Alternativtext</a:t>
              </a:r>
            </a:p>
          </p:txBody>
        </p:sp>
        <p:cxnSp>
          <p:nvCxnSpPr>
            <p:cNvPr id="26" name="Gerade Verbindung mit Pfeil 25">
              <a:extLst>
                <a:ext uri="{FF2B5EF4-FFF2-40B4-BE49-F238E27FC236}">
                  <a16:creationId xmlns:a16="http://schemas.microsoft.com/office/drawing/2014/main" id="{6A51B509-8BFB-475D-EE46-B0EC136563F0}"/>
                </a:ext>
              </a:extLst>
            </p:cNvPr>
            <p:cNvCxnSpPr/>
            <p:nvPr/>
          </p:nvCxnSpPr>
          <p:spPr>
            <a:xfrm flipV="1">
              <a:off x="1620343" y="1761949"/>
              <a:ext cx="1356142" cy="368885"/>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9" name="Gruppieren 28">
            <a:extLst>
              <a:ext uri="{FF2B5EF4-FFF2-40B4-BE49-F238E27FC236}">
                <a16:creationId xmlns:a16="http://schemas.microsoft.com/office/drawing/2014/main" id="{24B275C3-D003-7544-0B05-024CD9771662}"/>
              </a:ext>
            </a:extLst>
          </p:cNvPr>
          <p:cNvGrpSpPr/>
          <p:nvPr/>
        </p:nvGrpSpPr>
        <p:grpSpPr>
          <a:xfrm>
            <a:off x="6850222" y="4501954"/>
            <a:ext cx="1965867" cy="1142103"/>
            <a:chOff x="637409" y="1445604"/>
            <a:chExt cx="1965867" cy="1142103"/>
          </a:xfrm>
        </p:grpSpPr>
        <p:sp>
          <p:nvSpPr>
            <p:cNvPr id="30" name="Rechteck 29">
              <a:extLst>
                <a:ext uri="{FF2B5EF4-FFF2-40B4-BE49-F238E27FC236}">
                  <a16:creationId xmlns:a16="http://schemas.microsoft.com/office/drawing/2014/main" id="{D71A3E9F-ED47-067C-BB57-7F2A02400BBE}"/>
                </a:ext>
              </a:extLst>
            </p:cNvPr>
            <p:cNvSpPr/>
            <p:nvPr/>
          </p:nvSpPr>
          <p:spPr>
            <a:xfrm>
              <a:off x="637409" y="21308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Bildunterschrift</a:t>
              </a:r>
            </a:p>
          </p:txBody>
        </p:sp>
        <p:cxnSp>
          <p:nvCxnSpPr>
            <p:cNvPr id="31" name="Gerade Verbindung mit Pfeil 30">
              <a:extLst>
                <a:ext uri="{FF2B5EF4-FFF2-40B4-BE49-F238E27FC236}">
                  <a16:creationId xmlns:a16="http://schemas.microsoft.com/office/drawing/2014/main" id="{B96B8EB9-85E2-1BF6-0F57-733BCA520974}"/>
                </a:ext>
              </a:extLst>
            </p:cNvPr>
            <p:cNvCxnSpPr/>
            <p:nvPr/>
          </p:nvCxnSpPr>
          <p:spPr>
            <a:xfrm flipH="1" flipV="1">
              <a:off x="1411230" y="1445604"/>
              <a:ext cx="209113" cy="68523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2044258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anim calcmode="lin" valueType="num">
                                      <p:cBhvr>
                                        <p:cTn id="29" dur="1000" fill="hold"/>
                                        <p:tgtEl>
                                          <p:spTgt spid="29"/>
                                        </p:tgtEl>
                                        <p:attrNameLst>
                                          <p:attrName>ppt_x</p:attrName>
                                        </p:attrNameLst>
                                      </p:cBhvr>
                                      <p:tavLst>
                                        <p:tav tm="0">
                                          <p:val>
                                            <p:strVal val="#ppt_x"/>
                                          </p:val>
                                        </p:tav>
                                        <p:tav tm="100000">
                                          <p:val>
                                            <p:strVal val="#ppt_x"/>
                                          </p:val>
                                        </p:tav>
                                      </p:tavLst>
                                    </p:anim>
                                    <p:anim calcmode="lin" valueType="num">
                                      <p:cBhvr>
                                        <p:cTn id="3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a:solidFill>
                  <a:schemeClr val="bg1"/>
                </a:solidFill>
              </a:rPr>
              <a:t>Eingebettete Elemente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 name="Grafik 2">
            <a:extLst>
              <a:ext uri="{FF2B5EF4-FFF2-40B4-BE49-F238E27FC236}">
                <a16:creationId xmlns:a16="http://schemas.microsoft.com/office/drawing/2014/main" id="{A54A1A77-6E77-370C-2770-EBAF52EAC81F}"/>
              </a:ext>
            </a:extLst>
          </p:cNvPr>
          <p:cNvPicPr>
            <a:picLocks noChangeAspect="1"/>
          </p:cNvPicPr>
          <p:nvPr/>
        </p:nvPicPr>
        <p:blipFill>
          <a:blip r:embed="rId3">
            <a:extLst>
              <a:ext uri="{28A0092B-C50C-407E-A947-70E740481C1C}">
                <a14:useLocalDpi xmlns:a14="http://schemas.microsoft.com/office/drawing/2010/main" val="0"/>
              </a:ext>
            </a:extLst>
          </a:blip>
          <a:srcRect t="15969" r="18141" b="21906"/>
          <a:stretch>
            <a:fillRect/>
          </a:stretch>
        </p:blipFill>
        <p:spPr>
          <a:xfrm>
            <a:off x="2738380" y="2008342"/>
            <a:ext cx="6204325" cy="3511918"/>
          </a:xfrm>
          <a:prstGeom prst="rect">
            <a:avLst/>
          </a:prstGeom>
        </p:spPr>
      </p:pic>
    </p:spTree>
    <p:extLst>
      <p:ext uri="{BB962C8B-B14F-4D97-AF65-F5344CB8AC3E}">
        <p14:creationId xmlns:p14="http://schemas.microsoft.com/office/powerpoint/2010/main" val="71168814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a:solidFill>
                  <a:schemeClr val="bg1"/>
                </a:solidFill>
              </a:rPr>
              <a:t>Eingebettete Elemente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Titel 3">
            <a:extLst>
              <a:ext uri="{FF2B5EF4-FFF2-40B4-BE49-F238E27FC236}">
                <a16:creationId xmlns:a16="http://schemas.microsoft.com/office/drawing/2014/main" id="{DF9A87EA-DA35-35D5-FB66-332772BA9B90}"/>
              </a:ext>
            </a:extLst>
          </p:cNvPr>
          <p:cNvSpPr txBox="1"/>
          <p:nvPr/>
        </p:nvSpPr>
        <p:spPr>
          <a:xfrm>
            <a:off x="1511300" y="11494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sz="3200">
                <a:solidFill>
                  <a:schemeClr val="bg1"/>
                </a:solidFill>
              </a:rPr>
              <a:t>Einfügung von Audio</a:t>
            </a:r>
            <a:endParaRPr lang="de-AT" sz="3200"/>
          </a:p>
        </p:txBody>
      </p:sp>
      <p:pic>
        <p:nvPicPr>
          <p:cNvPr id="9" name="Grafik 8">
            <a:extLst>
              <a:ext uri="{FF2B5EF4-FFF2-40B4-BE49-F238E27FC236}">
                <a16:creationId xmlns:a16="http://schemas.microsoft.com/office/drawing/2014/main" id="{DD4C15B2-D851-FD88-70AF-D6E7B7860F4B}"/>
              </a:ext>
            </a:extLst>
          </p:cNvPr>
          <p:cNvPicPr>
            <a:picLocks noChangeAspect="1"/>
          </p:cNvPicPr>
          <p:nvPr/>
        </p:nvPicPr>
        <p:blipFill>
          <a:blip r:embed="rId3"/>
          <a:srcRect b="50000"/>
          <a:stretch>
            <a:fillRect/>
          </a:stretch>
        </p:blipFill>
        <p:spPr>
          <a:xfrm>
            <a:off x="1511300" y="2242349"/>
            <a:ext cx="10031954" cy="2571793"/>
          </a:xfrm>
          <a:prstGeom prst="rect">
            <a:avLst/>
          </a:prstGeom>
        </p:spPr>
      </p:pic>
      <p:grpSp>
        <p:nvGrpSpPr>
          <p:cNvPr id="10" name="Gruppieren 9">
            <a:extLst>
              <a:ext uri="{FF2B5EF4-FFF2-40B4-BE49-F238E27FC236}">
                <a16:creationId xmlns:a16="http://schemas.microsoft.com/office/drawing/2014/main" id="{2303C6FA-6D8E-87C5-D9A8-3375E616401F}"/>
              </a:ext>
            </a:extLst>
          </p:cNvPr>
          <p:cNvGrpSpPr/>
          <p:nvPr/>
        </p:nvGrpSpPr>
        <p:grpSpPr>
          <a:xfrm>
            <a:off x="-279400" y="2349269"/>
            <a:ext cx="2550067" cy="456873"/>
            <a:chOff x="-81457" y="1902398"/>
            <a:chExt cx="2550067" cy="456873"/>
          </a:xfrm>
        </p:grpSpPr>
        <p:sp>
          <p:nvSpPr>
            <p:cNvPr id="11" name="Rechteck 10">
              <a:extLst>
                <a:ext uri="{FF2B5EF4-FFF2-40B4-BE49-F238E27FC236}">
                  <a16:creationId xmlns:a16="http://schemas.microsoft.com/office/drawing/2014/main" id="{CE0DBE46-2903-E5CE-0A7C-5212EEFB3697}"/>
                </a:ext>
              </a:extLst>
            </p:cNvPr>
            <p:cNvSpPr/>
            <p:nvPr/>
          </p:nvSpPr>
          <p:spPr>
            <a:xfrm>
              <a:off x="-81457" y="1902398"/>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Angabe </a:t>
              </a:r>
              <a:br>
                <a:rPr lang="de-AT"/>
              </a:br>
              <a:r>
                <a:rPr lang="de-AT"/>
                <a:t>der Quelle</a:t>
              </a:r>
            </a:p>
          </p:txBody>
        </p:sp>
        <p:cxnSp>
          <p:nvCxnSpPr>
            <p:cNvPr id="12" name="Gerade Verbindung mit Pfeil 11">
              <a:extLst>
                <a:ext uri="{FF2B5EF4-FFF2-40B4-BE49-F238E27FC236}">
                  <a16:creationId xmlns:a16="http://schemas.microsoft.com/office/drawing/2014/main" id="{BEE057BA-B494-6E69-CC6B-A4F8DD20557D}"/>
                </a:ext>
              </a:extLst>
            </p:cNvPr>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4" name="Gruppieren 13">
            <a:extLst>
              <a:ext uri="{FF2B5EF4-FFF2-40B4-BE49-F238E27FC236}">
                <a16:creationId xmlns:a16="http://schemas.microsoft.com/office/drawing/2014/main" id="{68D0C9FE-95EB-0AFB-6B84-C887851F5139}"/>
              </a:ext>
            </a:extLst>
          </p:cNvPr>
          <p:cNvGrpSpPr/>
          <p:nvPr/>
        </p:nvGrpSpPr>
        <p:grpSpPr>
          <a:xfrm>
            <a:off x="-139589" y="3071372"/>
            <a:ext cx="3123977" cy="456873"/>
            <a:chOff x="-238890" y="1953634"/>
            <a:chExt cx="3123977" cy="456873"/>
          </a:xfrm>
        </p:grpSpPr>
        <p:sp>
          <p:nvSpPr>
            <p:cNvPr id="15" name="Rechteck 14">
              <a:extLst>
                <a:ext uri="{FF2B5EF4-FFF2-40B4-BE49-F238E27FC236}">
                  <a16:creationId xmlns:a16="http://schemas.microsoft.com/office/drawing/2014/main" id="{1EEBD0DF-68E8-7493-06F2-665C16AAA759}"/>
                </a:ext>
              </a:extLst>
            </p:cNvPr>
            <p:cNvSpPr/>
            <p:nvPr/>
          </p:nvSpPr>
          <p:spPr>
            <a:xfrm>
              <a:off x="-238890" y="19536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Eingabe </a:t>
              </a:r>
              <a:br>
                <a:rPr lang="de-AT"/>
              </a:br>
              <a:r>
                <a:rPr lang="de-AT"/>
                <a:t>des Formates</a:t>
              </a:r>
            </a:p>
          </p:txBody>
        </p:sp>
        <p:cxnSp>
          <p:nvCxnSpPr>
            <p:cNvPr id="16" name="Gerade Verbindung mit Pfeil 15">
              <a:extLst>
                <a:ext uri="{FF2B5EF4-FFF2-40B4-BE49-F238E27FC236}">
                  <a16:creationId xmlns:a16="http://schemas.microsoft.com/office/drawing/2014/main" id="{E1320AC1-0176-4F9C-DCF2-8FA95C9BE4E4}"/>
                </a:ext>
              </a:extLst>
            </p:cNvPr>
            <p:cNvCxnSpPr/>
            <p:nvPr/>
          </p:nvCxnSpPr>
          <p:spPr>
            <a:xfrm flipV="1">
              <a:off x="1620343" y="2021417"/>
              <a:ext cx="1264744" cy="10941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2FF0321D-E443-2FB9-4FB5-0302D47A6354}"/>
              </a:ext>
            </a:extLst>
          </p:cNvPr>
          <p:cNvGrpSpPr/>
          <p:nvPr/>
        </p:nvGrpSpPr>
        <p:grpSpPr>
          <a:xfrm>
            <a:off x="8737600" y="1531090"/>
            <a:ext cx="2118490" cy="1525086"/>
            <a:chOff x="-391513" y="1953634"/>
            <a:chExt cx="2118490" cy="1525086"/>
          </a:xfrm>
        </p:grpSpPr>
        <p:sp>
          <p:nvSpPr>
            <p:cNvPr id="19" name="Rechteck 18">
              <a:extLst>
                <a:ext uri="{FF2B5EF4-FFF2-40B4-BE49-F238E27FC236}">
                  <a16:creationId xmlns:a16="http://schemas.microsoft.com/office/drawing/2014/main" id="{CB5E46AC-DAA1-D6E8-FCA4-13A11B168A93}"/>
                </a:ext>
              </a:extLst>
            </p:cNvPr>
            <p:cNvSpPr/>
            <p:nvPr/>
          </p:nvSpPr>
          <p:spPr>
            <a:xfrm>
              <a:off x="-238890" y="19536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Alternativtext</a:t>
              </a:r>
            </a:p>
          </p:txBody>
        </p:sp>
        <p:cxnSp>
          <p:nvCxnSpPr>
            <p:cNvPr id="20" name="Gerade Verbindung mit Pfeil 19">
              <a:extLst>
                <a:ext uri="{FF2B5EF4-FFF2-40B4-BE49-F238E27FC236}">
                  <a16:creationId xmlns:a16="http://schemas.microsoft.com/office/drawing/2014/main" id="{6607EA09-86DE-0824-2D98-80DE05C78E40}"/>
                </a:ext>
              </a:extLst>
            </p:cNvPr>
            <p:cNvCxnSpPr/>
            <p:nvPr/>
          </p:nvCxnSpPr>
          <p:spPr>
            <a:xfrm flipH="1">
              <a:off x="-391513" y="2555690"/>
              <a:ext cx="1244600" cy="92303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3" name="Gruppieren 22">
            <a:extLst>
              <a:ext uri="{FF2B5EF4-FFF2-40B4-BE49-F238E27FC236}">
                <a16:creationId xmlns:a16="http://schemas.microsoft.com/office/drawing/2014/main" id="{0AE9E2B3-1787-2849-A7CE-28D71C78C8B4}"/>
              </a:ext>
            </a:extLst>
          </p:cNvPr>
          <p:cNvGrpSpPr/>
          <p:nvPr/>
        </p:nvGrpSpPr>
        <p:grpSpPr>
          <a:xfrm>
            <a:off x="8148803" y="4254500"/>
            <a:ext cx="1965867" cy="1074405"/>
            <a:chOff x="-238890" y="1336102"/>
            <a:chExt cx="1965867" cy="1074405"/>
          </a:xfrm>
        </p:grpSpPr>
        <p:sp>
          <p:nvSpPr>
            <p:cNvPr id="24" name="Rechteck 23">
              <a:extLst>
                <a:ext uri="{FF2B5EF4-FFF2-40B4-BE49-F238E27FC236}">
                  <a16:creationId xmlns:a16="http://schemas.microsoft.com/office/drawing/2014/main" id="{7C229422-248F-8A7C-95BE-1AFB7B3AB2A7}"/>
                </a:ext>
              </a:extLst>
            </p:cNvPr>
            <p:cNvSpPr/>
            <p:nvPr/>
          </p:nvSpPr>
          <p:spPr>
            <a:xfrm>
              <a:off x="-238890" y="1953634"/>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Hyperlink erstellen</a:t>
              </a:r>
            </a:p>
          </p:txBody>
        </p:sp>
        <p:cxnSp>
          <p:nvCxnSpPr>
            <p:cNvPr id="25" name="Gerade Verbindung mit Pfeil 24">
              <a:extLst>
                <a:ext uri="{FF2B5EF4-FFF2-40B4-BE49-F238E27FC236}">
                  <a16:creationId xmlns:a16="http://schemas.microsoft.com/office/drawing/2014/main" id="{829C4443-D9C2-44BF-ACD9-8D06BADE7393}"/>
                </a:ext>
              </a:extLst>
            </p:cNvPr>
            <p:cNvCxnSpPr>
              <a:stCxn id="24" idx="0"/>
            </p:cNvCxnSpPr>
            <p:nvPr/>
          </p:nvCxnSpPr>
          <p:spPr>
            <a:xfrm flipH="1" flipV="1">
              <a:off x="502530" y="1336102"/>
              <a:ext cx="241514" cy="61753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8" name="Gruppieren 27">
            <a:extLst>
              <a:ext uri="{FF2B5EF4-FFF2-40B4-BE49-F238E27FC236}">
                <a16:creationId xmlns:a16="http://schemas.microsoft.com/office/drawing/2014/main" id="{DEFAD730-4529-B827-966F-EC6213ECD06E}"/>
              </a:ext>
            </a:extLst>
          </p:cNvPr>
          <p:cNvGrpSpPr/>
          <p:nvPr/>
        </p:nvGrpSpPr>
        <p:grpSpPr>
          <a:xfrm>
            <a:off x="111463" y="3528245"/>
            <a:ext cx="2872925" cy="1835017"/>
            <a:chOff x="12162" y="1729619"/>
            <a:chExt cx="2872925" cy="1835017"/>
          </a:xfrm>
        </p:grpSpPr>
        <p:sp>
          <p:nvSpPr>
            <p:cNvPr id="29" name="Rechteck 28">
              <a:extLst>
                <a:ext uri="{FF2B5EF4-FFF2-40B4-BE49-F238E27FC236}">
                  <a16:creationId xmlns:a16="http://schemas.microsoft.com/office/drawing/2014/main" id="{7DC1394F-2355-CD7B-AA86-400BAE47FC8B}"/>
                </a:ext>
              </a:extLst>
            </p:cNvPr>
            <p:cNvSpPr/>
            <p:nvPr/>
          </p:nvSpPr>
          <p:spPr>
            <a:xfrm>
              <a:off x="12162" y="31077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Beschriftung</a:t>
              </a:r>
            </a:p>
          </p:txBody>
        </p:sp>
        <p:cxnSp>
          <p:nvCxnSpPr>
            <p:cNvPr id="30" name="Gerade Verbindung mit Pfeil 29">
              <a:extLst>
                <a:ext uri="{FF2B5EF4-FFF2-40B4-BE49-F238E27FC236}">
                  <a16:creationId xmlns:a16="http://schemas.microsoft.com/office/drawing/2014/main" id="{9E7CB5A2-4BBA-1B8C-D8F6-53FE368940B9}"/>
                </a:ext>
              </a:extLst>
            </p:cNvPr>
            <p:cNvCxnSpPr/>
            <p:nvPr/>
          </p:nvCxnSpPr>
          <p:spPr>
            <a:xfrm flipV="1">
              <a:off x="1620343" y="1729619"/>
              <a:ext cx="1264744" cy="139510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917971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0"/>
                                        <p:tgtEl>
                                          <p:spTgt spid="23"/>
                                        </p:tgtEl>
                                      </p:cBhvr>
                                    </p:animEffect>
                                    <p:anim calcmode="lin" valueType="num">
                                      <p:cBhvr>
                                        <p:cTn id="36" dur="1000" fill="hold"/>
                                        <p:tgtEl>
                                          <p:spTgt spid="23"/>
                                        </p:tgtEl>
                                        <p:attrNameLst>
                                          <p:attrName>ppt_x</p:attrName>
                                        </p:attrNameLst>
                                      </p:cBhvr>
                                      <p:tavLst>
                                        <p:tav tm="0">
                                          <p:val>
                                            <p:strVal val="#ppt_x"/>
                                          </p:val>
                                        </p:tav>
                                        <p:tav tm="100000">
                                          <p:val>
                                            <p:strVal val="#ppt_x"/>
                                          </p:val>
                                        </p:tav>
                                      </p:tavLst>
                                    </p:anim>
                                    <p:anim calcmode="lin" valueType="num">
                                      <p:cBhvr>
                                        <p:cTn id="3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a:solidFill>
                  <a:schemeClr val="bg1"/>
                </a:solidFill>
              </a:rPr>
              <a:t>Eingebettete Elemente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 name="Grafik 2">
            <a:extLst>
              <a:ext uri="{FF2B5EF4-FFF2-40B4-BE49-F238E27FC236}">
                <a16:creationId xmlns:a16="http://schemas.microsoft.com/office/drawing/2014/main" id="{28C4C9AA-AB22-D3D1-2FAD-0D97EE0F908B}"/>
              </a:ext>
            </a:extLst>
          </p:cNvPr>
          <p:cNvPicPr>
            <a:picLocks noChangeAspect="1"/>
          </p:cNvPicPr>
          <p:nvPr/>
        </p:nvPicPr>
        <p:blipFill>
          <a:blip r:embed="rId3">
            <a:extLst>
              <a:ext uri="{28A0092B-C50C-407E-A947-70E740481C1C}">
                <a14:useLocalDpi xmlns:a14="http://schemas.microsoft.com/office/drawing/2010/main" val="0"/>
              </a:ext>
            </a:extLst>
          </a:blip>
          <a:srcRect t="31332" r="19976"/>
          <a:stretch>
            <a:fillRect/>
          </a:stretch>
        </p:blipFill>
        <p:spPr>
          <a:xfrm>
            <a:off x="1740217" y="2264568"/>
            <a:ext cx="7962583" cy="2328864"/>
          </a:xfrm>
          <a:prstGeom prst="rect">
            <a:avLst/>
          </a:prstGeom>
        </p:spPr>
      </p:pic>
    </p:spTree>
    <p:extLst>
      <p:ext uri="{BB962C8B-B14F-4D97-AF65-F5344CB8AC3E}">
        <p14:creationId xmlns:p14="http://schemas.microsoft.com/office/powerpoint/2010/main" val="2988542850"/>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255696"/>
            <a:ext cx="10515600" cy="1325563"/>
          </a:xfrm>
        </p:spPr>
        <p:txBody>
          <a:bodyPr/>
          <a:lstStyle/>
          <a:p>
            <a:r>
              <a:rPr lang="de-AT">
                <a:solidFill>
                  <a:schemeClr val="bg1"/>
                </a:solidFill>
              </a:rPr>
              <a:t>API</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Textfeld 5">
            <a:extLst>
              <a:ext uri="{FF2B5EF4-FFF2-40B4-BE49-F238E27FC236}">
                <a16:creationId xmlns:a16="http://schemas.microsoft.com/office/drawing/2014/main" id="{104144CB-3BF6-D0BF-9345-CA9683C362C6}"/>
              </a:ext>
            </a:extLst>
          </p:cNvPr>
          <p:cNvSpPr txBox="1"/>
          <p:nvPr/>
        </p:nvSpPr>
        <p:spPr>
          <a:xfrm>
            <a:off x="1222625" y="1777429"/>
            <a:ext cx="10233060" cy="4893647"/>
          </a:xfrm>
          <a:prstGeom prst="rect">
            <a:avLst/>
          </a:prstGeom>
          <a:noFill/>
        </p:spPr>
        <p:txBody>
          <a:bodyPr wrap="square" rtlCol="0">
            <a:spAutoFit/>
          </a:bodyPr>
          <a:lstStyle/>
          <a:p>
            <a:pPr marL="285750" indent="-285750">
              <a:buFont typeface="Arial" panose="020b0604020202020204" pitchFamily="34" charset="0"/>
              <a:buChar char="•"/>
            </a:pPr>
            <a:r>
              <a:rPr lang="de-AT" sz="2400">
                <a:solidFill>
                  <a:schemeClr val="bg1"/>
                </a:solidFill>
              </a:rPr>
              <a:t>Schnittstelle von Software Komponenten</a:t>
            </a:r>
          </a:p>
          <a:p>
            <a:pPr marL="742950" lvl="1" indent="-285750">
              <a:buFont typeface="Arial" panose="020b0604020202020204" pitchFamily="34" charset="0"/>
              <a:buChar char="•"/>
            </a:pPr>
            <a:r>
              <a:rPr lang="de-AT" sz="2400">
                <a:solidFill>
                  <a:schemeClr val="bg1"/>
                </a:solidFill>
              </a:rPr>
              <a:t>Kommunikation miteinander</a:t>
            </a:r>
          </a:p>
          <a:p>
            <a:pPr marL="285750" indent="-285750">
              <a:buFont typeface="Arial" panose="020b0604020202020204" pitchFamily="34" charset="0"/>
              <a:buChar char="•"/>
            </a:pPr>
            <a:r>
              <a:rPr lang="de-AT" sz="2400">
                <a:solidFill>
                  <a:schemeClr val="bg1"/>
                </a:solidFill>
              </a:rPr>
              <a:t>Implementierung von vorhandenen Codes</a:t>
            </a:r>
          </a:p>
          <a:p>
            <a:pPr marL="285750" indent="-285750">
              <a:buFont typeface="Arial" panose="020b0604020202020204" pitchFamily="34" charset="0"/>
              <a:buChar char="•"/>
            </a:pPr>
            <a:r>
              <a:rPr lang="de-AT" sz="2400">
                <a:solidFill>
                  <a:schemeClr val="bg1"/>
                </a:solidFill>
              </a:rPr>
              <a:t>Set von vorgefertigten Programmen</a:t>
            </a:r>
          </a:p>
          <a:p>
            <a:pPr marL="285750" indent="-285750">
              <a:buFont typeface="Arial" panose="020b0604020202020204" pitchFamily="34" charset="0"/>
              <a:buChar char="•"/>
            </a:pPr>
            <a:r>
              <a:rPr lang="de-AT" sz="2400">
                <a:solidFill>
                  <a:schemeClr val="bg1"/>
                </a:solidFill>
              </a:rPr>
              <a:t>Beispiele</a:t>
            </a:r>
          </a:p>
          <a:p>
            <a:pPr marL="742950" lvl="1" indent="-285750">
              <a:buFont typeface="Arial" panose="020b0604020202020204" pitchFamily="34" charset="0"/>
              <a:buChar char="•"/>
            </a:pPr>
            <a:r>
              <a:rPr lang="de-AT" sz="2400">
                <a:solidFill>
                  <a:schemeClr val="bg1"/>
                </a:solidFill>
              </a:rPr>
              <a:t>Geolocation API</a:t>
            </a:r>
          </a:p>
          <a:p>
            <a:pPr marL="1200150" lvl="2" indent="-285750">
              <a:buFont typeface="Arial" panose="020b0604020202020204" pitchFamily="34" charset="0"/>
              <a:buChar char="•"/>
            </a:pPr>
            <a:r>
              <a:rPr lang="de-AT" sz="2400">
                <a:solidFill>
                  <a:schemeClr val="bg1"/>
                </a:solidFill>
              </a:rPr>
              <a:t>Lokalisierung des Standortes</a:t>
            </a:r>
          </a:p>
          <a:p>
            <a:pPr marL="1200150" lvl="2" indent="-285750">
              <a:buFont typeface="Arial" panose="020b0604020202020204" pitchFamily="34" charset="0"/>
              <a:buChar char="•"/>
            </a:pPr>
            <a:r>
              <a:rPr lang="de-AT" sz="2400" i="1" err="1">
                <a:solidFill>
                  <a:schemeClr val="bg1"/>
                </a:solidFill>
              </a:rPr>
              <a:t>navigator.permissions.query({name:“geolocation“}), then (function(permission))</a:t>
            </a:r>
          </a:p>
          <a:p>
            <a:pPr marL="742950" lvl="1" indent="-285750">
              <a:buFont typeface="Arial" panose="020b0604020202020204" pitchFamily="34" charset="0"/>
              <a:buChar char="•"/>
            </a:pPr>
            <a:r>
              <a:rPr lang="de-AT" sz="2400">
                <a:solidFill>
                  <a:schemeClr val="bg1"/>
                </a:solidFill>
              </a:rPr>
              <a:t>Web Storage API</a:t>
            </a:r>
          </a:p>
          <a:p>
            <a:pPr marL="1200150" lvl="2" indent="-285750">
              <a:buFont typeface="Arial" panose="020b0604020202020204" pitchFamily="34" charset="0"/>
              <a:buChar char="•"/>
            </a:pPr>
            <a:r>
              <a:rPr lang="de-AT" sz="2400">
                <a:solidFill>
                  <a:schemeClr val="bg1"/>
                </a:solidFill>
              </a:rPr>
              <a:t>Speicherung Daten im Webbrowser</a:t>
            </a:r>
          </a:p>
          <a:p>
            <a:pPr marL="1200150" lvl="2" indent="-285750">
              <a:buFont typeface="Arial" panose="020b0604020202020204" pitchFamily="34" charset="0"/>
              <a:buChar char="•"/>
            </a:pPr>
            <a:endParaRPr lang="de-AT" sz="2400">
              <a:solidFill>
                <a:schemeClr val="bg1"/>
              </a:solidFill>
            </a:endParaRPr>
          </a:p>
          <a:p>
            <a:pPr marL="285750" indent="-285750">
              <a:buFont typeface="Arial" panose="020b0604020202020204" pitchFamily="34" charset="0"/>
              <a:buChar char="•"/>
            </a:pPr>
            <a:endParaRPr lang="de-AT" sz="2400">
              <a:solidFill>
                <a:schemeClr val="bg1"/>
              </a:solidFill>
            </a:endParaRPr>
          </a:p>
        </p:txBody>
      </p:sp>
    </p:spTree>
    <p:extLst>
      <p:ext uri="{BB962C8B-B14F-4D97-AF65-F5344CB8AC3E}">
        <p14:creationId xmlns:p14="http://schemas.microsoft.com/office/powerpoint/2010/main" val="3101060070"/>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el 1">
            <a:extLst>
              <a:ext uri="{FF2B5EF4-FFF2-40B4-BE49-F238E27FC236}">
                <a16:creationId xmlns:a16="http://schemas.microsoft.com/office/drawing/2014/main" id="{7D80354A-B36F-B460-5551-0E579548B758}"/>
              </a:ext>
            </a:extLst>
          </p:cNvPr>
          <p:cNvSpPr>
            <a:spLocks noGrp="1"/>
          </p:cNvSpPr>
          <p:nvPr>
            <p:ph type="title"/>
          </p:nvPr>
        </p:nvSpPr>
        <p:spPr/>
        <p:txBody>
          <a:bodyPr>
            <a:normAutofit/>
          </a:bodyPr>
          <a:lstStyle/>
          <a:p>
            <a:pPr algn="ctr"/>
            <a:r>
              <a:rPr lang="de-AT" sz="6000">
                <a:ln w="25400">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21" name="Gruppieren 20">
            <a:extLst>
              <a:ext uri="{FF2B5EF4-FFF2-40B4-BE49-F238E27FC236}">
                <a16:creationId xmlns:a16="http://schemas.microsoft.com/office/drawing/2014/main" id="{7B939862-7A74-858F-9B46-F864B9E7E370}"/>
              </a:ext>
            </a:extLst>
          </p:cNvPr>
          <p:cNvGrpSpPr/>
          <p:nvPr/>
        </p:nvGrpSpPr>
        <p:grpSpPr>
          <a:xfrm>
            <a:off x="1292767" y="2340422"/>
            <a:ext cx="6821220" cy="2621008"/>
            <a:chOff x="725208" y="1879837"/>
            <a:chExt cx="4950378" cy="1936887"/>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1921833"/>
              <a:ext cx="315313" cy="1834795"/>
              <a:chOff x="725208" y="1921833"/>
              <a:chExt cx="315313" cy="1834795"/>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Ellipse 9">
                <a:extLst>
                  <a:ext uri="{FF2B5EF4-FFF2-40B4-BE49-F238E27FC236}">
                    <a16:creationId xmlns:a16="http://schemas.microsoft.com/office/drawing/2014/main" id="{DC25B17E-70CF-B27F-21AB-3FEB88E4E767}"/>
                  </a:ext>
                </a:extLst>
              </p:cNvPr>
              <p:cNvSpPr/>
              <p:nvPr/>
            </p:nvSpPr>
            <p:spPr>
              <a:xfrm>
                <a:off x="725210" y="192183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1879837"/>
              <a:ext cx="4508938" cy="1936887"/>
              <a:chOff x="1166648" y="1879837"/>
              <a:chExt cx="4508938" cy="1936887"/>
            </a:xfrm>
          </p:grpSpPr>
          <p:sp>
            <p:nvSpPr>
              <p:cNvPr id="14" name="Textfeld 13">
                <a:extLst>
                  <a:ext uri="{FF2B5EF4-FFF2-40B4-BE49-F238E27FC236}">
                    <a16:creationId xmlns:a16="http://schemas.microsoft.com/office/drawing/2014/main" id="{69AAAE74-B391-253A-0787-571BFACC2D09}"/>
                  </a:ext>
                </a:extLst>
              </p:cNvPr>
              <p:cNvSpPr txBox="1"/>
              <p:nvPr/>
            </p:nvSpPr>
            <p:spPr>
              <a:xfrm>
                <a:off x="1166648" y="1879837"/>
                <a:ext cx="4508938" cy="386652"/>
              </a:xfrm>
              <a:prstGeom prst="rect">
                <a:avLst/>
              </a:prstGeom>
              <a:noFill/>
            </p:spPr>
            <p:txBody>
              <a:bodyPr wrap="square" rtlCol="0">
                <a:spAutoFit/>
              </a:bodyPr>
              <a:lstStyle/>
              <a:p>
                <a:r>
                  <a:rPr lang="de-AT" sz="2800">
                    <a:solidFill>
                      <a:schemeClr val="bg1"/>
                    </a:solidFill>
                  </a:rPr>
                  <a:t>Generelle Informationen</a:t>
                </a:r>
              </a:p>
            </p:txBody>
          </p:sp>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a:solidFill>
                      <a:schemeClr val="bg1"/>
                    </a:solidFill>
                  </a:rPr>
                  <a:t>HMTL5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a:solidFill>
                      <a:schemeClr val="bg1"/>
                    </a:solidFill>
                  </a:rPr>
                  <a:t>Anwendungsbeispiel</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a:solidFill>
                      <a:schemeClr val="bg1"/>
                    </a:solidFill>
                  </a:rPr>
                  <a:t>Aussicht</a:t>
                </a:r>
              </a:p>
            </p:txBody>
          </p:sp>
        </p:grpSp>
      </p:grpSp>
    </p:spTree>
    <p:extLst>
      <p:ext uri="{BB962C8B-B14F-4D97-AF65-F5344CB8AC3E}">
        <p14:creationId xmlns:p14="http://schemas.microsoft.com/office/powerpoint/2010/main" val="533282157"/>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727240" y="3365830"/>
            <a:ext cx="10515600" cy="1325563"/>
          </a:xfrm>
        </p:spPr>
        <p:txBody>
          <a:bodyPr/>
          <a:lstStyle/>
          <a:p>
            <a:r>
              <a:rPr lang="de-AT" sz="4400">
                <a:solidFill>
                  <a:schemeClr val="bg1"/>
                </a:solidFill>
              </a:rPr>
              <a:t> 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1259527" y="3784122"/>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a:extLst>
              <a:ext uri="{FF2B5EF4-FFF2-40B4-BE49-F238E27FC236}">
                <a16:creationId xmlns:a16="http://schemas.microsoft.com/office/drawing/2014/main" id="{20C4B633-6384-FCCC-AEA6-CBA0077162BC}"/>
              </a:ext>
            </a:extLst>
          </p:cNvPr>
          <p:cNvSpPr txBox="1"/>
          <p:nvPr/>
        </p:nvSpPr>
        <p:spPr>
          <a:xfrm>
            <a:off x="838200" y="688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w="25400">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14" name="Gruppieren 13">
            <a:extLst>
              <a:ext uri="{FF2B5EF4-FFF2-40B4-BE49-F238E27FC236}">
                <a16:creationId xmlns:a16="http://schemas.microsoft.com/office/drawing/2014/main" id="{6A20E60D-2A5A-2447-E856-812ACDBD1740}"/>
              </a:ext>
            </a:extLst>
          </p:cNvPr>
          <p:cNvGrpSpPr/>
          <p:nvPr/>
        </p:nvGrpSpPr>
        <p:grpSpPr>
          <a:xfrm>
            <a:off x="1292767" y="2340422"/>
            <a:ext cx="6821220" cy="2705673"/>
            <a:chOff x="725208" y="1879837"/>
            <a:chExt cx="4950378" cy="1999452"/>
          </a:xfrm>
        </p:grpSpPr>
        <p:grpSp>
          <p:nvGrpSpPr>
            <p:cNvPr id="18" name="Gruppieren 17">
              <a:extLst>
                <a:ext uri="{FF2B5EF4-FFF2-40B4-BE49-F238E27FC236}">
                  <a16:creationId xmlns:a16="http://schemas.microsoft.com/office/drawing/2014/main" id="{ABC7670E-C56E-2160-3A64-6337ED747CA6}"/>
                </a:ext>
              </a:extLst>
            </p:cNvPr>
            <p:cNvGrpSpPr/>
            <p:nvPr/>
          </p:nvGrpSpPr>
          <p:grpSpPr>
            <a:xfrm>
              <a:off x="725208" y="1921833"/>
              <a:ext cx="315313" cy="1897360"/>
              <a:chOff x="725208" y="1921833"/>
              <a:chExt cx="315313" cy="1897360"/>
            </a:xfrm>
          </p:grpSpPr>
          <p:sp>
            <p:nvSpPr>
              <p:cNvPr id="26" name="Ellipse 25">
                <a:extLst>
                  <a:ext uri="{FF2B5EF4-FFF2-40B4-BE49-F238E27FC236}">
                    <a16:creationId xmlns:a16="http://schemas.microsoft.com/office/drawing/2014/main" id="{3070F9DC-E7D6-C4D1-3AA4-AEE3E2B47DCF}"/>
                  </a:ext>
                </a:extLst>
              </p:cNvPr>
              <p:cNvSpPr/>
              <p:nvPr/>
            </p:nvSpPr>
            <p:spPr>
              <a:xfrm>
                <a:off x="725210" y="353541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7" name="Ellipse 26">
                <a:extLst>
                  <a:ext uri="{FF2B5EF4-FFF2-40B4-BE49-F238E27FC236}">
                    <a16:creationId xmlns:a16="http://schemas.microsoft.com/office/drawing/2014/main" id="{A2EB7A5F-3312-EACB-26D2-7DBA830AD7E3}"/>
                  </a:ext>
                </a:extLst>
              </p:cNvPr>
              <p:cNvSpPr/>
              <p:nvPr/>
            </p:nvSpPr>
            <p:spPr>
              <a:xfrm>
                <a:off x="725210" y="192183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8" name="Ellipse 27">
                <a:extLst>
                  <a:ext uri="{FF2B5EF4-FFF2-40B4-BE49-F238E27FC236}">
                    <a16:creationId xmlns:a16="http://schemas.microsoft.com/office/drawing/2014/main" id="{9C3087A9-76AB-22B1-BA3A-D6ADCC20A2C5}"/>
                  </a:ext>
                </a:extLst>
              </p:cNvPr>
              <p:cNvSpPr/>
              <p:nvPr/>
            </p:nvSpPr>
            <p:spPr>
              <a:xfrm>
                <a:off x="725208" y="241653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19" name="Gruppieren 18">
              <a:extLst>
                <a:ext uri="{FF2B5EF4-FFF2-40B4-BE49-F238E27FC236}">
                  <a16:creationId xmlns:a16="http://schemas.microsoft.com/office/drawing/2014/main" id="{339D8773-BAC7-DBC5-9937-36E377A570DA}"/>
                </a:ext>
              </a:extLst>
            </p:cNvPr>
            <p:cNvGrpSpPr/>
            <p:nvPr/>
          </p:nvGrpSpPr>
          <p:grpSpPr>
            <a:xfrm>
              <a:off x="1110765" y="1879837"/>
              <a:ext cx="4564821" cy="1999452"/>
              <a:chOff x="1110765" y="1879837"/>
              <a:chExt cx="4564821" cy="1999452"/>
            </a:xfrm>
          </p:grpSpPr>
          <p:sp>
            <p:nvSpPr>
              <p:cNvPr id="22" name="Textfeld 21">
                <a:extLst>
                  <a:ext uri="{FF2B5EF4-FFF2-40B4-BE49-F238E27FC236}">
                    <a16:creationId xmlns:a16="http://schemas.microsoft.com/office/drawing/2014/main" id="{93BF7590-3F39-55C4-6F60-7275A1D2A248}"/>
                  </a:ext>
                </a:extLst>
              </p:cNvPr>
              <p:cNvSpPr txBox="1"/>
              <p:nvPr/>
            </p:nvSpPr>
            <p:spPr>
              <a:xfrm>
                <a:off x="1166648" y="1879837"/>
                <a:ext cx="4508938" cy="386652"/>
              </a:xfrm>
              <a:prstGeom prst="rect">
                <a:avLst/>
              </a:prstGeom>
              <a:noFill/>
            </p:spPr>
            <p:txBody>
              <a:bodyPr wrap="square" rtlCol="0">
                <a:spAutoFit/>
              </a:bodyPr>
              <a:lstStyle/>
              <a:p>
                <a:r>
                  <a:rPr lang="de-AT" sz="2800">
                    <a:solidFill>
                      <a:schemeClr val="bg1"/>
                    </a:solidFill>
                  </a:rPr>
                  <a:t>Generelle Informationen</a:t>
                </a:r>
              </a:p>
            </p:txBody>
          </p:sp>
          <p:sp>
            <p:nvSpPr>
              <p:cNvPr id="23" name="Textfeld 22">
                <a:extLst>
                  <a:ext uri="{FF2B5EF4-FFF2-40B4-BE49-F238E27FC236}">
                    <a16:creationId xmlns:a16="http://schemas.microsoft.com/office/drawing/2014/main" id="{5A161D6F-6639-7611-52F2-100485D2692C}"/>
                  </a:ext>
                </a:extLst>
              </p:cNvPr>
              <p:cNvSpPr txBox="1"/>
              <p:nvPr/>
            </p:nvSpPr>
            <p:spPr>
              <a:xfrm>
                <a:off x="1110765" y="2354753"/>
                <a:ext cx="4508938" cy="386652"/>
              </a:xfrm>
              <a:prstGeom prst="rect">
                <a:avLst/>
              </a:prstGeom>
              <a:noFill/>
            </p:spPr>
            <p:txBody>
              <a:bodyPr wrap="square" rtlCol="0">
                <a:spAutoFit/>
              </a:bodyPr>
              <a:lstStyle/>
              <a:p>
                <a:r>
                  <a:rPr lang="de-AT" sz="2800">
                    <a:solidFill>
                      <a:schemeClr val="bg1"/>
                    </a:solidFill>
                    <a:latin typeface="+mj-lt"/>
                  </a:rPr>
                  <a:t>HMTL5 Elemente</a:t>
                </a:r>
              </a:p>
            </p:txBody>
          </p:sp>
          <p:sp>
            <p:nvSpPr>
              <p:cNvPr id="24" name="Textfeld 23">
                <a:extLst>
                  <a:ext uri="{FF2B5EF4-FFF2-40B4-BE49-F238E27FC236}">
                    <a16:creationId xmlns:a16="http://schemas.microsoft.com/office/drawing/2014/main" id="{BD2C2648-EAEA-7BEC-6459-4A0798B4EA7E}"/>
                  </a:ext>
                </a:extLst>
              </p:cNvPr>
              <p:cNvSpPr txBox="1"/>
              <p:nvPr/>
            </p:nvSpPr>
            <p:spPr>
              <a:xfrm>
                <a:off x="1166648" y="3492637"/>
                <a:ext cx="4508938" cy="386652"/>
              </a:xfrm>
              <a:prstGeom prst="rect">
                <a:avLst/>
              </a:prstGeom>
              <a:noFill/>
            </p:spPr>
            <p:txBody>
              <a:bodyPr wrap="square" rtlCol="0">
                <a:spAutoFit/>
              </a:bodyPr>
              <a:lstStyle/>
              <a:p>
                <a:r>
                  <a:rPr lang="de-AT" sz="2800">
                    <a:solidFill>
                      <a:schemeClr val="bg1"/>
                    </a:solidFill>
                  </a:rPr>
                  <a:t>Aussicht</a:t>
                </a:r>
              </a:p>
            </p:txBody>
          </p:sp>
        </p:grpSp>
      </p:grpSp>
    </p:spTree>
    <p:extLst>
      <p:ext uri="{BB962C8B-B14F-4D97-AF65-F5344CB8AC3E}">
        <p14:creationId xmlns:p14="http://schemas.microsoft.com/office/powerpoint/2010/main" val="3654690885"/>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659522" y="255694"/>
            <a:ext cx="10515600" cy="1325563"/>
          </a:xfrm>
        </p:spPr>
        <p:txBody>
          <a:bodyPr/>
          <a:lstStyle/>
          <a:p>
            <a:r>
              <a:rPr lang="de-AT">
                <a:solidFill>
                  <a:schemeClr val="bg1"/>
                </a:solidFill>
              </a:rPr>
              <a:t>Anordnung der einzelnen Elemente</a:t>
            </a:r>
          </a:p>
        </p:txBody>
      </p:sp>
      <p:sp>
        <p:nvSpPr>
          <p:cNvPr id="5" name="Ellipse 4">
            <a:extLst>
              <a:ext uri="{FF2B5EF4-FFF2-40B4-BE49-F238E27FC236}">
                <a16:creationId xmlns:a16="http://schemas.microsoft.com/office/drawing/2014/main" id="{B19275D1-B942-6BA4-186A-2CF47B743A82}"/>
              </a:ext>
            </a:extLst>
          </p:cNvPr>
          <p:cNvSpPr/>
          <p:nvPr/>
        </p:nvSpPr>
        <p:spPr>
          <a:xfrm>
            <a:off x="210054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 name="Grafik 2">
            <a:extLst>
              <a:ext uri="{FF2B5EF4-FFF2-40B4-BE49-F238E27FC236}">
                <a16:creationId xmlns:a16="http://schemas.microsoft.com/office/drawing/2014/main" id="{AA9AC8C4-5DE2-0778-5E0B-B34AFFF431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2389" y="1432401"/>
            <a:ext cx="5463778" cy="4997064"/>
          </a:xfrm>
          <a:prstGeom prst="rect">
            <a:avLst/>
          </a:prstGeom>
        </p:spPr>
      </p:pic>
    </p:spTree>
    <p:extLst>
      <p:ext uri="{BB962C8B-B14F-4D97-AF65-F5344CB8AC3E}">
        <p14:creationId xmlns:p14="http://schemas.microsoft.com/office/powerpoint/2010/main" val="2140433905"/>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82440"/>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516784"/>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8" name="Grafik 7">
            <a:extLst>
              <a:ext uri="{FF2B5EF4-FFF2-40B4-BE49-F238E27FC236}">
                <a16:creationId xmlns:a16="http://schemas.microsoft.com/office/drawing/2014/main" id="{81FBF7FE-3425-3BFF-2376-6234C4F35CC9}"/>
              </a:ext>
            </a:extLst>
          </p:cNvPr>
          <p:cNvPicPr>
            <a:picLocks noChangeAspect="1"/>
          </p:cNvPicPr>
          <p:nvPr/>
        </p:nvPicPr>
        <p:blipFill>
          <a:blip r:embed="rId3"/>
          <a:srcRect t="12837" b="4269"/>
          <a:stretch>
            <a:fillRect/>
          </a:stretch>
        </p:blipFill>
        <p:spPr>
          <a:xfrm>
            <a:off x="2938871" y="1408003"/>
            <a:ext cx="5505733" cy="5090258"/>
          </a:xfrm>
          <a:prstGeom prst="rect">
            <a:avLst/>
          </a:prstGeom>
        </p:spPr>
      </p:pic>
      <p:grpSp>
        <p:nvGrpSpPr>
          <p:cNvPr id="9" name="Gruppieren 8">
            <a:extLst>
              <a:ext uri="{FF2B5EF4-FFF2-40B4-BE49-F238E27FC236}">
                <a16:creationId xmlns:a16="http://schemas.microsoft.com/office/drawing/2014/main" id="{BF13225C-D186-52EF-0FFD-589D10724AE5}"/>
              </a:ext>
            </a:extLst>
          </p:cNvPr>
          <p:cNvGrpSpPr/>
          <p:nvPr/>
        </p:nvGrpSpPr>
        <p:grpSpPr>
          <a:xfrm>
            <a:off x="920683" y="1569420"/>
            <a:ext cx="2544586" cy="456873"/>
            <a:chOff x="-75976" y="1794657"/>
            <a:chExt cx="2544586" cy="456873"/>
          </a:xfrm>
        </p:grpSpPr>
        <p:sp>
          <p:nvSpPr>
            <p:cNvPr id="10" name="Rechteck 9">
              <a:extLst>
                <a:ext uri="{FF2B5EF4-FFF2-40B4-BE49-F238E27FC236}">
                  <a16:creationId xmlns:a16="http://schemas.microsoft.com/office/drawing/2014/main" id="{2BE7DA44-A180-AA37-1126-8F9936F5E689}"/>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Seitenverhältnisse </a:t>
              </a:r>
              <a:br>
                <a:rPr lang="de-AT"/>
              </a:br>
              <a:r>
                <a:rPr lang="de-AT"/>
                <a:t>angeben</a:t>
              </a:r>
            </a:p>
          </p:txBody>
        </p:sp>
        <p:cxnSp>
          <p:nvCxnSpPr>
            <p:cNvPr id="11" name="Gerade Verbindung mit Pfeil 10">
              <a:extLst>
                <a:ext uri="{FF2B5EF4-FFF2-40B4-BE49-F238E27FC236}">
                  <a16:creationId xmlns:a16="http://schemas.microsoft.com/office/drawing/2014/main" id="{C2EC6DFD-6DD8-D1E3-2235-1154A85B6DE4}"/>
                </a:ext>
              </a:extLst>
            </p:cNvPr>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2" name="Gruppieren 11">
            <a:extLst>
              <a:ext uri="{FF2B5EF4-FFF2-40B4-BE49-F238E27FC236}">
                <a16:creationId xmlns:a16="http://schemas.microsoft.com/office/drawing/2014/main" id="{24436FE1-4C4F-4FA9-711E-7939CE4460EE}"/>
              </a:ext>
            </a:extLst>
          </p:cNvPr>
          <p:cNvGrpSpPr/>
          <p:nvPr/>
        </p:nvGrpSpPr>
        <p:grpSpPr>
          <a:xfrm>
            <a:off x="998374" y="2847174"/>
            <a:ext cx="2544586" cy="456873"/>
            <a:chOff x="-75976" y="1794657"/>
            <a:chExt cx="2544586" cy="456873"/>
          </a:xfrm>
        </p:grpSpPr>
        <p:sp>
          <p:nvSpPr>
            <p:cNvPr id="13" name="Rechteck 12">
              <a:extLst>
                <a:ext uri="{FF2B5EF4-FFF2-40B4-BE49-F238E27FC236}">
                  <a16:creationId xmlns:a16="http://schemas.microsoft.com/office/drawing/2014/main" id="{51F4384B-E4A7-83C1-2DFB-85218BB949A2}"/>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Hintergrundbild</a:t>
              </a:r>
            </a:p>
            <a:p>
              <a:pPr algn="ctr"/>
              <a:r>
                <a:rPr lang="de-AT"/>
                <a:t>einfügen</a:t>
              </a:r>
            </a:p>
          </p:txBody>
        </p:sp>
        <p:cxnSp>
          <p:nvCxnSpPr>
            <p:cNvPr id="14" name="Gerade Verbindung mit Pfeil 13">
              <a:extLst>
                <a:ext uri="{FF2B5EF4-FFF2-40B4-BE49-F238E27FC236}">
                  <a16:creationId xmlns:a16="http://schemas.microsoft.com/office/drawing/2014/main" id="{DCE7F518-8AB3-30F1-7969-6DE70422CB16}"/>
                </a:ext>
              </a:extLst>
            </p:cNvPr>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5" name="Gruppieren 14">
            <a:extLst>
              <a:ext uri="{FF2B5EF4-FFF2-40B4-BE49-F238E27FC236}">
                <a16:creationId xmlns:a16="http://schemas.microsoft.com/office/drawing/2014/main" id="{40BC457D-531D-D5E5-2B6E-75F0229AA35F}"/>
              </a:ext>
            </a:extLst>
          </p:cNvPr>
          <p:cNvGrpSpPr/>
          <p:nvPr/>
        </p:nvGrpSpPr>
        <p:grpSpPr>
          <a:xfrm>
            <a:off x="920683" y="3975122"/>
            <a:ext cx="2544586" cy="456873"/>
            <a:chOff x="-75976" y="1794657"/>
            <a:chExt cx="2544586" cy="456873"/>
          </a:xfrm>
        </p:grpSpPr>
        <p:sp>
          <p:nvSpPr>
            <p:cNvPr id="16" name="Rechteck 15">
              <a:extLst>
                <a:ext uri="{FF2B5EF4-FFF2-40B4-BE49-F238E27FC236}">
                  <a16:creationId xmlns:a16="http://schemas.microsoft.com/office/drawing/2014/main" id="{91B1BAFC-AB5C-BD0A-8C11-5D3C04FBE337}"/>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Formatierung Hauptteil</a:t>
              </a:r>
            </a:p>
          </p:txBody>
        </p:sp>
        <p:cxnSp>
          <p:nvCxnSpPr>
            <p:cNvPr id="17" name="Gerade Verbindung mit Pfeil 16">
              <a:extLst>
                <a:ext uri="{FF2B5EF4-FFF2-40B4-BE49-F238E27FC236}">
                  <a16:creationId xmlns:a16="http://schemas.microsoft.com/office/drawing/2014/main" id="{9C988C6A-9CDC-2F70-0739-E9F4CAA70708}"/>
                </a:ext>
              </a:extLst>
            </p:cNvPr>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EF53E900-15E8-8F88-936D-EB9ED33BA662}"/>
              </a:ext>
            </a:extLst>
          </p:cNvPr>
          <p:cNvGrpSpPr/>
          <p:nvPr/>
        </p:nvGrpSpPr>
        <p:grpSpPr>
          <a:xfrm>
            <a:off x="920683" y="4767045"/>
            <a:ext cx="2544586" cy="456873"/>
            <a:chOff x="-75976" y="1794657"/>
            <a:chExt cx="2544586" cy="456873"/>
          </a:xfrm>
        </p:grpSpPr>
        <p:sp>
          <p:nvSpPr>
            <p:cNvPr id="19" name="Rechteck 18">
              <a:extLst>
                <a:ext uri="{FF2B5EF4-FFF2-40B4-BE49-F238E27FC236}">
                  <a16:creationId xmlns:a16="http://schemas.microsoft.com/office/drawing/2014/main" id="{55848C2B-C953-2F43-2AEF-36B8457DB534}"/>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Überschriften formatieren</a:t>
              </a:r>
            </a:p>
          </p:txBody>
        </p:sp>
        <p:cxnSp>
          <p:nvCxnSpPr>
            <p:cNvPr id="20" name="Gerade Verbindung mit Pfeil 19">
              <a:extLst>
                <a:ext uri="{FF2B5EF4-FFF2-40B4-BE49-F238E27FC236}">
                  <a16:creationId xmlns:a16="http://schemas.microsoft.com/office/drawing/2014/main" id="{8FA61426-4FF1-6BA0-C3DB-93BA14882CDD}"/>
                </a:ext>
              </a:extLst>
            </p:cNvPr>
            <p:cNvCxnSpPr/>
            <p:nvPr/>
          </p:nvCxnSpPr>
          <p:spPr>
            <a:xfrm>
              <a:off x="1620343" y="2130834"/>
              <a:ext cx="848267" cy="43724"/>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1" name="Gruppieren 20">
            <a:extLst>
              <a:ext uri="{FF2B5EF4-FFF2-40B4-BE49-F238E27FC236}">
                <a16:creationId xmlns:a16="http://schemas.microsoft.com/office/drawing/2014/main" id="{B8ADD580-45AF-0C02-55E8-28678B82A904}"/>
              </a:ext>
            </a:extLst>
          </p:cNvPr>
          <p:cNvGrpSpPr/>
          <p:nvPr/>
        </p:nvGrpSpPr>
        <p:grpSpPr>
          <a:xfrm>
            <a:off x="920683" y="5656342"/>
            <a:ext cx="2622277" cy="456873"/>
            <a:chOff x="-75976" y="1794657"/>
            <a:chExt cx="2622277" cy="456873"/>
          </a:xfrm>
        </p:grpSpPr>
        <p:sp>
          <p:nvSpPr>
            <p:cNvPr id="22" name="Rechteck 21">
              <a:extLst>
                <a:ext uri="{FF2B5EF4-FFF2-40B4-BE49-F238E27FC236}">
                  <a16:creationId xmlns:a16="http://schemas.microsoft.com/office/drawing/2014/main" id="{C158C14A-7959-0A6D-E620-07D20880C367}"/>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Fußzeile formatieren</a:t>
              </a:r>
            </a:p>
          </p:txBody>
        </p:sp>
        <p:cxnSp>
          <p:nvCxnSpPr>
            <p:cNvPr id="23" name="Gerade Verbindung mit Pfeil 22">
              <a:extLst>
                <a:ext uri="{FF2B5EF4-FFF2-40B4-BE49-F238E27FC236}">
                  <a16:creationId xmlns:a16="http://schemas.microsoft.com/office/drawing/2014/main" id="{41F44FF4-882F-AF1D-952F-657C797BBF8C}"/>
                </a:ext>
              </a:extLst>
            </p:cNvPr>
            <p:cNvCxnSpPr/>
            <p:nvPr/>
          </p:nvCxnSpPr>
          <p:spPr>
            <a:xfrm flipV="1">
              <a:off x="1620343" y="2016028"/>
              <a:ext cx="925958" cy="11480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5" name="Gruppieren 24">
            <a:extLst>
              <a:ext uri="{FF2B5EF4-FFF2-40B4-BE49-F238E27FC236}">
                <a16:creationId xmlns:a16="http://schemas.microsoft.com/office/drawing/2014/main" id="{341FF72F-548C-4002-6614-D60AD51EEB4D}"/>
              </a:ext>
            </a:extLst>
          </p:cNvPr>
          <p:cNvGrpSpPr/>
          <p:nvPr/>
        </p:nvGrpSpPr>
        <p:grpSpPr>
          <a:xfrm>
            <a:off x="5530803" y="4126586"/>
            <a:ext cx="4879668" cy="456873"/>
            <a:chOff x="-2989777" y="1794657"/>
            <a:chExt cx="4879668" cy="456873"/>
          </a:xfrm>
        </p:grpSpPr>
        <p:sp>
          <p:nvSpPr>
            <p:cNvPr id="26" name="Rechteck 25">
              <a:extLst>
                <a:ext uri="{FF2B5EF4-FFF2-40B4-BE49-F238E27FC236}">
                  <a16:creationId xmlns:a16="http://schemas.microsoft.com/office/drawing/2014/main" id="{6DFBA51B-24F2-8429-ADC5-B8B9EF341C2C}"/>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Linken Außenabstand</a:t>
              </a:r>
            </a:p>
          </p:txBody>
        </p:sp>
        <p:cxnSp>
          <p:nvCxnSpPr>
            <p:cNvPr id="27" name="Gerade Verbindung mit Pfeil 26">
              <a:extLst>
                <a:ext uri="{FF2B5EF4-FFF2-40B4-BE49-F238E27FC236}">
                  <a16:creationId xmlns:a16="http://schemas.microsoft.com/office/drawing/2014/main" id="{81D991B4-F55B-A56E-F5BC-B8D810266D73}"/>
                </a:ext>
              </a:extLst>
            </p:cNvPr>
            <p:cNvCxnSpPr/>
            <p:nvPr/>
          </p:nvCxnSpPr>
          <p:spPr>
            <a:xfrm flipH="1">
              <a:off x="-2989777" y="2100066"/>
              <a:ext cx="3189685" cy="7185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39629FE9-ECEF-C401-B43D-0E30EBAA7E4F}"/>
              </a:ext>
            </a:extLst>
          </p:cNvPr>
          <p:cNvGrpSpPr/>
          <p:nvPr/>
        </p:nvGrpSpPr>
        <p:grpSpPr>
          <a:xfrm>
            <a:off x="5161588" y="4652076"/>
            <a:ext cx="5525030" cy="674314"/>
            <a:chOff x="-3519926" y="1654188"/>
            <a:chExt cx="5525030" cy="674314"/>
          </a:xfrm>
        </p:grpSpPr>
        <p:sp>
          <p:nvSpPr>
            <p:cNvPr id="31" name="Rechteck 30">
              <a:extLst>
                <a:ext uri="{FF2B5EF4-FFF2-40B4-BE49-F238E27FC236}">
                  <a16:creationId xmlns:a16="http://schemas.microsoft.com/office/drawing/2014/main" id="{E1FA500D-989E-81FD-D297-EEEA6D090234}"/>
                </a:ext>
              </a:extLst>
            </p:cNvPr>
            <p:cNvSpPr/>
            <p:nvPr/>
          </p:nvSpPr>
          <p:spPr>
            <a:xfrm>
              <a:off x="39237" y="1871629"/>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Innenabstand</a:t>
              </a:r>
            </a:p>
          </p:txBody>
        </p:sp>
        <p:cxnSp>
          <p:nvCxnSpPr>
            <p:cNvPr id="32" name="Gerade Verbindung mit Pfeil 31">
              <a:extLst>
                <a:ext uri="{FF2B5EF4-FFF2-40B4-BE49-F238E27FC236}">
                  <a16:creationId xmlns:a16="http://schemas.microsoft.com/office/drawing/2014/main" id="{73BAC036-536C-3ADA-8342-AF46C98D27EF}"/>
                </a:ext>
              </a:extLst>
            </p:cNvPr>
            <p:cNvCxnSpPr/>
            <p:nvPr/>
          </p:nvCxnSpPr>
          <p:spPr>
            <a:xfrm flipH="1" flipV="1">
              <a:off x="-3519926" y="1654188"/>
              <a:ext cx="3719834" cy="44587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3244629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dur="100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dur="1000"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7" name="Grafik 6">
            <a:extLst>
              <a:ext uri="{FF2B5EF4-FFF2-40B4-BE49-F238E27FC236}">
                <a16:creationId xmlns:a16="http://schemas.microsoft.com/office/drawing/2014/main" id="{849A0F08-E387-7064-B300-0DFCF417692C}"/>
              </a:ext>
            </a:extLst>
          </p:cNvPr>
          <p:cNvPicPr>
            <a:picLocks noChangeAspect="1"/>
          </p:cNvPicPr>
          <p:nvPr/>
        </p:nvPicPr>
        <p:blipFill>
          <a:blip r:embed="rId2"/>
          <a:stretch>
            <a:fillRect/>
          </a:stretch>
        </p:blipFill>
        <p:spPr>
          <a:xfrm>
            <a:off x="2067372" y="1408003"/>
            <a:ext cx="8299372" cy="4628945"/>
          </a:xfrm>
          <a:prstGeom prst="rect">
            <a:avLst/>
          </a:prstGeom>
        </p:spPr>
      </p:pic>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82440"/>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516784"/>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12" name="Gruppieren 11">
            <a:extLst>
              <a:ext uri="{FF2B5EF4-FFF2-40B4-BE49-F238E27FC236}">
                <a16:creationId xmlns:a16="http://schemas.microsoft.com/office/drawing/2014/main" id="{24436FE1-4C4F-4FA9-711E-7939CE4460EE}"/>
              </a:ext>
            </a:extLst>
          </p:cNvPr>
          <p:cNvGrpSpPr/>
          <p:nvPr/>
        </p:nvGrpSpPr>
        <p:grpSpPr>
          <a:xfrm>
            <a:off x="116958" y="1133415"/>
            <a:ext cx="2621422" cy="456873"/>
            <a:chOff x="-75976" y="1794657"/>
            <a:chExt cx="2621422" cy="456873"/>
          </a:xfrm>
        </p:grpSpPr>
        <p:sp>
          <p:nvSpPr>
            <p:cNvPr id="13" name="Rechteck 12">
              <a:extLst>
                <a:ext uri="{FF2B5EF4-FFF2-40B4-BE49-F238E27FC236}">
                  <a16:creationId xmlns:a16="http://schemas.microsoft.com/office/drawing/2014/main" id="{51F4384B-E4A7-83C1-2DFB-85218BB949A2}"/>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Startpunkt aside</a:t>
              </a:r>
              <a:endParaRPr lang="de-AT"/>
            </a:p>
          </p:txBody>
        </p:sp>
        <p:cxnSp>
          <p:nvCxnSpPr>
            <p:cNvPr id="14" name="Gerade Verbindung mit Pfeil 13">
              <a:extLst>
                <a:ext uri="{FF2B5EF4-FFF2-40B4-BE49-F238E27FC236}">
                  <a16:creationId xmlns:a16="http://schemas.microsoft.com/office/drawing/2014/main" id="{DCE7F518-8AB3-30F1-7969-6DE70422CB16}"/>
                </a:ext>
              </a:extLst>
            </p:cNvPr>
            <p:cNvCxnSpPr/>
            <p:nvPr/>
          </p:nvCxnSpPr>
          <p:spPr>
            <a:xfrm>
              <a:off x="1812585" y="2069245"/>
              <a:ext cx="732861" cy="133475"/>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4" name="Gruppieren 23">
            <a:extLst>
              <a:ext uri="{FF2B5EF4-FFF2-40B4-BE49-F238E27FC236}">
                <a16:creationId xmlns:a16="http://schemas.microsoft.com/office/drawing/2014/main" id="{FEEC0A5E-E331-2F0E-6EB5-5978B47737A0}"/>
              </a:ext>
            </a:extLst>
          </p:cNvPr>
          <p:cNvGrpSpPr/>
          <p:nvPr/>
        </p:nvGrpSpPr>
        <p:grpSpPr>
          <a:xfrm>
            <a:off x="168349" y="1613912"/>
            <a:ext cx="3004401" cy="456873"/>
            <a:chOff x="-75976" y="1794657"/>
            <a:chExt cx="3004401" cy="456873"/>
          </a:xfrm>
        </p:grpSpPr>
        <p:sp>
          <p:nvSpPr>
            <p:cNvPr id="28" name="Rechteck 27">
              <a:extLst>
                <a:ext uri="{FF2B5EF4-FFF2-40B4-BE49-F238E27FC236}">
                  <a16:creationId xmlns:a16="http://schemas.microsoft.com/office/drawing/2014/main" id="{A0005E69-4751-732B-5DC5-DC434531C17C}"/>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Überschrift</a:t>
              </a:r>
            </a:p>
          </p:txBody>
        </p:sp>
        <p:cxnSp>
          <p:nvCxnSpPr>
            <p:cNvPr id="29" name="Gerade Verbindung mit Pfeil 28">
              <a:extLst>
                <a:ext uri="{FF2B5EF4-FFF2-40B4-BE49-F238E27FC236}">
                  <a16:creationId xmlns:a16="http://schemas.microsoft.com/office/drawing/2014/main" id="{31850CE6-B35F-80D3-1F43-202CB4AA23DC}"/>
                </a:ext>
              </a:extLst>
            </p:cNvPr>
            <p:cNvCxnSpPr/>
            <p:nvPr/>
          </p:nvCxnSpPr>
          <p:spPr>
            <a:xfrm>
              <a:off x="1797602" y="2077539"/>
              <a:ext cx="1130823" cy="2252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6" name="Gruppieren 35">
            <a:extLst>
              <a:ext uri="{FF2B5EF4-FFF2-40B4-BE49-F238E27FC236}">
                <a16:creationId xmlns:a16="http://schemas.microsoft.com/office/drawing/2014/main" id="{A7FC08B4-EEF9-4AF2-857B-4284A77E99F2}"/>
              </a:ext>
            </a:extLst>
          </p:cNvPr>
          <p:cNvGrpSpPr/>
          <p:nvPr/>
        </p:nvGrpSpPr>
        <p:grpSpPr>
          <a:xfrm>
            <a:off x="168349" y="2094409"/>
            <a:ext cx="3595577" cy="456873"/>
            <a:chOff x="-75976" y="1794657"/>
            <a:chExt cx="3595577" cy="456873"/>
          </a:xfrm>
        </p:grpSpPr>
        <p:sp>
          <p:nvSpPr>
            <p:cNvPr id="37" name="Rechteck 36">
              <a:extLst>
                <a:ext uri="{FF2B5EF4-FFF2-40B4-BE49-F238E27FC236}">
                  <a16:creationId xmlns:a16="http://schemas.microsoft.com/office/drawing/2014/main" id="{00EBF19B-FF39-10F1-FAD4-E4AC4D8AF247}"/>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Verlinkungen</a:t>
              </a:r>
            </a:p>
          </p:txBody>
        </p:sp>
        <p:cxnSp>
          <p:nvCxnSpPr>
            <p:cNvPr id="38" name="Gerade Verbindung mit Pfeil 37">
              <a:extLst>
                <a:ext uri="{FF2B5EF4-FFF2-40B4-BE49-F238E27FC236}">
                  <a16:creationId xmlns:a16="http://schemas.microsoft.com/office/drawing/2014/main" id="{F366B32A-73A6-6B1C-334D-E97522254CA9}"/>
                </a:ext>
              </a:extLst>
            </p:cNvPr>
            <p:cNvCxnSpPr/>
            <p:nvPr/>
          </p:nvCxnSpPr>
          <p:spPr>
            <a:xfrm flipV="1">
              <a:off x="1797602" y="2045621"/>
              <a:ext cx="1721999" cy="3191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0" name="Gruppieren 39">
            <a:extLst>
              <a:ext uri="{FF2B5EF4-FFF2-40B4-BE49-F238E27FC236}">
                <a16:creationId xmlns:a16="http://schemas.microsoft.com/office/drawing/2014/main" id="{3BC8036C-A18B-9593-1B55-537D8C48F8DD}"/>
              </a:ext>
            </a:extLst>
          </p:cNvPr>
          <p:cNvGrpSpPr/>
          <p:nvPr/>
        </p:nvGrpSpPr>
        <p:grpSpPr>
          <a:xfrm>
            <a:off x="0" y="4152674"/>
            <a:ext cx="3595577" cy="456873"/>
            <a:chOff x="-75976" y="1794657"/>
            <a:chExt cx="3595577" cy="456873"/>
          </a:xfrm>
        </p:grpSpPr>
        <p:sp>
          <p:nvSpPr>
            <p:cNvPr id="41" name="Rechteck 40">
              <a:extLst>
                <a:ext uri="{FF2B5EF4-FFF2-40B4-BE49-F238E27FC236}">
                  <a16:creationId xmlns:a16="http://schemas.microsoft.com/office/drawing/2014/main" id="{6031F0B7-24C7-6ADB-5CAC-C44EABB7D572}"/>
                </a:ext>
              </a:extLst>
            </p:cNvPr>
            <p:cNvSpPr/>
            <p:nvPr/>
          </p:nvSpPr>
          <p:spPr>
            <a:xfrm>
              <a:off x="-75976" y="179465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Einfügung eines Bildes</a:t>
              </a:r>
            </a:p>
          </p:txBody>
        </p:sp>
        <p:cxnSp>
          <p:nvCxnSpPr>
            <p:cNvPr id="42" name="Gerade Verbindung mit Pfeil 41">
              <a:extLst>
                <a:ext uri="{FF2B5EF4-FFF2-40B4-BE49-F238E27FC236}">
                  <a16:creationId xmlns:a16="http://schemas.microsoft.com/office/drawing/2014/main" id="{2490F8A1-05A5-D4C0-19F5-3DA36189907B}"/>
                </a:ext>
              </a:extLst>
            </p:cNvPr>
            <p:cNvCxnSpPr/>
            <p:nvPr/>
          </p:nvCxnSpPr>
          <p:spPr>
            <a:xfrm flipV="1">
              <a:off x="1797602" y="2045621"/>
              <a:ext cx="1721999" cy="31918"/>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5205232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 name="Grafik 2">
            <a:extLst>
              <a:ext uri="{FF2B5EF4-FFF2-40B4-BE49-F238E27FC236}">
                <a16:creationId xmlns:a16="http://schemas.microsoft.com/office/drawing/2014/main" id="{18AFF45C-0323-3171-554E-4DA83E7001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6893" y="1175530"/>
            <a:ext cx="3620958" cy="4506939"/>
          </a:xfrm>
          <a:prstGeom prst="rect">
            <a:avLst/>
          </a:prstGeom>
        </p:spPr>
      </p:pic>
      <p:sp>
        <p:nvSpPr>
          <p:cNvPr id="8" name="Textfeld 7">
            <a:extLst>
              <a:ext uri="{FF2B5EF4-FFF2-40B4-BE49-F238E27FC236}">
                <a16:creationId xmlns:a16="http://schemas.microsoft.com/office/drawing/2014/main" id="{6D692813-1618-AEEB-53FC-0B26835F66DC}"/>
              </a:ext>
            </a:extLst>
          </p:cNvPr>
          <p:cNvSpPr txBox="1"/>
          <p:nvPr/>
        </p:nvSpPr>
        <p:spPr>
          <a:xfrm>
            <a:off x="3861418" y="5682469"/>
            <a:ext cx="4495800" cy="381000"/>
          </a:xfrm>
          <a:prstGeom prst="rect">
            <a:avLst/>
          </a:prstGeom>
          <a:noFill/>
        </p:spPr>
        <p:txBody>
          <a:bodyPr wrap="square" rtlCol="0">
            <a:spAutoFit/>
          </a:bodyPr>
          <a:lstStyle/>
          <a:p>
            <a:r>
              <a:rPr lang="de-AT">
                <a:solidFill>
                  <a:schemeClr val="bg1"/>
                </a:solidFill>
              </a:rPr>
              <a:t>Inhalt des Aside-Bereiches</a:t>
            </a:r>
          </a:p>
        </p:txBody>
      </p:sp>
    </p:spTree>
    <p:extLst>
      <p:ext uri="{BB962C8B-B14F-4D97-AF65-F5344CB8AC3E}">
        <p14:creationId xmlns:p14="http://schemas.microsoft.com/office/powerpoint/2010/main" val="3744709866"/>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 name="Grafik 2">
            <a:extLst>
              <a:ext uri="{FF2B5EF4-FFF2-40B4-BE49-F238E27FC236}">
                <a16:creationId xmlns:a16="http://schemas.microsoft.com/office/drawing/2014/main" id="{A57F0FD5-F05A-1AB5-DCD9-60D4DD8F3846}"/>
              </a:ext>
            </a:extLst>
          </p:cNvPr>
          <p:cNvPicPr>
            <a:picLocks noChangeAspect="1"/>
          </p:cNvPicPr>
          <p:nvPr/>
        </p:nvPicPr>
        <p:blipFill>
          <a:blip r:embed="rId4"/>
          <a:srcRect b="47682"/>
          <a:stretch>
            <a:fillRect/>
          </a:stretch>
        </p:blipFill>
        <p:spPr>
          <a:xfrm>
            <a:off x="2453826" y="1340634"/>
            <a:ext cx="7058140" cy="4993911"/>
          </a:xfrm>
          <a:prstGeom prst="rect">
            <a:avLst/>
          </a:prstGeom>
        </p:spPr>
      </p:pic>
      <p:grpSp>
        <p:nvGrpSpPr>
          <p:cNvPr id="6" name="Gruppieren 5">
            <a:extLst>
              <a:ext uri="{FF2B5EF4-FFF2-40B4-BE49-F238E27FC236}">
                <a16:creationId xmlns:a16="http://schemas.microsoft.com/office/drawing/2014/main" id="{E7EAF961-EFFC-5E05-1893-63CDE1C8B7AB}"/>
              </a:ext>
            </a:extLst>
          </p:cNvPr>
          <p:cNvGrpSpPr/>
          <p:nvPr/>
        </p:nvGrpSpPr>
        <p:grpSpPr>
          <a:xfrm>
            <a:off x="465238" y="1899521"/>
            <a:ext cx="3475388" cy="456873"/>
            <a:chOff x="-309656" y="1902397"/>
            <a:chExt cx="3475388" cy="456873"/>
          </a:xfrm>
        </p:grpSpPr>
        <p:sp>
          <p:nvSpPr>
            <p:cNvPr id="7" name="Rechteck 6">
              <a:extLst>
                <a:ext uri="{FF2B5EF4-FFF2-40B4-BE49-F238E27FC236}">
                  <a16:creationId xmlns:a16="http://schemas.microsoft.com/office/drawing/2014/main" id="{5B864C0E-ACEC-A7D5-ACAE-BBDC74E8CF4E}"/>
                </a:ext>
              </a:extLst>
            </p:cNvPr>
            <p:cNvSpPr/>
            <p:nvPr/>
          </p:nvSpPr>
          <p:spPr>
            <a:xfrm>
              <a:off x="-309656" y="190239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Überschrift für den „Block“</a:t>
              </a:r>
            </a:p>
          </p:txBody>
        </p:sp>
        <p:cxnSp>
          <p:nvCxnSpPr>
            <p:cNvPr id="8" name="Gerade Verbindung mit Pfeil 7">
              <a:extLst>
                <a:ext uri="{FF2B5EF4-FFF2-40B4-BE49-F238E27FC236}">
                  <a16:creationId xmlns:a16="http://schemas.microsoft.com/office/drawing/2014/main" id="{99147BBE-B241-42C8-4B0F-D2016957F311}"/>
                </a:ext>
              </a:extLst>
            </p:cNvPr>
            <p:cNvCxnSpPr/>
            <p:nvPr/>
          </p:nvCxnSpPr>
          <p:spPr>
            <a:xfrm flipV="1">
              <a:off x="1281052" y="2219377"/>
              <a:ext cx="1884680" cy="3988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2" name="Gruppieren 11">
            <a:extLst>
              <a:ext uri="{FF2B5EF4-FFF2-40B4-BE49-F238E27FC236}">
                <a16:creationId xmlns:a16="http://schemas.microsoft.com/office/drawing/2014/main" id="{4782B497-4735-2B32-F7B4-3CB91E46025E}"/>
              </a:ext>
            </a:extLst>
          </p:cNvPr>
          <p:cNvGrpSpPr/>
          <p:nvPr/>
        </p:nvGrpSpPr>
        <p:grpSpPr>
          <a:xfrm>
            <a:off x="4563533" y="1637621"/>
            <a:ext cx="7163229" cy="456873"/>
            <a:chOff x="-5410452" y="1989887"/>
            <a:chExt cx="7163229" cy="456873"/>
          </a:xfrm>
        </p:grpSpPr>
        <p:sp>
          <p:nvSpPr>
            <p:cNvPr id="13" name="Rechteck 12">
              <a:extLst>
                <a:ext uri="{FF2B5EF4-FFF2-40B4-BE49-F238E27FC236}">
                  <a16:creationId xmlns:a16="http://schemas.microsoft.com/office/drawing/2014/main" id="{116DBC1F-AB4B-EBB5-0964-3B382A88C2B1}"/>
                </a:ext>
              </a:extLst>
            </p:cNvPr>
            <p:cNvSpPr/>
            <p:nvPr/>
          </p:nvSpPr>
          <p:spPr>
            <a:xfrm>
              <a:off x="-213090" y="1989887"/>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Gruppierung</a:t>
              </a:r>
            </a:p>
          </p:txBody>
        </p:sp>
        <p:cxnSp>
          <p:nvCxnSpPr>
            <p:cNvPr id="14" name="Gerade Verbindung mit Pfeil 13">
              <a:extLst>
                <a:ext uri="{FF2B5EF4-FFF2-40B4-BE49-F238E27FC236}">
                  <a16:creationId xmlns:a16="http://schemas.microsoft.com/office/drawing/2014/main" id="{DDACB7A0-2857-6E31-25E2-A6AD6262C6D1}"/>
                </a:ext>
              </a:extLst>
            </p:cNvPr>
            <p:cNvCxnSpPr/>
            <p:nvPr/>
          </p:nvCxnSpPr>
          <p:spPr>
            <a:xfrm flipH="1">
              <a:off x="-5410452" y="2251787"/>
              <a:ext cx="5452534" cy="10748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7" name="Gruppieren 16">
            <a:extLst>
              <a:ext uri="{FF2B5EF4-FFF2-40B4-BE49-F238E27FC236}">
                <a16:creationId xmlns:a16="http://schemas.microsoft.com/office/drawing/2014/main" id="{5F510F7F-C915-AD6C-BEA5-696ED54410B2}"/>
              </a:ext>
            </a:extLst>
          </p:cNvPr>
          <p:cNvGrpSpPr/>
          <p:nvPr/>
        </p:nvGrpSpPr>
        <p:grpSpPr>
          <a:xfrm>
            <a:off x="120999" y="2681104"/>
            <a:ext cx="4016254" cy="456873"/>
            <a:chOff x="-537829" y="2030823"/>
            <a:chExt cx="4016254" cy="456873"/>
          </a:xfrm>
        </p:grpSpPr>
        <p:sp>
          <p:nvSpPr>
            <p:cNvPr id="18" name="Rechteck 17">
              <a:extLst>
                <a:ext uri="{FF2B5EF4-FFF2-40B4-BE49-F238E27FC236}">
                  <a16:creationId xmlns:a16="http://schemas.microsoft.com/office/drawing/2014/main" id="{046999E6-6B4A-71A3-62D2-E9F00BAA5A36}"/>
                </a:ext>
              </a:extLst>
            </p:cNvPr>
            <p:cNvSpPr/>
            <p:nvPr/>
          </p:nvSpPr>
          <p:spPr>
            <a:xfrm>
              <a:off x="-537829" y="203082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Beschriftung für Formularelement</a:t>
              </a:r>
            </a:p>
          </p:txBody>
        </p:sp>
        <p:cxnSp>
          <p:nvCxnSpPr>
            <p:cNvPr id="19" name="Gerade Verbindung mit Pfeil 18">
              <a:extLst>
                <a:ext uri="{FF2B5EF4-FFF2-40B4-BE49-F238E27FC236}">
                  <a16:creationId xmlns:a16="http://schemas.microsoft.com/office/drawing/2014/main" id="{232EB996-4E23-B2ED-450C-A9D6EF937E42}"/>
                </a:ext>
              </a:extLst>
            </p:cNvPr>
            <p:cNvCxnSpPr/>
            <p:nvPr/>
          </p:nvCxnSpPr>
          <p:spPr>
            <a:xfrm flipV="1">
              <a:off x="1281052" y="2030823"/>
              <a:ext cx="2197373" cy="228436"/>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1" name="Gruppieren 20">
            <a:extLst>
              <a:ext uri="{FF2B5EF4-FFF2-40B4-BE49-F238E27FC236}">
                <a16:creationId xmlns:a16="http://schemas.microsoft.com/office/drawing/2014/main" id="{82E15346-2524-7196-E6CD-90B1074FB38A}"/>
              </a:ext>
            </a:extLst>
          </p:cNvPr>
          <p:cNvGrpSpPr/>
          <p:nvPr/>
        </p:nvGrpSpPr>
        <p:grpSpPr>
          <a:xfrm>
            <a:off x="7672307" y="2565891"/>
            <a:ext cx="4131733" cy="456873"/>
            <a:chOff x="-2768423" y="2036563"/>
            <a:chExt cx="4131733" cy="456873"/>
          </a:xfrm>
        </p:grpSpPr>
        <p:sp>
          <p:nvSpPr>
            <p:cNvPr id="22" name="Rechteck 21">
              <a:extLst>
                <a:ext uri="{FF2B5EF4-FFF2-40B4-BE49-F238E27FC236}">
                  <a16:creationId xmlns:a16="http://schemas.microsoft.com/office/drawing/2014/main" id="{1B219F53-B285-EE10-9548-4E073A6B5C5A}"/>
                </a:ext>
              </a:extLst>
            </p:cNvPr>
            <p:cNvSpPr/>
            <p:nvPr/>
          </p:nvSpPr>
          <p:spPr>
            <a:xfrm>
              <a:off x="-602557" y="20365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Angaben zur Eingabe</a:t>
              </a:r>
            </a:p>
          </p:txBody>
        </p:sp>
        <p:cxnSp>
          <p:nvCxnSpPr>
            <p:cNvPr id="23" name="Gerade Verbindung mit Pfeil 22">
              <a:extLst>
                <a:ext uri="{FF2B5EF4-FFF2-40B4-BE49-F238E27FC236}">
                  <a16:creationId xmlns:a16="http://schemas.microsoft.com/office/drawing/2014/main" id="{59828956-5668-8BDA-D5EA-BACC36B070E3}"/>
                </a:ext>
              </a:extLst>
            </p:cNvPr>
            <p:cNvCxnSpPr/>
            <p:nvPr/>
          </p:nvCxnSpPr>
          <p:spPr>
            <a:xfrm flipH="1">
              <a:off x="-2768423" y="2265994"/>
              <a:ext cx="2325970"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79EEAEAA-AF02-3443-D00E-A8A680FB8CA7}"/>
              </a:ext>
            </a:extLst>
          </p:cNvPr>
          <p:cNvGrpSpPr/>
          <p:nvPr/>
        </p:nvGrpSpPr>
        <p:grpSpPr>
          <a:xfrm>
            <a:off x="120999" y="3347425"/>
            <a:ext cx="4318233" cy="774160"/>
            <a:chOff x="-839808" y="2030823"/>
            <a:chExt cx="4318233" cy="774160"/>
          </a:xfrm>
        </p:grpSpPr>
        <p:sp>
          <p:nvSpPr>
            <p:cNvPr id="27" name="Rechteck 26">
              <a:extLst>
                <a:ext uri="{FF2B5EF4-FFF2-40B4-BE49-F238E27FC236}">
                  <a16:creationId xmlns:a16="http://schemas.microsoft.com/office/drawing/2014/main" id="{D8857D7B-058C-6195-9D71-F6FCDACDC2CF}"/>
                </a:ext>
              </a:extLst>
            </p:cNvPr>
            <p:cNvSpPr/>
            <p:nvPr/>
          </p:nvSpPr>
          <p:spPr>
            <a:xfrm>
              <a:off x="-839808" y="2348110"/>
              <a:ext cx="2310106"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Auswahlmöglichkeiten angeben</a:t>
              </a:r>
            </a:p>
          </p:txBody>
        </p:sp>
        <p:cxnSp>
          <p:nvCxnSpPr>
            <p:cNvPr id="28" name="Gerade Verbindung mit Pfeil 27">
              <a:extLst>
                <a:ext uri="{FF2B5EF4-FFF2-40B4-BE49-F238E27FC236}">
                  <a16:creationId xmlns:a16="http://schemas.microsoft.com/office/drawing/2014/main" id="{D32E94C3-4016-40FD-50D1-C9DFF1FE3C1E}"/>
                </a:ext>
              </a:extLst>
            </p:cNvPr>
            <p:cNvCxnSpPr/>
            <p:nvPr/>
          </p:nvCxnSpPr>
          <p:spPr>
            <a:xfrm flipV="1">
              <a:off x="1470298" y="2030823"/>
              <a:ext cx="2008127" cy="46917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4BC7DB50-5FA2-33E3-9CD7-BEDEAC7D4442}"/>
              </a:ext>
            </a:extLst>
          </p:cNvPr>
          <p:cNvGrpSpPr/>
          <p:nvPr/>
        </p:nvGrpSpPr>
        <p:grpSpPr>
          <a:xfrm>
            <a:off x="8754533" y="4754407"/>
            <a:ext cx="3040027" cy="456873"/>
            <a:chOff x="-1676717" y="2036563"/>
            <a:chExt cx="3040027" cy="456873"/>
          </a:xfrm>
        </p:grpSpPr>
        <p:sp>
          <p:nvSpPr>
            <p:cNvPr id="31" name="Rechteck 30">
              <a:extLst>
                <a:ext uri="{FF2B5EF4-FFF2-40B4-BE49-F238E27FC236}">
                  <a16:creationId xmlns:a16="http://schemas.microsoft.com/office/drawing/2014/main" id="{8FC89AEA-2948-7DA2-08BA-89032BDD1316}"/>
                </a:ext>
              </a:extLst>
            </p:cNvPr>
            <p:cNvSpPr/>
            <p:nvPr/>
          </p:nvSpPr>
          <p:spPr>
            <a:xfrm>
              <a:off x="-602557" y="20365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Erstellung Pop-up Kalender</a:t>
              </a:r>
            </a:p>
          </p:txBody>
        </p:sp>
        <p:cxnSp>
          <p:nvCxnSpPr>
            <p:cNvPr id="32" name="Gerade Verbindung mit Pfeil 31">
              <a:extLst>
                <a:ext uri="{FF2B5EF4-FFF2-40B4-BE49-F238E27FC236}">
                  <a16:creationId xmlns:a16="http://schemas.microsoft.com/office/drawing/2014/main" id="{08A8923E-6553-593B-81CE-3ADE8359E057}"/>
                </a:ext>
              </a:extLst>
            </p:cNvPr>
            <p:cNvCxnSpPr/>
            <p:nvPr/>
          </p:nvCxnSpPr>
          <p:spPr>
            <a:xfrm flipH="1">
              <a:off x="-1676717" y="2265994"/>
              <a:ext cx="1234264"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4" name="Gruppieren 33">
            <a:extLst>
              <a:ext uri="{FF2B5EF4-FFF2-40B4-BE49-F238E27FC236}">
                <a16:creationId xmlns:a16="http://schemas.microsoft.com/office/drawing/2014/main" id="{08132ED2-7222-3319-2C9D-6A745EF854ED}"/>
              </a:ext>
            </a:extLst>
          </p:cNvPr>
          <p:cNvGrpSpPr/>
          <p:nvPr/>
        </p:nvGrpSpPr>
        <p:grpSpPr>
          <a:xfrm>
            <a:off x="45780" y="5394768"/>
            <a:ext cx="4153687" cy="456873"/>
            <a:chOff x="-839808" y="2348110"/>
            <a:chExt cx="4153687" cy="456873"/>
          </a:xfrm>
        </p:grpSpPr>
        <p:sp>
          <p:nvSpPr>
            <p:cNvPr id="35" name="Rechteck 34">
              <a:extLst>
                <a:ext uri="{FF2B5EF4-FFF2-40B4-BE49-F238E27FC236}">
                  <a16:creationId xmlns:a16="http://schemas.microsoft.com/office/drawing/2014/main" id="{6DB65954-56A1-94F4-072C-7D9ACEAA5D12}"/>
                </a:ext>
              </a:extLst>
            </p:cNvPr>
            <p:cNvSpPr/>
            <p:nvPr/>
          </p:nvSpPr>
          <p:spPr>
            <a:xfrm>
              <a:off x="-839808" y="2348110"/>
              <a:ext cx="2310106"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Erstellung Zahlenregler</a:t>
              </a:r>
            </a:p>
          </p:txBody>
        </p:sp>
        <p:cxnSp>
          <p:nvCxnSpPr>
            <p:cNvPr id="36" name="Gerade Verbindung mit Pfeil 35">
              <a:extLst>
                <a:ext uri="{FF2B5EF4-FFF2-40B4-BE49-F238E27FC236}">
                  <a16:creationId xmlns:a16="http://schemas.microsoft.com/office/drawing/2014/main" id="{C0690052-8EF5-4D06-AC2F-7E72C2A47148}"/>
                </a:ext>
              </a:extLst>
            </p:cNvPr>
            <p:cNvCxnSpPr/>
            <p:nvPr/>
          </p:nvCxnSpPr>
          <p:spPr>
            <a:xfrm>
              <a:off x="1470298" y="2499996"/>
              <a:ext cx="1843581" cy="185279"/>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30004976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dur="1000" fill="hold"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dur="1000" fill="hold" nodeType="click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 name="Grafik 2">
            <a:extLst>
              <a:ext uri="{FF2B5EF4-FFF2-40B4-BE49-F238E27FC236}">
                <a16:creationId xmlns:a16="http://schemas.microsoft.com/office/drawing/2014/main" id="{18AFF45C-0323-3171-554E-4DA83E7001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720" y="1710055"/>
            <a:ext cx="4759960" cy="1718945"/>
          </a:xfrm>
          <a:prstGeom prst="rect">
            <a:avLst/>
          </a:prstGeom>
        </p:spPr>
      </p:pic>
      <p:pic>
        <p:nvPicPr>
          <p:cNvPr id="6" name="Grafik 5">
            <a:extLst>
              <a:ext uri="{FF2B5EF4-FFF2-40B4-BE49-F238E27FC236}">
                <a16:creationId xmlns:a16="http://schemas.microsoft.com/office/drawing/2014/main" id="{1D5DFF59-B17C-EF21-2A7E-55034EA103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9175" y="2082800"/>
            <a:ext cx="3321050" cy="3048000"/>
          </a:xfrm>
          <a:prstGeom prst="rect">
            <a:avLst/>
          </a:prstGeom>
        </p:spPr>
      </p:pic>
      <p:pic>
        <p:nvPicPr>
          <p:cNvPr id="7" name="Grafik 6">
            <a:extLst>
              <a:ext uri="{FF2B5EF4-FFF2-40B4-BE49-F238E27FC236}">
                <a16:creationId xmlns:a16="http://schemas.microsoft.com/office/drawing/2014/main" id="{18C40AC0-C4FA-EA42-DD7F-CC1F0585D7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3250" y="4749800"/>
            <a:ext cx="2120900" cy="381000"/>
          </a:xfrm>
          <a:prstGeom prst="rect">
            <a:avLst/>
          </a:prstGeom>
        </p:spPr>
      </p:pic>
      <p:sp>
        <p:nvSpPr>
          <p:cNvPr id="8" name="Textfeld 7">
            <a:extLst>
              <a:ext uri="{FF2B5EF4-FFF2-40B4-BE49-F238E27FC236}">
                <a16:creationId xmlns:a16="http://schemas.microsoft.com/office/drawing/2014/main" id="{6D692813-1618-AEEB-53FC-0B26835F66DC}"/>
              </a:ext>
            </a:extLst>
          </p:cNvPr>
          <p:cNvSpPr txBox="1"/>
          <p:nvPr/>
        </p:nvSpPr>
        <p:spPr>
          <a:xfrm>
            <a:off x="838200" y="3429000"/>
            <a:ext cx="4495800" cy="381000"/>
          </a:xfrm>
          <a:prstGeom prst="rect">
            <a:avLst/>
          </a:prstGeom>
          <a:noFill/>
        </p:spPr>
        <p:txBody>
          <a:bodyPr wrap="square" rtlCol="0">
            <a:spAutoFit/>
          </a:bodyPr>
          <a:lstStyle/>
          <a:p>
            <a:r>
              <a:rPr lang="de-AT">
                <a:solidFill>
                  <a:schemeClr val="bg1"/>
                </a:solidFill>
              </a:rPr>
              <a:t>Feld mit Auswahlmöglichkeiten</a:t>
            </a:r>
          </a:p>
        </p:txBody>
      </p:sp>
      <p:sp>
        <p:nvSpPr>
          <p:cNvPr id="9" name="Textfeld 8">
            <a:extLst>
              <a:ext uri="{FF2B5EF4-FFF2-40B4-BE49-F238E27FC236}">
                <a16:creationId xmlns:a16="http://schemas.microsoft.com/office/drawing/2014/main" id="{7929E082-731C-27A4-1ACF-04268D337168}"/>
              </a:ext>
            </a:extLst>
          </p:cNvPr>
          <p:cNvSpPr txBox="1"/>
          <p:nvPr/>
        </p:nvSpPr>
        <p:spPr>
          <a:xfrm>
            <a:off x="7493000" y="5130800"/>
            <a:ext cx="4495800" cy="381000"/>
          </a:xfrm>
          <a:prstGeom prst="rect">
            <a:avLst/>
          </a:prstGeom>
          <a:noFill/>
        </p:spPr>
        <p:txBody>
          <a:bodyPr wrap="square" rtlCol="0">
            <a:spAutoFit/>
          </a:bodyPr>
          <a:lstStyle/>
          <a:p>
            <a:r>
              <a:rPr lang="de-AT">
                <a:solidFill>
                  <a:schemeClr val="bg1"/>
                </a:solidFill>
              </a:rPr>
              <a:t>Feld für die Terminauswahl</a:t>
            </a:r>
          </a:p>
        </p:txBody>
      </p:sp>
      <p:sp>
        <p:nvSpPr>
          <p:cNvPr id="10" name="Textfeld 9">
            <a:extLst>
              <a:ext uri="{FF2B5EF4-FFF2-40B4-BE49-F238E27FC236}">
                <a16:creationId xmlns:a16="http://schemas.microsoft.com/office/drawing/2014/main" id="{BA719F15-28D9-E66F-A6A9-B66B2B0D185F}"/>
              </a:ext>
            </a:extLst>
          </p:cNvPr>
          <p:cNvSpPr txBox="1"/>
          <p:nvPr/>
        </p:nvSpPr>
        <p:spPr>
          <a:xfrm>
            <a:off x="1041400" y="5249545"/>
            <a:ext cx="4495800" cy="381000"/>
          </a:xfrm>
          <a:prstGeom prst="rect">
            <a:avLst/>
          </a:prstGeom>
          <a:noFill/>
        </p:spPr>
        <p:txBody>
          <a:bodyPr wrap="square" rtlCol="0">
            <a:spAutoFit/>
          </a:bodyPr>
          <a:lstStyle/>
          <a:p>
            <a:r>
              <a:rPr lang="de-AT">
                <a:solidFill>
                  <a:schemeClr val="bg1"/>
                </a:solidFill>
              </a:rPr>
              <a:t>Feld für die Auswahl der Personenanzahl</a:t>
            </a:r>
          </a:p>
        </p:txBody>
      </p:sp>
    </p:spTree>
    <p:extLst>
      <p:ext uri="{BB962C8B-B14F-4D97-AF65-F5344CB8AC3E}">
        <p14:creationId xmlns:p14="http://schemas.microsoft.com/office/powerpoint/2010/main" val="4108687251"/>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3" name="Grafik 12">
            <a:extLst>
              <a:ext uri="{FF2B5EF4-FFF2-40B4-BE49-F238E27FC236}">
                <a16:creationId xmlns:a16="http://schemas.microsoft.com/office/drawing/2014/main" id="{83D950C4-C71A-A075-384E-34D986378890}"/>
              </a:ext>
            </a:extLst>
          </p:cNvPr>
          <p:cNvPicPr>
            <a:picLocks noChangeAspect="1"/>
          </p:cNvPicPr>
          <p:nvPr/>
        </p:nvPicPr>
        <p:blipFill>
          <a:blip r:embed="rId3"/>
          <a:stretch>
            <a:fillRect/>
          </a:stretch>
        </p:blipFill>
        <p:spPr>
          <a:xfrm>
            <a:off x="1780104" y="1741905"/>
            <a:ext cx="9573696" cy="4317051"/>
          </a:xfrm>
          <a:prstGeom prst="rect">
            <a:avLst/>
          </a:prstGeom>
        </p:spPr>
      </p:pic>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4">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6" name="Gruppieren 5">
            <a:extLst>
              <a:ext uri="{FF2B5EF4-FFF2-40B4-BE49-F238E27FC236}">
                <a16:creationId xmlns:a16="http://schemas.microsoft.com/office/drawing/2014/main" id="{AB78E40E-49A9-5133-68E3-E0333C5DC1EF}"/>
              </a:ext>
            </a:extLst>
          </p:cNvPr>
          <p:cNvGrpSpPr/>
          <p:nvPr/>
        </p:nvGrpSpPr>
        <p:grpSpPr>
          <a:xfrm>
            <a:off x="0" y="1214211"/>
            <a:ext cx="3168502" cy="625222"/>
            <a:chOff x="-4856" y="1891765"/>
            <a:chExt cx="3168502" cy="625222"/>
          </a:xfrm>
        </p:grpSpPr>
        <p:sp>
          <p:nvSpPr>
            <p:cNvPr id="7" name="Rechteck 6">
              <a:extLst>
                <a:ext uri="{FF2B5EF4-FFF2-40B4-BE49-F238E27FC236}">
                  <a16:creationId xmlns:a16="http://schemas.microsoft.com/office/drawing/2014/main" id="{9F40A010-D534-E064-BAC4-E9AED29547AD}"/>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Gruppierung</a:t>
              </a:r>
            </a:p>
          </p:txBody>
        </p:sp>
        <p:cxnSp>
          <p:nvCxnSpPr>
            <p:cNvPr id="8" name="Gerade Verbindung mit Pfeil 7">
              <a:extLst>
                <a:ext uri="{FF2B5EF4-FFF2-40B4-BE49-F238E27FC236}">
                  <a16:creationId xmlns:a16="http://schemas.microsoft.com/office/drawing/2014/main" id="{D8A5B62A-1BA3-0692-E70A-AA4E55907C9E}"/>
                </a:ext>
              </a:extLst>
            </p:cNvPr>
            <p:cNvCxnSpPr/>
            <p:nvPr/>
          </p:nvCxnSpPr>
          <p:spPr>
            <a:xfrm>
              <a:off x="1742428" y="2219377"/>
              <a:ext cx="1421218" cy="29761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8" name="Gruppieren 17">
            <a:extLst>
              <a:ext uri="{FF2B5EF4-FFF2-40B4-BE49-F238E27FC236}">
                <a16:creationId xmlns:a16="http://schemas.microsoft.com/office/drawing/2014/main" id="{CE305122-09B8-7284-D4A8-FE69154B7D5D}"/>
              </a:ext>
            </a:extLst>
          </p:cNvPr>
          <p:cNvGrpSpPr/>
          <p:nvPr/>
        </p:nvGrpSpPr>
        <p:grpSpPr>
          <a:xfrm>
            <a:off x="0" y="1741905"/>
            <a:ext cx="3498112" cy="456873"/>
            <a:chOff x="-4856" y="1891765"/>
            <a:chExt cx="3498112" cy="456873"/>
          </a:xfrm>
        </p:grpSpPr>
        <p:sp>
          <p:nvSpPr>
            <p:cNvPr id="19" name="Rechteck 18">
              <a:extLst>
                <a:ext uri="{FF2B5EF4-FFF2-40B4-BE49-F238E27FC236}">
                  <a16:creationId xmlns:a16="http://schemas.microsoft.com/office/drawing/2014/main" id="{A5E0FC55-7BE4-F337-2CA7-ABB90CD4B2FC}"/>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Überschrift für </a:t>
              </a:r>
              <a:br>
                <a:rPr lang="de-AT"/>
              </a:br>
              <a:r>
                <a:rPr lang="de-AT"/>
                <a:t>den „Block“</a:t>
              </a:r>
            </a:p>
          </p:txBody>
        </p:sp>
        <p:cxnSp>
          <p:nvCxnSpPr>
            <p:cNvPr id="20" name="Gerade Verbindung mit Pfeil 19">
              <a:extLst>
                <a:ext uri="{FF2B5EF4-FFF2-40B4-BE49-F238E27FC236}">
                  <a16:creationId xmlns:a16="http://schemas.microsoft.com/office/drawing/2014/main" id="{3AC1419C-FC7E-38C0-AC2B-041CC9D4CC55}"/>
                </a:ext>
              </a:extLst>
            </p:cNvPr>
            <p:cNvCxnSpPr/>
            <p:nvPr/>
          </p:nvCxnSpPr>
          <p:spPr>
            <a:xfrm>
              <a:off x="1742428" y="2219377"/>
              <a:ext cx="1750828" cy="31193"/>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2" name="Gruppieren 21">
            <a:extLst>
              <a:ext uri="{FF2B5EF4-FFF2-40B4-BE49-F238E27FC236}">
                <a16:creationId xmlns:a16="http://schemas.microsoft.com/office/drawing/2014/main" id="{E7EC757D-257D-2FB7-89B1-3A57C11FF9C9}"/>
              </a:ext>
            </a:extLst>
          </p:cNvPr>
          <p:cNvGrpSpPr/>
          <p:nvPr/>
        </p:nvGrpSpPr>
        <p:grpSpPr>
          <a:xfrm>
            <a:off x="0" y="2501981"/>
            <a:ext cx="3965944" cy="456873"/>
            <a:chOff x="-4856" y="1891765"/>
            <a:chExt cx="3965944" cy="456873"/>
          </a:xfrm>
        </p:grpSpPr>
        <p:sp>
          <p:nvSpPr>
            <p:cNvPr id="23" name="Rechteck 22">
              <a:extLst>
                <a:ext uri="{FF2B5EF4-FFF2-40B4-BE49-F238E27FC236}">
                  <a16:creationId xmlns:a16="http://schemas.microsoft.com/office/drawing/2014/main" id="{D48703C7-53FF-56B1-D070-F7DC40E7F762}"/>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Erstellung </a:t>
              </a:r>
              <a:br>
                <a:rPr lang="de-AT"/>
              </a:br>
              <a:r>
                <a:rPr lang="de-AT"/>
                <a:t>Textfeld</a:t>
              </a:r>
            </a:p>
          </p:txBody>
        </p:sp>
        <p:cxnSp>
          <p:nvCxnSpPr>
            <p:cNvPr id="24" name="Gerade Verbindung mit Pfeil 23">
              <a:extLst>
                <a:ext uri="{FF2B5EF4-FFF2-40B4-BE49-F238E27FC236}">
                  <a16:creationId xmlns:a16="http://schemas.microsoft.com/office/drawing/2014/main" id="{F9890632-F6C4-291A-332C-8CFC3E8A1049}"/>
                </a:ext>
              </a:extLst>
            </p:cNvPr>
            <p:cNvCxnSpPr/>
            <p:nvPr/>
          </p:nvCxnSpPr>
          <p:spPr>
            <a:xfrm flipV="1">
              <a:off x="1742428" y="1915215"/>
              <a:ext cx="2218660" cy="30416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26" name="Gruppieren 25">
            <a:extLst>
              <a:ext uri="{FF2B5EF4-FFF2-40B4-BE49-F238E27FC236}">
                <a16:creationId xmlns:a16="http://schemas.microsoft.com/office/drawing/2014/main" id="{B964E300-1E54-5FDA-88F5-5B88BC087AE1}"/>
              </a:ext>
            </a:extLst>
          </p:cNvPr>
          <p:cNvGrpSpPr/>
          <p:nvPr/>
        </p:nvGrpSpPr>
        <p:grpSpPr>
          <a:xfrm>
            <a:off x="9216771" y="540368"/>
            <a:ext cx="1900865" cy="1961615"/>
            <a:chOff x="759495" y="1629077"/>
            <a:chExt cx="1965867" cy="1372118"/>
          </a:xfrm>
        </p:grpSpPr>
        <p:sp>
          <p:nvSpPr>
            <p:cNvPr id="27" name="Rechteck 26">
              <a:extLst>
                <a:ext uri="{FF2B5EF4-FFF2-40B4-BE49-F238E27FC236}">
                  <a16:creationId xmlns:a16="http://schemas.microsoft.com/office/drawing/2014/main" id="{4D36A525-E599-6107-4833-55153DCE5850}"/>
                </a:ext>
              </a:extLst>
            </p:cNvPr>
            <p:cNvSpPr/>
            <p:nvPr/>
          </p:nvSpPr>
          <p:spPr>
            <a:xfrm>
              <a:off x="759495" y="1629077"/>
              <a:ext cx="1965867" cy="425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Angabe der erlaubten Eingabelänge</a:t>
              </a:r>
            </a:p>
          </p:txBody>
        </p:sp>
        <p:cxnSp>
          <p:nvCxnSpPr>
            <p:cNvPr id="28" name="Gerade Verbindung mit Pfeil 27">
              <a:extLst>
                <a:ext uri="{FF2B5EF4-FFF2-40B4-BE49-F238E27FC236}">
                  <a16:creationId xmlns:a16="http://schemas.microsoft.com/office/drawing/2014/main" id="{AA33387A-69E5-9DAC-E71D-87ED302E673A}"/>
                </a:ext>
              </a:extLst>
            </p:cNvPr>
            <p:cNvCxnSpPr/>
            <p:nvPr/>
          </p:nvCxnSpPr>
          <p:spPr>
            <a:xfrm flipH="1">
              <a:off x="1311017" y="2219378"/>
              <a:ext cx="431412" cy="781817"/>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0" name="Gruppieren 29">
            <a:extLst>
              <a:ext uri="{FF2B5EF4-FFF2-40B4-BE49-F238E27FC236}">
                <a16:creationId xmlns:a16="http://schemas.microsoft.com/office/drawing/2014/main" id="{4450FE2F-F299-4CED-5E35-B89D2A7EE1AA}"/>
              </a:ext>
            </a:extLst>
          </p:cNvPr>
          <p:cNvGrpSpPr/>
          <p:nvPr/>
        </p:nvGrpSpPr>
        <p:grpSpPr>
          <a:xfrm>
            <a:off x="-92149" y="2920861"/>
            <a:ext cx="4908698" cy="729808"/>
            <a:chOff x="-4856" y="1618830"/>
            <a:chExt cx="4908698" cy="729808"/>
          </a:xfrm>
        </p:grpSpPr>
        <p:sp>
          <p:nvSpPr>
            <p:cNvPr id="31" name="Rechteck 30">
              <a:extLst>
                <a:ext uri="{FF2B5EF4-FFF2-40B4-BE49-F238E27FC236}">
                  <a16:creationId xmlns:a16="http://schemas.microsoft.com/office/drawing/2014/main" id="{A2BB2E78-2D17-C558-B56C-BFC8ED917EEF}"/>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Platzhalter</a:t>
              </a:r>
            </a:p>
          </p:txBody>
        </p:sp>
        <p:cxnSp>
          <p:nvCxnSpPr>
            <p:cNvPr id="32" name="Gerade Verbindung mit Pfeil 31">
              <a:extLst>
                <a:ext uri="{FF2B5EF4-FFF2-40B4-BE49-F238E27FC236}">
                  <a16:creationId xmlns:a16="http://schemas.microsoft.com/office/drawing/2014/main" id="{2F1FE772-BC65-245F-5521-D10C2E33F106}"/>
                </a:ext>
              </a:extLst>
            </p:cNvPr>
            <p:cNvCxnSpPr/>
            <p:nvPr/>
          </p:nvCxnSpPr>
          <p:spPr>
            <a:xfrm flipV="1">
              <a:off x="1671544" y="1618830"/>
              <a:ext cx="3232298" cy="48749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35" name="Gruppieren 34">
            <a:extLst>
              <a:ext uri="{FF2B5EF4-FFF2-40B4-BE49-F238E27FC236}">
                <a16:creationId xmlns:a16="http://schemas.microsoft.com/office/drawing/2014/main" id="{3A966181-461A-81DA-375F-D6C0D5423C1C}"/>
              </a:ext>
            </a:extLst>
          </p:cNvPr>
          <p:cNvGrpSpPr/>
          <p:nvPr/>
        </p:nvGrpSpPr>
        <p:grpSpPr>
          <a:xfrm>
            <a:off x="7679170" y="2958854"/>
            <a:ext cx="2823334" cy="3636826"/>
            <a:chOff x="-709068" y="-1187189"/>
            <a:chExt cx="2823334" cy="3636826"/>
          </a:xfrm>
        </p:grpSpPr>
        <p:sp>
          <p:nvSpPr>
            <p:cNvPr id="36" name="Rechteck 35">
              <a:extLst>
                <a:ext uri="{FF2B5EF4-FFF2-40B4-BE49-F238E27FC236}">
                  <a16:creationId xmlns:a16="http://schemas.microsoft.com/office/drawing/2014/main" id="{CC596EC7-EE5F-2EFC-EC53-98DDE26FF9DF}"/>
                </a:ext>
              </a:extLst>
            </p:cNvPr>
            <p:cNvSpPr/>
            <p:nvPr/>
          </p:nvSpPr>
          <p:spPr>
            <a:xfrm>
              <a:off x="-709068" y="1992764"/>
              <a:ext cx="2823334"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Überprüfung, ob Vorgaben eingehalten wurden</a:t>
              </a:r>
            </a:p>
          </p:txBody>
        </p:sp>
        <p:cxnSp>
          <p:nvCxnSpPr>
            <p:cNvPr id="37" name="Gerade Verbindung mit Pfeil 36">
              <a:extLst>
                <a:ext uri="{FF2B5EF4-FFF2-40B4-BE49-F238E27FC236}">
                  <a16:creationId xmlns:a16="http://schemas.microsoft.com/office/drawing/2014/main" id="{6820CE71-6F53-E4EE-A0D2-129B198FD800}"/>
                </a:ext>
              </a:extLst>
            </p:cNvPr>
            <p:cNvCxnSpPr/>
            <p:nvPr/>
          </p:nvCxnSpPr>
          <p:spPr>
            <a:xfrm flipH="1" flipV="1">
              <a:off x="702599" y="-1187189"/>
              <a:ext cx="0" cy="310010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40" name="Gruppieren 39">
            <a:extLst>
              <a:ext uri="{FF2B5EF4-FFF2-40B4-BE49-F238E27FC236}">
                <a16:creationId xmlns:a16="http://schemas.microsoft.com/office/drawing/2014/main" id="{2A785FDF-B267-CC8D-FB87-B23F9E744EB5}"/>
              </a:ext>
            </a:extLst>
          </p:cNvPr>
          <p:cNvGrpSpPr/>
          <p:nvPr/>
        </p:nvGrpSpPr>
        <p:grpSpPr>
          <a:xfrm>
            <a:off x="56128" y="5643789"/>
            <a:ext cx="4803529" cy="1027752"/>
            <a:chOff x="47728" y="1606818"/>
            <a:chExt cx="4803529" cy="1027752"/>
          </a:xfrm>
        </p:grpSpPr>
        <p:sp>
          <p:nvSpPr>
            <p:cNvPr id="41" name="Rechteck 40">
              <a:extLst>
                <a:ext uri="{FF2B5EF4-FFF2-40B4-BE49-F238E27FC236}">
                  <a16:creationId xmlns:a16="http://schemas.microsoft.com/office/drawing/2014/main" id="{128DE7A0-08FC-2B1E-C8D6-75890086E8C4}"/>
                </a:ext>
              </a:extLst>
            </p:cNvPr>
            <p:cNvSpPr/>
            <p:nvPr/>
          </p:nvSpPr>
          <p:spPr>
            <a:xfrm>
              <a:off x="47728" y="2177697"/>
              <a:ext cx="4803529"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Weiterverarbeitung der Eingaben vom Formular</a:t>
              </a:r>
            </a:p>
          </p:txBody>
        </p:sp>
        <p:cxnSp>
          <p:nvCxnSpPr>
            <p:cNvPr id="42" name="Gerade Verbindung mit Pfeil 41">
              <a:extLst>
                <a:ext uri="{FF2B5EF4-FFF2-40B4-BE49-F238E27FC236}">
                  <a16:creationId xmlns:a16="http://schemas.microsoft.com/office/drawing/2014/main" id="{7573D373-FF78-B1EA-7011-AEA642EA5FA3}"/>
                </a:ext>
              </a:extLst>
            </p:cNvPr>
            <p:cNvCxnSpPr/>
            <p:nvPr/>
          </p:nvCxnSpPr>
          <p:spPr>
            <a:xfrm flipV="1">
              <a:off x="1671544" y="1606818"/>
              <a:ext cx="1945758" cy="499502"/>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1590680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2" presetClass="entr" presetSubtype="0" dur="1000"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dur="100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dur="1000"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42" presetClass="entr" presetSubtype="0" dur="1000"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anim calcmode="lin" valueType="num">
                                      <p:cBhvr>
                                        <p:cTn id="50" dur="1000" fill="hold"/>
                                        <p:tgtEl>
                                          <p:spTgt spid="40"/>
                                        </p:tgtEl>
                                        <p:attrNameLst>
                                          <p:attrName>ppt_x</p:attrName>
                                        </p:attrNameLst>
                                      </p:cBhvr>
                                      <p:tavLst>
                                        <p:tav tm="0">
                                          <p:val>
                                            <p:strVal val="#ppt_x"/>
                                          </p:val>
                                        </p:tav>
                                        <p:tav tm="100000">
                                          <p:val>
                                            <p:strVal val="#ppt_x"/>
                                          </p:val>
                                        </p:tav>
                                      </p:tavLst>
                                    </p:anim>
                                    <p:anim calcmode="lin" valueType="num">
                                      <p:cBhvr>
                                        <p:cTn id="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feld 7">
            <a:extLst>
              <a:ext uri="{FF2B5EF4-FFF2-40B4-BE49-F238E27FC236}">
                <a16:creationId xmlns:a16="http://schemas.microsoft.com/office/drawing/2014/main" id="{6D692813-1618-AEEB-53FC-0B26835F66DC}"/>
              </a:ext>
            </a:extLst>
          </p:cNvPr>
          <p:cNvSpPr txBox="1"/>
          <p:nvPr/>
        </p:nvSpPr>
        <p:spPr>
          <a:xfrm>
            <a:off x="1026817" y="4934186"/>
            <a:ext cx="4495800" cy="381000"/>
          </a:xfrm>
          <a:prstGeom prst="rect">
            <a:avLst/>
          </a:prstGeom>
          <a:noFill/>
        </p:spPr>
        <p:txBody>
          <a:bodyPr wrap="square" rtlCol="0">
            <a:spAutoFit/>
          </a:bodyPr>
          <a:lstStyle/>
          <a:p>
            <a:r>
              <a:rPr lang="de-AT">
                <a:solidFill>
                  <a:schemeClr val="bg1"/>
                </a:solidFill>
              </a:rPr>
              <a:t>Letzte Eingabefelder mit dem Absende-Button</a:t>
            </a:r>
          </a:p>
        </p:txBody>
      </p:sp>
      <p:pic>
        <p:nvPicPr>
          <p:cNvPr id="12" name="Grafik 11">
            <a:extLst>
              <a:ext uri="{FF2B5EF4-FFF2-40B4-BE49-F238E27FC236}">
                <a16:creationId xmlns:a16="http://schemas.microsoft.com/office/drawing/2014/main" id="{3FF7B98A-5CDA-C64D-CBC4-8F99F58F663E}"/>
              </a:ext>
            </a:extLst>
          </p:cNvPr>
          <p:cNvPicPr>
            <a:picLocks noChangeAspect="1"/>
          </p:cNvPicPr>
          <p:nvPr/>
        </p:nvPicPr>
        <p:blipFill>
          <a:blip r:embed="rId3"/>
          <a:stretch>
            <a:fillRect/>
          </a:stretch>
        </p:blipFill>
        <p:spPr>
          <a:xfrm>
            <a:off x="1026817" y="2113951"/>
            <a:ext cx="10138365" cy="2745807"/>
          </a:xfrm>
          <a:prstGeom prst="rect">
            <a:avLst/>
          </a:prstGeom>
        </p:spPr>
      </p:pic>
    </p:spTree>
    <p:extLst>
      <p:ext uri="{BB962C8B-B14F-4D97-AF65-F5344CB8AC3E}">
        <p14:creationId xmlns:p14="http://schemas.microsoft.com/office/powerpoint/2010/main" val="3701179968"/>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76480" y="15071"/>
            <a:ext cx="10515600" cy="1325563"/>
          </a:xfrm>
        </p:spPr>
        <p:txBody>
          <a:bodyPr/>
          <a:lstStyle/>
          <a:p>
            <a:r>
              <a:rPr lang="de-AT">
                <a:solidFill>
                  <a:schemeClr val="bg1"/>
                </a:solidFill>
              </a:rPr>
              <a:t>Anwendungsbeispiel</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459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3" name="Grafik 2">
            <a:extLst>
              <a:ext uri="{FF2B5EF4-FFF2-40B4-BE49-F238E27FC236}">
                <a16:creationId xmlns:a16="http://schemas.microsoft.com/office/drawing/2014/main" id="{DDD2A36A-8111-4684-7967-A5BA4975B1EC}"/>
              </a:ext>
            </a:extLst>
          </p:cNvPr>
          <p:cNvPicPr>
            <a:picLocks noChangeAspect="1"/>
          </p:cNvPicPr>
          <p:nvPr/>
        </p:nvPicPr>
        <p:blipFill>
          <a:blip r:embed="rId3"/>
          <a:stretch>
            <a:fillRect/>
          </a:stretch>
        </p:blipFill>
        <p:spPr>
          <a:xfrm>
            <a:off x="2577719" y="2280252"/>
            <a:ext cx="7036561" cy="2033737"/>
          </a:xfrm>
          <a:prstGeom prst="rect">
            <a:avLst/>
          </a:prstGeom>
        </p:spPr>
      </p:pic>
      <p:grpSp>
        <p:nvGrpSpPr>
          <p:cNvPr id="6" name="Gruppieren 5">
            <a:extLst>
              <a:ext uri="{FF2B5EF4-FFF2-40B4-BE49-F238E27FC236}">
                <a16:creationId xmlns:a16="http://schemas.microsoft.com/office/drawing/2014/main" id="{AB78E40E-49A9-5133-68E3-E0333C5DC1EF}"/>
              </a:ext>
            </a:extLst>
          </p:cNvPr>
          <p:cNvGrpSpPr/>
          <p:nvPr/>
        </p:nvGrpSpPr>
        <p:grpSpPr>
          <a:xfrm>
            <a:off x="304800" y="2610947"/>
            <a:ext cx="3170588" cy="456873"/>
            <a:chOff x="-4856" y="1891765"/>
            <a:chExt cx="3170588" cy="456873"/>
          </a:xfrm>
        </p:grpSpPr>
        <p:sp>
          <p:nvSpPr>
            <p:cNvPr id="7" name="Rechteck 6">
              <a:extLst>
                <a:ext uri="{FF2B5EF4-FFF2-40B4-BE49-F238E27FC236}">
                  <a16:creationId xmlns:a16="http://schemas.microsoft.com/office/drawing/2014/main" id="{9F40A010-D534-E064-BAC4-E9AED29547AD}"/>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Verbindung zur Mail</a:t>
              </a:r>
            </a:p>
          </p:txBody>
        </p:sp>
        <p:cxnSp>
          <p:nvCxnSpPr>
            <p:cNvPr id="8" name="Gerade Verbindung mit Pfeil 7">
              <a:extLst>
                <a:ext uri="{FF2B5EF4-FFF2-40B4-BE49-F238E27FC236}">
                  <a16:creationId xmlns:a16="http://schemas.microsoft.com/office/drawing/2014/main" id="{D8A5B62A-1BA3-0692-E70A-AA4E55907C9E}"/>
                </a:ext>
              </a:extLst>
            </p:cNvPr>
            <p:cNvCxnSpPr/>
            <p:nvPr/>
          </p:nvCxnSpPr>
          <p:spPr>
            <a:xfrm>
              <a:off x="1742428" y="2219377"/>
              <a:ext cx="1423304"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0" name="Gruppieren 9">
            <a:extLst>
              <a:ext uri="{FF2B5EF4-FFF2-40B4-BE49-F238E27FC236}">
                <a16:creationId xmlns:a16="http://schemas.microsoft.com/office/drawing/2014/main" id="{84698573-225F-F20C-6F5B-2D4378C5AFAC}"/>
              </a:ext>
            </a:extLst>
          </p:cNvPr>
          <p:cNvGrpSpPr/>
          <p:nvPr/>
        </p:nvGrpSpPr>
        <p:grpSpPr>
          <a:xfrm>
            <a:off x="9058940" y="2699245"/>
            <a:ext cx="2675433" cy="456873"/>
            <a:chOff x="-714422" y="1891765"/>
            <a:chExt cx="2675433" cy="456873"/>
          </a:xfrm>
        </p:grpSpPr>
        <p:sp>
          <p:nvSpPr>
            <p:cNvPr id="11" name="Rechteck 10">
              <a:extLst>
                <a:ext uri="{FF2B5EF4-FFF2-40B4-BE49-F238E27FC236}">
                  <a16:creationId xmlns:a16="http://schemas.microsoft.com/office/drawing/2014/main" id="{CA47D73C-3888-72CC-BAE0-7BA50178AE21}"/>
                </a:ext>
              </a:extLst>
            </p:cNvPr>
            <p:cNvSpPr/>
            <p:nvPr/>
          </p:nvSpPr>
          <p:spPr>
            <a:xfrm>
              <a:off x="-4856" y="1891765"/>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Mail als wichtig markieren</a:t>
              </a:r>
            </a:p>
          </p:txBody>
        </p:sp>
        <p:cxnSp>
          <p:nvCxnSpPr>
            <p:cNvPr id="12" name="Gerade Verbindung mit Pfeil 11">
              <a:extLst>
                <a:ext uri="{FF2B5EF4-FFF2-40B4-BE49-F238E27FC236}">
                  <a16:creationId xmlns:a16="http://schemas.microsoft.com/office/drawing/2014/main" id="{200E76FA-16B0-B2FE-C651-7AE813BC2354}"/>
                </a:ext>
              </a:extLst>
            </p:cNvPr>
            <p:cNvCxnSpPr/>
            <p:nvPr/>
          </p:nvCxnSpPr>
          <p:spPr>
            <a:xfrm flipH="1">
              <a:off x="-714422" y="2031904"/>
              <a:ext cx="882503"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grpSp>
        <p:nvGrpSpPr>
          <p:cNvPr id="15" name="Gruppieren 14">
            <a:extLst>
              <a:ext uri="{FF2B5EF4-FFF2-40B4-BE49-F238E27FC236}">
                <a16:creationId xmlns:a16="http://schemas.microsoft.com/office/drawing/2014/main" id="{98138B58-1D2A-9613-6C7A-3960A79534C5}"/>
              </a:ext>
            </a:extLst>
          </p:cNvPr>
          <p:cNvGrpSpPr/>
          <p:nvPr/>
        </p:nvGrpSpPr>
        <p:grpSpPr>
          <a:xfrm>
            <a:off x="86217" y="3395432"/>
            <a:ext cx="3066316" cy="456873"/>
            <a:chOff x="99416" y="2117363"/>
            <a:chExt cx="3066316" cy="456873"/>
          </a:xfrm>
        </p:grpSpPr>
        <p:sp>
          <p:nvSpPr>
            <p:cNvPr id="16" name="Rechteck 15">
              <a:extLst>
                <a:ext uri="{FF2B5EF4-FFF2-40B4-BE49-F238E27FC236}">
                  <a16:creationId xmlns:a16="http://schemas.microsoft.com/office/drawing/2014/main" id="{36DF2D21-7B50-843F-2077-72709BE5AD36}"/>
                </a:ext>
              </a:extLst>
            </p:cNvPr>
            <p:cNvSpPr/>
            <p:nvPr/>
          </p:nvSpPr>
          <p:spPr>
            <a:xfrm>
              <a:off x="99416" y="2117363"/>
              <a:ext cx="1965867" cy="456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Fußzeile mit Copyright</a:t>
              </a:r>
            </a:p>
          </p:txBody>
        </p:sp>
        <p:cxnSp>
          <p:nvCxnSpPr>
            <p:cNvPr id="17" name="Gerade Verbindung mit Pfeil 16">
              <a:extLst>
                <a:ext uri="{FF2B5EF4-FFF2-40B4-BE49-F238E27FC236}">
                  <a16:creationId xmlns:a16="http://schemas.microsoft.com/office/drawing/2014/main" id="{5F84C1B6-FB6A-9D53-814F-7CDF6CBE83D5}"/>
                </a:ext>
              </a:extLst>
            </p:cNvPr>
            <p:cNvCxnSpPr/>
            <p:nvPr/>
          </p:nvCxnSpPr>
          <p:spPr>
            <a:xfrm>
              <a:off x="1742428" y="2219377"/>
              <a:ext cx="1423304" cy="0"/>
            </a:xfrm>
            <a:prstGeom prst="straightConnector1">
              <a:avLst/>
            </a:prstGeom>
            <a:ln w="76200">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11491968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dur="1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dur="100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dur="100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1303280" y="2868421"/>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a:solidFill>
                      <a:schemeClr val="bg1"/>
                    </a:solidFill>
                  </a:rPr>
                  <a:t>Hintergrundinformationen</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a:solidFill>
                      <a:schemeClr val="bg1"/>
                    </a:solidFill>
                  </a:rPr>
                  <a:t>Geschichte</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a:solidFill>
                      <a:schemeClr val="bg1"/>
                    </a:solidFill>
                  </a:rPr>
                  <a:t>Unterschied zwischen HTML4 und HTML5</a:t>
                </a:r>
              </a:p>
            </p:txBody>
          </p:sp>
        </p:grpSp>
      </p:grpSp>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303280" y="1703496"/>
            <a:ext cx="10515600" cy="1325563"/>
          </a:xfrm>
        </p:spPr>
        <p:txBody>
          <a:bodyPr/>
          <a:lstStyle/>
          <a:p>
            <a:r>
              <a:rPr lang="de-AT" sz="4400">
                <a:solidFill>
                  <a:schemeClr val="bg1"/>
                </a:solidFill>
              </a:rPr>
              <a:t> Generelle Informationen</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835567" y="21378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 name="Titel 1">
            <a:extLst>
              <a:ext uri="{FF2B5EF4-FFF2-40B4-BE49-F238E27FC236}">
                <a16:creationId xmlns:a16="http://schemas.microsoft.com/office/drawing/2014/main" id="{304D1B04-E64F-97D3-5DFC-FCCEA017CB4F}"/>
              </a:ext>
            </a:extLst>
          </p:cNvPr>
          <p:cNvSpPr txBox="1"/>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w="25400">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spTree>
    <p:extLst>
      <p:ext uri="{BB962C8B-B14F-4D97-AF65-F5344CB8AC3E}">
        <p14:creationId xmlns:p14="http://schemas.microsoft.com/office/powerpoint/2010/main" val="3609979205"/>
      </p:ext>
    </p:extLst>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1" name="Grafik 10">
            <a:extLst>
              <a:ext uri="{FF2B5EF4-FFF2-40B4-BE49-F238E27FC236}">
                <a16:creationId xmlns:a16="http://schemas.microsoft.com/office/drawing/2014/main" id="{2CDD7600-B1F4-6557-7AB7-D7D3F0EE0A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5308"/>
            <a:ext cx="12198063" cy="6092456"/>
          </a:xfrm>
          <a:prstGeom prst="rect">
            <a:avLst/>
          </a:prstGeom>
        </p:spPr>
      </p:pic>
    </p:spTree>
    <p:extLst>
      <p:ext uri="{BB962C8B-B14F-4D97-AF65-F5344CB8AC3E}">
        <p14:creationId xmlns:p14="http://schemas.microsoft.com/office/powerpoint/2010/main" val="2373756889"/>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736125" y="3176508"/>
            <a:ext cx="10515600" cy="1325563"/>
          </a:xfrm>
        </p:spPr>
        <p:txBody>
          <a:bodyPr>
            <a:normAutofit/>
          </a:bodyPr>
          <a:lstStyle/>
          <a:p>
            <a:r>
              <a:rPr lang="de-AT" sz="2800">
                <a:solidFill>
                  <a:schemeClr val="bg1"/>
                </a:solidFill>
              </a:rPr>
              <a:t> Anwendungsbeispiel</a:t>
            </a:r>
            <a:endParaRPr lang="de-AT" sz="2800"/>
          </a:p>
        </p:txBody>
      </p:sp>
      <p:sp>
        <p:nvSpPr>
          <p:cNvPr id="5" name="Ellipse 4">
            <a:extLst>
              <a:ext uri="{FF2B5EF4-FFF2-40B4-BE49-F238E27FC236}">
                <a16:creationId xmlns:a16="http://schemas.microsoft.com/office/drawing/2014/main" id="{B19275D1-B942-6BA4-186A-2CF47B743A82}"/>
              </a:ext>
            </a:extLst>
          </p:cNvPr>
          <p:cNvSpPr/>
          <p:nvPr/>
        </p:nvSpPr>
        <p:spPr>
          <a:xfrm>
            <a:off x="1285924" y="4201631"/>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a:extLst>
              <a:ext uri="{FF2B5EF4-FFF2-40B4-BE49-F238E27FC236}">
                <a16:creationId xmlns:a16="http://schemas.microsoft.com/office/drawing/2014/main" id="{20C4B633-6384-FCCC-AEA6-CBA0077162BC}"/>
              </a:ext>
            </a:extLst>
          </p:cNvPr>
          <p:cNvSpPr txBox="1"/>
          <p:nvPr/>
        </p:nvSpPr>
        <p:spPr>
          <a:xfrm>
            <a:off x="838200" y="688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w="25400">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14" name="Gruppieren 13">
            <a:extLst>
              <a:ext uri="{FF2B5EF4-FFF2-40B4-BE49-F238E27FC236}">
                <a16:creationId xmlns:a16="http://schemas.microsoft.com/office/drawing/2014/main" id="{6A20E60D-2A5A-2447-E856-812ACDBD1740}"/>
              </a:ext>
            </a:extLst>
          </p:cNvPr>
          <p:cNvGrpSpPr/>
          <p:nvPr/>
        </p:nvGrpSpPr>
        <p:grpSpPr>
          <a:xfrm>
            <a:off x="1276147" y="2340422"/>
            <a:ext cx="6763470" cy="2474515"/>
            <a:chOff x="725208" y="1879837"/>
            <a:chExt cx="4908467" cy="1828630"/>
          </a:xfrm>
        </p:grpSpPr>
        <p:grpSp>
          <p:nvGrpSpPr>
            <p:cNvPr id="18" name="Gruppieren 17">
              <a:extLst>
                <a:ext uri="{FF2B5EF4-FFF2-40B4-BE49-F238E27FC236}">
                  <a16:creationId xmlns:a16="http://schemas.microsoft.com/office/drawing/2014/main" id="{ABC7670E-C56E-2160-3A64-6337ED747CA6}"/>
                </a:ext>
              </a:extLst>
            </p:cNvPr>
            <p:cNvGrpSpPr/>
            <p:nvPr/>
          </p:nvGrpSpPr>
          <p:grpSpPr>
            <a:xfrm>
              <a:off x="725208" y="1921833"/>
              <a:ext cx="321342" cy="1210996"/>
              <a:chOff x="725208" y="1921833"/>
              <a:chExt cx="321342" cy="1210996"/>
            </a:xfrm>
          </p:grpSpPr>
          <p:sp>
            <p:nvSpPr>
              <p:cNvPr id="26" name="Ellipse 25">
                <a:extLst>
                  <a:ext uri="{FF2B5EF4-FFF2-40B4-BE49-F238E27FC236}">
                    <a16:creationId xmlns:a16="http://schemas.microsoft.com/office/drawing/2014/main" id="{3070F9DC-E7D6-C4D1-3AA4-AEE3E2B47DCF}"/>
                  </a:ext>
                </a:extLst>
              </p:cNvPr>
              <p:cNvSpPr/>
              <p:nvPr/>
            </p:nvSpPr>
            <p:spPr>
              <a:xfrm>
                <a:off x="731239" y="2849049"/>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7" name="Ellipse 26">
                <a:extLst>
                  <a:ext uri="{FF2B5EF4-FFF2-40B4-BE49-F238E27FC236}">
                    <a16:creationId xmlns:a16="http://schemas.microsoft.com/office/drawing/2014/main" id="{A2EB7A5F-3312-EACB-26D2-7DBA830AD7E3}"/>
                  </a:ext>
                </a:extLst>
              </p:cNvPr>
              <p:cNvSpPr/>
              <p:nvPr/>
            </p:nvSpPr>
            <p:spPr>
              <a:xfrm>
                <a:off x="725210" y="192183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8" name="Ellipse 27">
                <a:extLst>
                  <a:ext uri="{FF2B5EF4-FFF2-40B4-BE49-F238E27FC236}">
                    <a16:creationId xmlns:a16="http://schemas.microsoft.com/office/drawing/2014/main" id="{9C3087A9-76AB-22B1-BA3A-D6ADCC20A2C5}"/>
                  </a:ext>
                </a:extLst>
              </p:cNvPr>
              <p:cNvSpPr/>
              <p:nvPr/>
            </p:nvSpPr>
            <p:spPr>
              <a:xfrm>
                <a:off x="725208" y="241653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19" name="Gruppieren 18">
              <a:extLst>
                <a:ext uri="{FF2B5EF4-FFF2-40B4-BE49-F238E27FC236}">
                  <a16:creationId xmlns:a16="http://schemas.microsoft.com/office/drawing/2014/main" id="{339D8773-BAC7-DBC5-9937-36E377A570DA}"/>
                </a:ext>
              </a:extLst>
            </p:cNvPr>
            <p:cNvGrpSpPr/>
            <p:nvPr/>
          </p:nvGrpSpPr>
          <p:grpSpPr>
            <a:xfrm>
              <a:off x="1110765" y="1879837"/>
              <a:ext cx="4522910" cy="1828630"/>
              <a:chOff x="1110765" y="1879837"/>
              <a:chExt cx="4522910" cy="1828630"/>
            </a:xfrm>
          </p:grpSpPr>
          <p:sp>
            <p:nvSpPr>
              <p:cNvPr id="22" name="Textfeld 21">
                <a:extLst>
                  <a:ext uri="{FF2B5EF4-FFF2-40B4-BE49-F238E27FC236}">
                    <a16:creationId xmlns:a16="http://schemas.microsoft.com/office/drawing/2014/main" id="{93BF7590-3F39-55C4-6F60-7275A1D2A248}"/>
                  </a:ext>
                </a:extLst>
              </p:cNvPr>
              <p:cNvSpPr txBox="1"/>
              <p:nvPr/>
            </p:nvSpPr>
            <p:spPr>
              <a:xfrm>
                <a:off x="1124737" y="1879837"/>
                <a:ext cx="4508938" cy="386652"/>
              </a:xfrm>
              <a:prstGeom prst="rect">
                <a:avLst/>
              </a:prstGeom>
              <a:noFill/>
            </p:spPr>
            <p:txBody>
              <a:bodyPr wrap="square" rtlCol="0">
                <a:spAutoFit/>
              </a:bodyPr>
              <a:lstStyle/>
              <a:p>
                <a:r>
                  <a:rPr lang="de-AT" sz="2800">
                    <a:solidFill>
                      <a:schemeClr val="bg1"/>
                    </a:solidFill>
                  </a:rPr>
                  <a:t>Generelle Informationen</a:t>
                </a:r>
              </a:p>
            </p:txBody>
          </p:sp>
          <p:sp>
            <p:nvSpPr>
              <p:cNvPr id="23" name="Textfeld 22">
                <a:extLst>
                  <a:ext uri="{FF2B5EF4-FFF2-40B4-BE49-F238E27FC236}">
                    <a16:creationId xmlns:a16="http://schemas.microsoft.com/office/drawing/2014/main" id="{5A161D6F-6639-7611-52F2-100485D2692C}"/>
                  </a:ext>
                </a:extLst>
              </p:cNvPr>
              <p:cNvSpPr txBox="1"/>
              <p:nvPr/>
            </p:nvSpPr>
            <p:spPr>
              <a:xfrm>
                <a:off x="1110765" y="2354753"/>
                <a:ext cx="4508938" cy="386652"/>
              </a:xfrm>
              <a:prstGeom prst="rect">
                <a:avLst/>
              </a:prstGeom>
              <a:noFill/>
            </p:spPr>
            <p:txBody>
              <a:bodyPr wrap="square" rtlCol="0">
                <a:spAutoFit/>
              </a:bodyPr>
              <a:lstStyle/>
              <a:p>
                <a:r>
                  <a:rPr lang="de-AT" sz="2800">
                    <a:solidFill>
                      <a:schemeClr val="bg1"/>
                    </a:solidFill>
                    <a:latin typeface="+mj-lt"/>
                  </a:rPr>
                  <a:t>HMTL5 Elemente</a:t>
                </a:r>
              </a:p>
            </p:txBody>
          </p:sp>
          <p:sp>
            <p:nvSpPr>
              <p:cNvPr id="24" name="Textfeld 23">
                <a:extLst>
                  <a:ext uri="{FF2B5EF4-FFF2-40B4-BE49-F238E27FC236}">
                    <a16:creationId xmlns:a16="http://schemas.microsoft.com/office/drawing/2014/main" id="{BD2C2648-EAEA-7BEC-6459-4A0798B4EA7E}"/>
                  </a:ext>
                </a:extLst>
              </p:cNvPr>
              <p:cNvSpPr txBox="1"/>
              <p:nvPr/>
            </p:nvSpPr>
            <p:spPr>
              <a:xfrm>
                <a:off x="1110765" y="3139862"/>
                <a:ext cx="4508938" cy="568605"/>
              </a:xfrm>
              <a:prstGeom prst="rect">
                <a:avLst/>
              </a:prstGeom>
              <a:noFill/>
            </p:spPr>
            <p:txBody>
              <a:bodyPr wrap="square" rtlCol="0">
                <a:spAutoFit/>
              </a:bodyPr>
              <a:lstStyle/>
              <a:p>
                <a:r>
                  <a:rPr lang="de-AT" sz="4400">
                    <a:solidFill>
                      <a:schemeClr val="bg1"/>
                    </a:solidFill>
                  </a:rPr>
                  <a:t>Aussicht</a:t>
                </a:r>
              </a:p>
            </p:txBody>
          </p:sp>
        </p:grpSp>
      </p:grpSp>
    </p:spTree>
    <p:extLst>
      <p:ext uri="{BB962C8B-B14F-4D97-AF65-F5344CB8AC3E}">
        <p14:creationId xmlns:p14="http://schemas.microsoft.com/office/powerpoint/2010/main" val="3615505461"/>
      </p:ext>
    </p:extLst>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el 3">
            <a:extLst>
              <a:ext uri="{FF2B5EF4-FFF2-40B4-BE49-F238E27FC236}">
                <a16:creationId xmlns:a16="http://schemas.microsoft.com/office/drawing/2014/main" id="{6A957115-E840-0383-C8C1-1E9976707883}"/>
              </a:ext>
            </a:extLst>
          </p:cNvPr>
          <p:cNvSpPr>
            <a:spLocks noGrp="1"/>
          </p:cNvSpPr>
          <p:nvPr>
            <p:ph type="title"/>
          </p:nvPr>
        </p:nvSpPr>
        <p:spPr>
          <a:xfrm>
            <a:off x="2776480" y="15071"/>
            <a:ext cx="10515600" cy="1325563"/>
          </a:xfrm>
        </p:spPr>
        <p:txBody>
          <a:bodyPr/>
          <a:lstStyle/>
          <a:p>
            <a:r>
              <a:rPr lang="de-AT">
                <a:solidFill>
                  <a:schemeClr val="bg1"/>
                </a:solidFill>
              </a:rPr>
              <a:t>Aussicht</a:t>
            </a:r>
            <a:endParaRPr lang="de-AT"/>
          </a:p>
        </p:txBody>
      </p:sp>
      <p:sp>
        <p:nvSpPr>
          <p:cNvPr id="3" name="Ellipse 2">
            <a:extLst>
              <a:ext uri="{FF2B5EF4-FFF2-40B4-BE49-F238E27FC236}">
                <a16:creationId xmlns:a16="http://schemas.microsoft.com/office/drawing/2014/main" id="{1C0B2421-D46E-8F58-7264-6091E88A21B1}"/>
              </a:ext>
            </a:extLst>
          </p:cNvPr>
          <p:cNvSpPr/>
          <p:nvPr/>
        </p:nvSpPr>
        <p:spPr>
          <a:xfrm>
            <a:off x="2270667" y="459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4" name="Textfeld 3">
            <a:extLst>
              <a:ext uri="{FF2B5EF4-FFF2-40B4-BE49-F238E27FC236}">
                <a16:creationId xmlns:a16="http://schemas.microsoft.com/office/drawing/2014/main" id="{0E080290-425E-F7AF-390F-0C2E1E96AF6A}"/>
              </a:ext>
            </a:extLst>
          </p:cNvPr>
          <p:cNvSpPr txBox="1"/>
          <p:nvPr/>
        </p:nvSpPr>
        <p:spPr>
          <a:xfrm>
            <a:off x="979470" y="1500982"/>
            <a:ext cx="10233060" cy="3416320"/>
          </a:xfrm>
          <a:prstGeom prst="rect">
            <a:avLst/>
          </a:prstGeom>
          <a:noFill/>
        </p:spPr>
        <p:txBody>
          <a:bodyPr wrap="square" rtlCol="0">
            <a:spAutoFit/>
          </a:bodyPr>
          <a:lstStyle/>
          <a:p>
            <a:pPr marL="285750" indent="-285750">
              <a:buFont typeface="Arial" panose="020b0604020202020204" pitchFamily="34" charset="0"/>
              <a:buChar char="•"/>
            </a:pPr>
            <a:r>
              <a:rPr lang="de-AT" sz="2400">
                <a:solidFill>
                  <a:schemeClr val="bg1"/>
                </a:solidFill>
              </a:rPr>
              <a:t>HTML5</a:t>
            </a:r>
          </a:p>
          <a:p>
            <a:pPr marL="742950" lvl="1" indent="-285750">
              <a:buFont typeface="Arial" panose="020b0604020202020204" pitchFamily="34" charset="0"/>
              <a:buChar char="•"/>
            </a:pPr>
            <a:r>
              <a:rPr lang="de-AT" sz="2400">
                <a:solidFill>
                  <a:schemeClr val="bg1"/>
                </a:solidFill>
              </a:rPr>
              <a:t>benutzerfreundlich</a:t>
            </a:r>
          </a:p>
          <a:p>
            <a:pPr marL="742950" lvl="1" indent="-285750">
              <a:buFont typeface="Arial" panose="020b0604020202020204" pitchFamily="34" charset="0"/>
              <a:buChar char="•"/>
            </a:pPr>
            <a:r>
              <a:rPr lang="de-AT" sz="2400">
                <a:solidFill>
                  <a:schemeClr val="bg1"/>
                </a:solidFill>
              </a:rPr>
              <a:t>Eingang auf Bedürfnisse und Wünsche der Kunden</a:t>
            </a:r>
          </a:p>
          <a:p>
            <a:pPr marL="742950" lvl="1" indent="-285750">
              <a:buFont typeface="Arial" panose="020b0604020202020204" pitchFamily="34" charset="0"/>
              <a:buChar char="•"/>
            </a:pPr>
            <a:r>
              <a:rPr lang="de-AT" sz="2400">
                <a:solidFill>
                  <a:schemeClr val="bg1"/>
                </a:solidFill>
              </a:rPr>
              <a:t>steigende Kompatibilität von Browser</a:t>
            </a:r>
          </a:p>
          <a:p>
            <a:pPr marL="742950" lvl="1" indent="-285750">
              <a:buFont typeface="Arial" panose="020b0604020202020204" pitchFamily="34" charset="0"/>
              <a:buChar char="•"/>
            </a:pPr>
            <a:r>
              <a:rPr lang="de-AT" sz="2400">
                <a:solidFill>
                  <a:schemeClr val="bg1"/>
                </a:solidFill>
              </a:rPr>
              <a:t>Entwicklung nimmt schnell zu</a:t>
            </a:r>
          </a:p>
          <a:p>
            <a:pPr marL="285750" indent="-285750">
              <a:buFont typeface="Arial" panose="020b0604020202020204" pitchFamily="34" charset="0"/>
              <a:buChar char="•"/>
            </a:pPr>
            <a:r>
              <a:rPr lang="de-AT" sz="2400">
                <a:solidFill>
                  <a:schemeClr val="bg1"/>
                </a:solidFill>
              </a:rPr>
              <a:t>Zukunft</a:t>
            </a:r>
          </a:p>
          <a:p>
            <a:pPr marL="742950" lvl="1" indent="-285750">
              <a:buFont typeface="Arial" panose="020b0604020202020204" pitchFamily="34" charset="0"/>
              <a:buChar char="•"/>
            </a:pPr>
            <a:r>
              <a:rPr lang="de-AT" sz="2400">
                <a:solidFill>
                  <a:schemeClr val="bg1"/>
                </a:solidFill>
              </a:rPr>
              <a:t>Entwicklung mit W3C und WHATWG</a:t>
            </a:r>
          </a:p>
          <a:p>
            <a:pPr marL="742950" lvl="1" indent="-285750">
              <a:buFont typeface="Arial" panose="020b0604020202020204" pitchFamily="34" charset="0"/>
              <a:buChar char="•"/>
            </a:pPr>
            <a:r>
              <a:rPr lang="de-AT" sz="2400">
                <a:solidFill>
                  <a:schemeClr val="bg1"/>
                </a:solidFill>
              </a:rPr>
              <a:t>Weiterentwicklung von HTML5</a:t>
            </a:r>
          </a:p>
          <a:p>
            <a:pPr marL="742950" lvl="1" indent="-285750">
              <a:buFont typeface="Arial" panose="020b0604020202020204" pitchFamily="34" charset="0"/>
              <a:buChar char="•"/>
            </a:pPr>
            <a:endParaRPr lang="de-AT" sz="2400">
              <a:solidFill>
                <a:schemeClr val="bg1"/>
              </a:solidFill>
            </a:endParaRPr>
          </a:p>
        </p:txBody>
      </p:sp>
    </p:spTree>
    <p:extLst>
      <p:ext uri="{BB962C8B-B14F-4D97-AF65-F5344CB8AC3E}">
        <p14:creationId xmlns:p14="http://schemas.microsoft.com/office/powerpoint/2010/main" val="2422984639"/>
      </p:ext>
    </p:extLst>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Titel 1">
            <a:extLst>
              <a:ext uri="{FF2B5EF4-FFF2-40B4-BE49-F238E27FC236}">
                <a16:creationId xmlns:a16="http://schemas.microsoft.com/office/drawing/2014/main" id="{D873F351-598F-16BF-0DA6-F1BB5765B29B}"/>
              </a:ext>
            </a:extLst>
          </p:cNvPr>
          <p:cNvSpPr txBox="1"/>
          <p:nvPr/>
        </p:nvSpPr>
        <p:spPr>
          <a:xfrm>
            <a:off x="527282" y="770090"/>
            <a:ext cx="10515600"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w="25400">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Vielen Dank für Ihre Aufmerksamkeit!</a:t>
            </a:r>
          </a:p>
        </p:txBody>
      </p:sp>
      <p:pic>
        <p:nvPicPr>
          <p:cNvPr id="9" name="Grafik 8">
            <a:extLst>
              <a:ext uri="{FF2B5EF4-FFF2-40B4-BE49-F238E27FC236}">
                <a16:creationId xmlns:a16="http://schemas.microsoft.com/office/drawing/2014/main" id="{C42EE251-9137-055A-C6D9-1CDF2FC33D45}"/>
              </a:ext>
            </a:extLst>
          </p:cNvPr>
          <p:cNvPicPr>
            <a:picLocks noChangeAspect="1"/>
          </p:cNvPicPr>
          <p:nvPr/>
        </p:nvPicPr>
        <p:blipFill>
          <a:blip r:embed="rId3">
            <a:duotone>
              <a:schemeClr val="accent2">
                <a:shade val="45000"/>
                <a:satMod val="135000"/>
              </a:schemeClr>
              <a:prstClr val="white"/>
            </a:duotone>
          </a:blip>
          <a:stretch>
            <a:fillRect/>
          </a:stretch>
        </p:blipFill>
        <p:spPr>
          <a:xfrm>
            <a:off x="2285037" y="2693360"/>
            <a:ext cx="6291072" cy="3486890"/>
          </a:xfrm>
          <a:prstGeom prst="rect">
            <a:avLst/>
          </a:prstGeom>
        </p:spPr>
      </p:pic>
    </p:spTree>
    <p:extLst>
      <p:ext uri="{BB962C8B-B14F-4D97-AF65-F5344CB8AC3E}">
        <p14:creationId xmlns:p14="http://schemas.microsoft.com/office/powerpoint/2010/main" val="238218538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a:t>
            </a:r>
            <a:r>
              <a:rPr lang="de-AT" err="1">
                <a:solidFill>
                  <a:schemeClr val="bg1"/>
                </a:solidFill>
              </a:rPr>
              <a:t>Hintergrundinformtionen</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Textfeld 2">
            <a:extLst>
              <a:ext uri="{FF2B5EF4-FFF2-40B4-BE49-F238E27FC236}">
                <a16:creationId xmlns:a16="http://schemas.microsoft.com/office/drawing/2014/main" id="{B99368E2-56EE-B164-3C76-9F8372EAFE00}"/>
              </a:ext>
            </a:extLst>
          </p:cNvPr>
          <p:cNvSpPr txBox="1"/>
          <p:nvPr/>
        </p:nvSpPr>
        <p:spPr>
          <a:xfrm>
            <a:off x="1120740" y="1595021"/>
            <a:ext cx="10233060" cy="5262979"/>
          </a:xfrm>
          <a:prstGeom prst="rect">
            <a:avLst/>
          </a:prstGeom>
          <a:noFill/>
        </p:spPr>
        <p:txBody>
          <a:bodyPr wrap="square" rtlCol="0">
            <a:spAutoFit/>
          </a:bodyPr>
          <a:lstStyle/>
          <a:p>
            <a:pPr marL="285750" indent="-285750">
              <a:buFont typeface="Arial" panose="020b0604020202020204" pitchFamily="34" charset="0"/>
              <a:buChar char="•"/>
            </a:pPr>
            <a:r>
              <a:rPr lang="de-AT" sz="2400">
                <a:solidFill>
                  <a:schemeClr val="bg1"/>
                </a:solidFill>
              </a:rPr>
              <a:t>Zuständig für die Strukturierung </a:t>
            </a:r>
          </a:p>
          <a:p>
            <a:pPr marL="742950" lvl="1" indent="-285750">
              <a:buFont typeface="Arial" panose="020b0604020202020204" pitchFamily="34" charset="0"/>
              <a:buChar char="•"/>
            </a:pPr>
            <a:r>
              <a:rPr lang="de-AT" sz="2400">
                <a:solidFill>
                  <a:schemeClr val="bg1"/>
                </a:solidFill>
              </a:rPr>
              <a:t>Texte</a:t>
            </a:r>
          </a:p>
          <a:p>
            <a:pPr marL="742950" lvl="1" indent="-285750">
              <a:buFont typeface="Arial" panose="020b0604020202020204" pitchFamily="34" charset="0"/>
              <a:buChar char="•"/>
            </a:pPr>
            <a:r>
              <a:rPr lang="de-AT" sz="2400">
                <a:solidFill>
                  <a:schemeClr val="bg1"/>
                </a:solidFill>
              </a:rPr>
              <a:t>Einbindung von Grafik und Multimedia</a:t>
            </a:r>
          </a:p>
          <a:p>
            <a:pPr marL="742950" lvl="1" indent="-285750">
              <a:buFont typeface="Arial" panose="020b0604020202020204" pitchFamily="34" charset="0"/>
              <a:buChar char="•"/>
            </a:pPr>
            <a:endParaRPr lang="de-AT" sz="2400">
              <a:solidFill>
                <a:schemeClr val="bg1"/>
              </a:solidFill>
            </a:endParaRPr>
          </a:p>
          <a:p>
            <a:pPr marL="285750" indent="-285750">
              <a:buFont typeface="Arial" panose="020b0604020202020204" pitchFamily="34" charset="0"/>
              <a:buChar char="•"/>
            </a:pPr>
            <a:r>
              <a:rPr lang="de-AT" sz="2400">
                <a:solidFill>
                  <a:schemeClr val="bg1"/>
                </a:solidFill>
              </a:rPr>
              <a:t>DTD</a:t>
            </a:r>
          </a:p>
          <a:p>
            <a:pPr marL="742950" lvl="1" indent="-285750">
              <a:buFont typeface="Arial" panose="020b0604020202020204" pitchFamily="34" charset="0"/>
              <a:buChar char="•"/>
            </a:pPr>
            <a:r>
              <a:rPr lang="de-AT" sz="2400">
                <a:solidFill>
                  <a:schemeClr val="bg1"/>
                </a:solidFill>
              </a:rPr>
              <a:t>Weglassen von Endtags</a:t>
            </a:r>
          </a:p>
          <a:p>
            <a:pPr marL="742950" lvl="1" indent="-285750">
              <a:buFont typeface="Arial" panose="020b0604020202020204" pitchFamily="34" charset="0"/>
              <a:buChar char="•"/>
            </a:pPr>
            <a:r>
              <a:rPr lang="de-AT" sz="2400">
                <a:solidFill>
                  <a:schemeClr val="bg1"/>
                </a:solidFill>
              </a:rPr>
              <a:t>Definierung von Ausnahmen</a:t>
            </a:r>
          </a:p>
          <a:p>
            <a:pPr marL="742950" lvl="1" indent="-285750">
              <a:buFont typeface="Arial" panose="020b0604020202020204" pitchFamily="34" charset="0"/>
              <a:buChar char="•"/>
            </a:pPr>
            <a:r>
              <a:rPr lang="de-AT" sz="2400">
                <a:solidFill>
                  <a:schemeClr val="bg1"/>
                </a:solidFill>
              </a:rPr>
              <a:t>Groß- und Kleinschreibung unwichtig</a:t>
            </a:r>
          </a:p>
          <a:p>
            <a:pPr lvl="1"/>
            <a:endParaRPr lang="de-AT" sz="2400">
              <a:solidFill>
                <a:schemeClr val="bg1"/>
              </a:solidFill>
            </a:endParaRPr>
          </a:p>
          <a:p>
            <a:pPr marL="285750" indent="-285750">
              <a:buFont typeface="Arial" panose="020b0604020202020204" pitchFamily="34" charset="0"/>
              <a:buChar char="•"/>
            </a:pPr>
            <a:r>
              <a:rPr lang="de-AT" sz="2400">
                <a:solidFill>
                  <a:schemeClr val="bg1"/>
                </a:solidFill>
              </a:rPr>
              <a:t>Struktur</a:t>
            </a:r>
          </a:p>
          <a:p>
            <a:pPr marL="742950" lvl="1" indent="-285750">
              <a:buFont typeface="Arial" panose="020b0604020202020204" pitchFamily="34" charset="0"/>
              <a:buChar char="•"/>
            </a:pPr>
            <a:r>
              <a:rPr lang="de-AT" sz="2400">
                <a:solidFill>
                  <a:schemeClr val="bg1"/>
                </a:solidFill>
              </a:rPr>
              <a:t>Hierarchisch</a:t>
            </a:r>
          </a:p>
          <a:p>
            <a:pPr marL="742950" lvl="1" indent="-285750">
              <a:buFont typeface="Arial" panose="020b0604020202020204" pitchFamily="34" charset="0"/>
              <a:buChar char="•"/>
            </a:pPr>
            <a:r>
              <a:rPr lang="de-AT" sz="2400">
                <a:solidFill>
                  <a:schemeClr val="bg1"/>
                </a:solidFill>
              </a:rPr>
              <a:t>Kopfdaten</a:t>
            </a:r>
          </a:p>
          <a:p>
            <a:pPr marL="742950" lvl="1" indent="-285750">
              <a:buFont typeface="Arial" panose="020b0604020202020204" pitchFamily="34" charset="0"/>
              <a:buChar char="•"/>
            </a:pPr>
            <a:r>
              <a:rPr lang="de-AT" sz="2400">
                <a:solidFill>
                  <a:schemeClr val="bg1"/>
                </a:solidFill>
              </a:rPr>
              <a:t>Inhaltsdaten</a:t>
            </a:r>
          </a:p>
          <a:p>
            <a:pPr marL="285750" indent="-285750">
              <a:buFont typeface="Arial" panose="020b0604020202020204" pitchFamily="34" charset="0"/>
              <a:buChar char="•"/>
            </a:pPr>
            <a:endParaRPr lang="de-AT" sz="2400">
              <a:solidFill>
                <a:schemeClr val="bg1"/>
              </a:solidFill>
            </a:endParaRPr>
          </a:p>
        </p:txBody>
      </p:sp>
    </p:spTree>
    <p:extLst>
      <p:ext uri="{BB962C8B-B14F-4D97-AF65-F5344CB8AC3E}">
        <p14:creationId xmlns:p14="http://schemas.microsoft.com/office/powerpoint/2010/main" val="27359827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Geschichte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Textfeld 2">
            <a:extLst>
              <a:ext uri="{FF2B5EF4-FFF2-40B4-BE49-F238E27FC236}">
                <a16:creationId xmlns:a16="http://schemas.microsoft.com/office/drawing/2014/main" id="{B99368E2-56EE-B164-3C76-9F8372EAFE00}"/>
              </a:ext>
            </a:extLst>
          </p:cNvPr>
          <p:cNvSpPr txBox="1"/>
          <p:nvPr/>
        </p:nvSpPr>
        <p:spPr>
          <a:xfrm>
            <a:off x="1222625" y="1777429"/>
            <a:ext cx="10233060" cy="3416320"/>
          </a:xfrm>
          <a:prstGeom prst="rect">
            <a:avLst/>
          </a:prstGeom>
          <a:noFill/>
        </p:spPr>
        <p:txBody>
          <a:bodyPr wrap="square" rtlCol="0">
            <a:spAutoFit/>
          </a:bodyPr>
          <a:lstStyle/>
          <a:p>
            <a:pPr marL="285750" indent="-285750">
              <a:buFont typeface="Arial" panose="020b0604020202020204" pitchFamily="34" charset="0"/>
              <a:buChar char="•"/>
            </a:pPr>
            <a:r>
              <a:rPr lang="de-AT" sz="2400">
                <a:solidFill>
                  <a:schemeClr val="bg1"/>
                </a:solidFill>
              </a:rPr>
              <a:t>Tim Berners-Lee</a:t>
            </a:r>
          </a:p>
          <a:p>
            <a:pPr marL="742950" lvl="1" indent="-285750">
              <a:buFont typeface="Arial" panose="020b0604020202020204" pitchFamily="34" charset="0"/>
              <a:buChar char="•"/>
            </a:pPr>
            <a:r>
              <a:rPr lang="de-AT" sz="2400">
                <a:solidFill>
                  <a:schemeClr val="bg1"/>
                </a:solidFill>
              </a:rPr>
              <a:t>Entwickler von HTML</a:t>
            </a:r>
          </a:p>
          <a:p>
            <a:pPr marL="742950" lvl="1" indent="-285750">
              <a:buFont typeface="Arial" panose="020b0604020202020204" pitchFamily="34" charset="0"/>
              <a:buChar char="•"/>
            </a:pPr>
            <a:r>
              <a:rPr lang="de-AT" sz="2400">
                <a:solidFill>
                  <a:schemeClr val="bg1"/>
                </a:solidFill>
              </a:rPr>
              <a:t>Ziel: </a:t>
            </a:r>
          </a:p>
          <a:p>
            <a:pPr marL="1200150" lvl="2" indent="-285750">
              <a:buFont typeface="Arial" panose="020b0604020202020204" pitchFamily="34" charset="0"/>
              <a:buChar char="•"/>
            </a:pPr>
            <a:r>
              <a:rPr lang="de-AT" sz="2400">
                <a:solidFill>
                  <a:schemeClr val="bg1"/>
                </a:solidFill>
              </a:rPr>
              <a:t>alle Entwickler zusammenarbeiten</a:t>
            </a:r>
          </a:p>
          <a:p>
            <a:pPr marL="1200150" lvl="2" indent="-285750">
              <a:buFont typeface="Arial" panose="020b0604020202020204" pitchFamily="34" charset="0"/>
              <a:buChar char="•"/>
            </a:pPr>
            <a:r>
              <a:rPr lang="de-AT" sz="2400">
                <a:solidFill>
                  <a:schemeClr val="bg1"/>
                </a:solidFill>
              </a:rPr>
              <a:t>große Datenmenge auszutauschen</a:t>
            </a:r>
          </a:p>
          <a:p>
            <a:pPr marL="742950" lvl="1" indent="-285750">
              <a:buFont typeface="Arial" panose="020b0604020202020204" pitchFamily="34" charset="0"/>
              <a:buChar char="•"/>
            </a:pPr>
            <a:r>
              <a:rPr lang="de-AT" sz="2400">
                <a:solidFill>
                  <a:schemeClr val="bg1"/>
                </a:solidFill>
              </a:rPr>
              <a:t>Verwendet SGML für Erreichung</a:t>
            </a:r>
          </a:p>
          <a:p>
            <a:pPr marL="742950" lvl="1" indent="-285750">
              <a:buFont typeface="Arial" panose="020b0604020202020204" pitchFamily="34" charset="0"/>
              <a:buChar char="•"/>
            </a:pPr>
            <a:r>
              <a:rPr lang="de-AT" sz="2400">
                <a:solidFill>
                  <a:schemeClr val="bg1"/>
                </a:solidFill>
              </a:rPr>
              <a:t>Größter Erfolg: Entwicklung von Hypertext Links</a:t>
            </a:r>
          </a:p>
          <a:p>
            <a:pPr marL="742950" lvl="1" indent="-285750">
              <a:buFont typeface="Arial" panose="020b0604020202020204" pitchFamily="34" charset="0"/>
              <a:buChar char="•"/>
            </a:pPr>
            <a:r>
              <a:rPr lang="de-AT" sz="2400">
                <a:solidFill>
                  <a:schemeClr val="bg1"/>
                </a:solidFill>
              </a:rPr>
              <a:t>Gründete W3C</a:t>
            </a:r>
          </a:p>
          <a:p>
            <a:pPr marL="285750" indent="-285750">
              <a:buFont typeface="Arial" panose="020b0604020202020204" pitchFamily="34" charset="0"/>
              <a:buChar char="•"/>
            </a:pPr>
            <a:endParaRPr lang="de-AT" sz="2400">
              <a:solidFill>
                <a:schemeClr val="bg1"/>
              </a:solidFill>
            </a:endParaRPr>
          </a:p>
        </p:txBody>
      </p:sp>
    </p:spTree>
    <p:extLst>
      <p:ext uri="{BB962C8B-B14F-4D97-AF65-F5344CB8AC3E}">
        <p14:creationId xmlns:p14="http://schemas.microsoft.com/office/powerpoint/2010/main" val="372107605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Geschichte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Textfeld 2">
            <a:extLst>
              <a:ext uri="{FF2B5EF4-FFF2-40B4-BE49-F238E27FC236}">
                <a16:creationId xmlns:a16="http://schemas.microsoft.com/office/drawing/2014/main" id="{B99368E2-56EE-B164-3C76-9F8372EAFE00}"/>
              </a:ext>
            </a:extLst>
          </p:cNvPr>
          <p:cNvSpPr txBox="1"/>
          <p:nvPr/>
        </p:nvSpPr>
        <p:spPr>
          <a:xfrm>
            <a:off x="1222625" y="1777429"/>
            <a:ext cx="10233060" cy="4524315"/>
          </a:xfrm>
          <a:prstGeom prst="rect">
            <a:avLst/>
          </a:prstGeom>
          <a:noFill/>
        </p:spPr>
        <p:txBody>
          <a:bodyPr wrap="square" rtlCol="0">
            <a:spAutoFit/>
          </a:bodyPr>
          <a:lstStyle/>
          <a:p>
            <a:pPr marL="285750" indent="-285750">
              <a:buFont typeface="Arial" panose="020b0604020202020204" pitchFamily="34" charset="0"/>
              <a:buChar char="•"/>
            </a:pPr>
            <a:r>
              <a:rPr lang="de-AT" sz="2400">
                <a:solidFill>
                  <a:schemeClr val="bg1"/>
                </a:solidFill>
              </a:rPr>
              <a:t>1993 – erstes HTML</a:t>
            </a:r>
          </a:p>
          <a:p>
            <a:pPr marL="742950" lvl="1" indent="-285750">
              <a:buFont typeface="Arial" panose="020b0604020202020204" pitchFamily="34" charset="0"/>
              <a:buChar char="•"/>
            </a:pPr>
            <a:r>
              <a:rPr lang="de-AT" sz="2400">
                <a:solidFill>
                  <a:schemeClr val="bg1"/>
                </a:solidFill>
              </a:rPr>
              <a:t> Internet Entwurf</a:t>
            </a:r>
          </a:p>
          <a:p>
            <a:pPr marL="285750" indent="-285750">
              <a:buFont typeface="Arial" panose="020b0604020202020204" pitchFamily="34" charset="0"/>
              <a:buChar char="•"/>
            </a:pPr>
            <a:r>
              <a:rPr lang="de-AT" sz="2400">
                <a:solidFill>
                  <a:schemeClr val="bg1"/>
                </a:solidFill>
              </a:rPr>
              <a:t>1995 – zweite Version</a:t>
            </a:r>
          </a:p>
          <a:p>
            <a:pPr marL="742950" lvl="1" indent="-285750">
              <a:buFont typeface="Arial" panose="020b0604020202020204" pitchFamily="34" charset="0"/>
              <a:buChar char="•"/>
            </a:pPr>
            <a:r>
              <a:rPr lang="de-AT" sz="2400">
                <a:solidFill>
                  <a:schemeClr val="bg1"/>
                </a:solidFill>
              </a:rPr>
              <a:t>neuer offizieller Sprachstandard</a:t>
            </a:r>
          </a:p>
          <a:p>
            <a:pPr marL="285750" indent="-285750">
              <a:buFont typeface="Arial" panose="020b0604020202020204" pitchFamily="34" charset="0"/>
              <a:buChar char="•"/>
            </a:pPr>
            <a:r>
              <a:rPr lang="de-AT" sz="2400">
                <a:solidFill>
                  <a:schemeClr val="bg1"/>
                </a:solidFill>
              </a:rPr>
              <a:t>1997 – HTML3.2</a:t>
            </a:r>
          </a:p>
          <a:p>
            <a:pPr marL="742950" lvl="1" indent="-285750">
              <a:buFont typeface="Arial" panose="020b0604020202020204" pitchFamily="34" charset="0"/>
              <a:buChar char="•"/>
            </a:pPr>
            <a:r>
              <a:rPr lang="de-AT" sz="2400">
                <a:solidFill>
                  <a:schemeClr val="bg1"/>
                </a:solidFill>
              </a:rPr>
              <a:t>Fokus auf optische Effekte</a:t>
            </a:r>
          </a:p>
          <a:p>
            <a:pPr marL="285750" indent="-285750">
              <a:buFont typeface="Arial" panose="020b0604020202020204" pitchFamily="34" charset="0"/>
              <a:buChar char="•"/>
            </a:pPr>
            <a:r>
              <a:rPr lang="de-AT" sz="2400">
                <a:solidFill>
                  <a:schemeClr val="bg1"/>
                </a:solidFill>
              </a:rPr>
              <a:t>1999 – HTML4.1</a:t>
            </a:r>
          </a:p>
          <a:p>
            <a:pPr marL="742950" lvl="1" indent="-285750">
              <a:buFont typeface="Arial" panose="020b0604020202020204" pitchFamily="34" charset="0"/>
              <a:buChar char="•"/>
            </a:pPr>
            <a:r>
              <a:rPr lang="de-AT" sz="2400">
                <a:solidFill>
                  <a:schemeClr val="bg1"/>
                </a:solidFill>
              </a:rPr>
              <a:t>kleine Korrekturen </a:t>
            </a:r>
          </a:p>
          <a:p>
            <a:pPr marL="285750" indent="-285750">
              <a:buFont typeface="Arial" panose="020b0604020202020204" pitchFamily="34" charset="0"/>
              <a:buChar char="•"/>
            </a:pPr>
            <a:r>
              <a:rPr lang="de-AT" sz="2400">
                <a:solidFill>
                  <a:schemeClr val="bg1"/>
                </a:solidFill>
              </a:rPr>
              <a:t>2008 – HTML5 (letzte Version)</a:t>
            </a:r>
          </a:p>
          <a:p>
            <a:pPr marL="742950" lvl="1" indent="-285750">
              <a:buFont typeface="Arial" panose="020b0604020202020204" pitchFamily="34" charset="0"/>
              <a:buChar char="•"/>
            </a:pPr>
            <a:r>
              <a:rPr lang="de-AT" sz="2400">
                <a:solidFill>
                  <a:schemeClr val="bg1"/>
                </a:solidFill>
              </a:rPr>
              <a:t>zukünftige Entwicklungen </a:t>
            </a:r>
            <a:br>
              <a:rPr lang="de-AT" sz="2400">
                <a:solidFill>
                  <a:schemeClr val="bg1"/>
                </a:solidFill>
              </a:rPr>
            </a:br>
            <a:r>
              <a:rPr lang="de-AT" sz="2400">
                <a:solidFill>
                  <a:schemeClr val="bg1"/>
                </a:solidFill>
              </a:rPr>
              <a:t>als Living Standard</a:t>
            </a:r>
          </a:p>
          <a:p>
            <a:pPr marL="285750" indent="-285750">
              <a:buFont typeface="Arial" panose="020b0604020202020204" pitchFamily="34" charset="0"/>
              <a:buChar char="•"/>
            </a:pPr>
            <a:endParaRPr lang="de-AT" sz="2400">
              <a:solidFill>
                <a:schemeClr val="bg1"/>
              </a:solidFill>
            </a:endParaRPr>
          </a:p>
        </p:txBody>
      </p:sp>
      <p:pic>
        <p:nvPicPr>
          <p:cNvPr id="8" name="Grafik 7">
            <a:extLst>
              <a:ext uri="{FF2B5EF4-FFF2-40B4-BE49-F238E27FC236}">
                <a16:creationId xmlns:a16="http://schemas.microsoft.com/office/drawing/2014/main" id="{456D9F57-524A-A79E-23D4-EF58D6278C9A}"/>
              </a:ext>
            </a:extLst>
          </p:cNvPr>
          <p:cNvPicPr>
            <a:picLocks noChangeAspect="1"/>
          </p:cNvPicPr>
          <p:nvPr/>
        </p:nvPicPr>
        <p:blipFill>
          <a:blip r:embed="rId4"/>
          <a:stretch>
            <a:fillRect/>
          </a:stretch>
        </p:blipFill>
        <p:spPr>
          <a:xfrm>
            <a:off x="6997934" y="3790896"/>
            <a:ext cx="4457751" cy="2220336"/>
          </a:xfrm>
          <a:prstGeom prst="rect">
            <a:avLst/>
          </a:prstGeom>
        </p:spPr>
      </p:pic>
      <p:pic>
        <p:nvPicPr>
          <p:cNvPr id="10" name="Grafik 9">
            <a:extLst>
              <a:ext uri="{FF2B5EF4-FFF2-40B4-BE49-F238E27FC236}">
                <a16:creationId xmlns:a16="http://schemas.microsoft.com/office/drawing/2014/main" id="{E8BDE732-E0E1-C9A3-2663-14CDB685840C}"/>
              </a:ext>
            </a:extLst>
          </p:cNvPr>
          <p:cNvPicPr>
            <a:picLocks noChangeAspect="1"/>
          </p:cNvPicPr>
          <p:nvPr/>
        </p:nvPicPr>
        <p:blipFill>
          <a:blip r:embed="rId5"/>
          <a:stretch>
            <a:fillRect/>
          </a:stretch>
        </p:blipFill>
        <p:spPr>
          <a:xfrm>
            <a:off x="7959399" y="918476"/>
            <a:ext cx="2534819" cy="2237043"/>
          </a:xfrm>
          <a:prstGeom prst="rect">
            <a:avLst/>
          </a:prstGeom>
        </p:spPr>
      </p:pic>
      <p:sp>
        <p:nvSpPr>
          <p:cNvPr id="14" name="Textfeld 13">
            <a:extLst>
              <a:ext uri="{FF2B5EF4-FFF2-40B4-BE49-F238E27FC236}">
                <a16:creationId xmlns:a16="http://schemas.microsoft.com/office/drawing/2014/main" id="{4E290E83-1AB2-CF34-A0E4-11D905D808FB}"/>
              </a:ext>
            </a:extLst>
          </p:cNvPr>
          <p:cNvSpPr txBox="1"/>
          <p:nvPr/>
        </p:nvSpPr>
        <p:spPr>
          <a:xfrm>
            <a:off x="8280406" y="3124825"/>
            <a:ext cx="2912533" cy="369332"/>
          </a:xfrm>
          <a:prstGeom prst="rect">
            <a:avLst/>
          </a:prstGeom>
          <a:noFill/>
        </p:spPr>
        <p:txBody>
          <a:bodyPr wrap="square" rtlCol="0">
            <a:spAutoFit/>
          </a:bodyPr>
          <a:lstStyle/>
          <a:p>
            <a:r>
              <a:rPr lang="de-AT">
                <a:solidFill>
                  <a:schemeClr val="bg1"/>
                </a:solidFill>
              </a:rPr>
              <a:t>Aol.de im Jahr 2004</a:t>
            </a:r>
          </a:p>
        </p:txBody>
      </p:sp>
      <p:sp>
        <p:nvSpPr>
          <p:cNvPr id="18" name="Textfeld 17">
            <a:extLst>
              <a:ext uri="{FF2B5EF4-FFF2-40B4-BE49-F238E27FC236}">
                <a16:creationId xmlns:a16="http://schemas.microsoft.com/office/drawing/2014/main" id="{9D78273C-A3D8-24C2-3CAE-F6039F1C8AB7}"/>
              </a:ext>
            </a:extLst>
          </p:cNvPr>
          <p:cNvSpPr txBox="1"/>
          <p:nvPr/>
        </p:nvSpPr>
        <p:spPr>
          <a:xfrm>
            <a:off x="7959399" y="6031640"/>
            <a:ext cx="2912533" cy="369332"/>
          </a:xfrm>
          <a:prstGeom prst="rect">
            <a:avLst/>
          </a:prstGeom>
          <a:noFill/>
        </p:spPr>
        <p:txBody>
          <a:bodyPr wrap="square" rtlCol="0">
            <a:spAutoFit/>
          </a:bodyPr>
          <a:lstStyle/>
          <a:p>
            <a:r>
              <a:rPr lang="de-AT">
                <a:solidFill>
                  <a:schemeClr val="bg1"/>
                </a:solidFill>
              </a:rPr>
              <a:t>Aol.de im Jahr 2022</a:t>
            </a:r>
          </a:p>
        </p:txBody>
      </p:sp>
    </p:spTree>
    <p:extLst>
      <p:ext uri="{BB962C8B-B14F-4D97-AF65-F5344CB8AC3E}">
        <p14:creationId xmlns:p14="http://schemas.microsoft.com/office/powerpoint/2010/main" val="1487846540"/>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2738380" y="255696"/>
            <a:ext cx="10515600" cy="1325563"/>
          </a:xfrm>
        </p:spPr>
        <p:txBody>
          <a:bodyPr/>
          <a:lstStyle/>
          <a:p>
            <a:r>
              <a:rPr lang="de-AT" sz="4400">
                <a:solidFill>
                  <a:schemeClr val="bg1"/>
                </a:solidFill>
              </a:rPr>
              <a:t> HTML4 vs. HTML5</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2270667" y="690040"/>
            <a:ext cx="467713" cy="456873"/>
          </a:xfrm>
          <a:prstGeom prst="ellipse">
            <a:avLst/>
          </a:prstGeom>
          <a:blipFill>
            <a:blip r:embed="rId3">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Inhaltsplatzhalter 2">
            <a:extLst>
              <a:ext uri="{FF2B5EF4-FFF2-40B4-BE49-F238E27FC236}">
                <a16:creationId xmlns:a16="http://schemas.microsoft.com/office/drawing/2014/main" id="{86245850-1728-4011-6345-5ED9946C3E77}"/>
              </a:ext>
            </a:extLst>
          </p:cNvPr>
          <p:cNvSpPr>
            <a:spLocks noGrp="1"/>
          </p:cNvSpPr>
          <p:nvPr>
            <p:ph sz="half" idx="1"/>
          </p:nvPr>
        </p:nvSpPr>
        <p:spPr>
          <a:xfrm>
            <a:off x="3302721" y="1995515"/>
            <a:ext cx="3886200" cy="4351338"/>
          </a:xfrm>
        </p:spPr>
        <p:txBody>
          <a:bodyPr/>
          <a:lstStyle/>
          <a:p>
            <a:pPr marL="0" indent="0">
              <a:buNone/>
            </a:pPr>
            <a:r>
              <a:rPr lang="de-AT">
                <a:solidFill>
                  <a:schemeClr val="bg1"/>
                </a:solidFill>
              </a:rPr>
              <a:t> HTML4			</a:t>
            </a:r>
          </a:p>
          <a:p>
            <a:pPr marL="0" indent="0">
              <a:buNone/>
            </a:pPr>
            <a:endParaRPr lang="de-AT">
              <a:solidFill>
                <a:schemeClr val="bg1"/>
              </a:solidFill>
            </a:endParaRPr>
          </a:p>
          <a:p>
            <a:pPr marL="0" indent="0">
              <a:buNone/>
            </a:pPr>
            <a:r>
              <a:rPr lang="de-AT">
                <a:solidFill>
                  <a:schemeClr val="bg1"/>
                </a:solidFill>
              </a:rPr>
              <a:t>Nicht vorwärtskompatible</a:t>
            </a:r>
            <a:br>
              <a:rPr lang="de-AT">
                <a:solidFill>
                  <a:schemeClr val="bg1"/>
                </a:solidFill>
              </a:rPr>
            </a:br>
            <a:endParaRPr lang="de-AT">
              <a:solidFill>
                <a:schemeClr val="bg1"/>
              </a:solidFill>
            </a:endParaRPr>
          </a:p>
          <a:p>
            <a:pPr marL="0" indent="0">
              <a:buNone/>
            </a:pPr>
            <a:r>
              <a:rPr lang="de-AT">
                <a:solidFill>
                  <a:schemeClr val="bg1"/>
                </a:solidFill>
              </a:rPr>
              <a:t>weniger</a:t>
            </a:r>
            <a:br>
              <a:rPr lang="de-AT">
                <a:solidFill>
                  <a:schemeClr val="bg1"/>
                </a:solidFill>
              </a:rPr>
            </a:br>
            <a:endParaRPr lang="de-AT">
              <a:solidFill>
                <a:schemeClr val="bg1"/>
              </a:solidFill>
            </a:endParaRPr>
          </a:p>
          <a:p>
            <a:pPr marL="0" indent="0">
              <a:buNone/>
            </a:pPr>
            <a:r>
              <a:rPr lang="de-AT">
                <a:solidFill>
                  <a:schemeClr val="bg1"/>
                </a:solidFill>
              </a:rPr>
              <a:t>nein	</a:t>
            </a:r>
          </a:p>
        </p:txBody>
      </p:sp>
      <p:sp>
        <p:nvSpPr>
          <p:cNvPr id="9" name="Inhaltsplatzhalter 2">
            <a:extLst>
              <a:ext uri="{FF2B5EF4-FFF2-40B4-BE49-F238E27FC236}">
                <a16:creationId xmlns:a16="http://schemas.microsoft.com/office/drawing/2014/main" id="{F702111C-A5BC-B0EF-4BCC-26EBDEBAE4AE}"/>
              </a:ext>
            </a:extLst>
          </p:cNvPr>
          <p:cNvSpPr txBox="1"/>
          <p:nvPr/>
        </p:nvSpPr>
        <p:spPr>
          <a:xfrm>
            <a:off x="8055964" y="2016431"/>
            <a:ext cx="33818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a:solidFill>
                  <a:schemeClr val="bg1"/>
                </a:solidFill>
              </a:rPr>
              <a:t>HTML5</a:t>
            </a:r>
          </a:p>
          <a:p>
            <a:pPr marL="0" indent="0">
              <a:buNone/>
            </a:pPr>
            <a:endParaRPr lang="de-AT">
              <a:solidFill>
                <a:schemeClr val="bg1"/>
              </a:solidFill>
            </a:endParaRPr>
          </a:p>
          <a:p>
            <a:pPr marL="0" indent="0">
              <a:buNone/>
            </a:pPr>
            <a:r>
              <a:rPr lang="de-AT">
                <a:solidFill>
                  <a:schemeClr val="bg1"/>
                </a:solidFill>
              </a:rPr>
              <a:t>Rückwärtskompatible</a:t>
            </a:r>
            <a:br>
              <a:rPr lang="de-AT">
                <a:solidFill>
                  <a:schemeClr val="bg1"/>
                </a:solidFill>
              </a:rPr>
            </a:br>
            <a:br>
              <a:rPr lang="de-AT">
                <a:solidFill>
                  <a:schemeClr val="bg1"/>
                </a:solidFill>
              </a:rPr>
            </a:br>
            <a:endParaRPr lang="de-AT">
              <a:solidFill>
                <a:schemeClr val="bg1"/>
              </a:solidFill>
            </a:endParaRPr>
          </a:p>
          <a:p>
            <a:pPr marL="0" indent="0">
              <a:buNone/>
            </a:pPr>
            <a:r>
              <a:rPr lang="de-AT">
                <a:solidFill>
                  <a:schemeClr val="bg1"/>
                </a:solidFill>
              </a:rPr>
              <a:t>mehr</a:t>
            </a:r>
            <a:br>
              <a:rPr lang="de-AT">
                <a:solidFill>
                  <a:schemeClr val="bg1"/>
                </a:solidFill>
              </a:rPr>
            </a:br>
            <a:endParaRPr lang="de-AT">
              <a:solidFill>
                <a:schemeClr val="bg1"/>
              </a:solidFill>
            </a:endParaRPr>
          </a:p>
          <a:p>
            <a:pPr marL="0" indent="0">
              <a:buNone/>
            </a:pPr>
            <a:r>
              <a:rPr lang="de-AT">
                <a:solidFill>
                  <a:schemeClr val="bg1"/>
                </a:solidFill>
              </a:rPr>
              <a:t>ja</a:t>
            </a:r>
          </a:p>
        </p:txBody>
      </p:sp>
      <p:sp>
        <p:nvSpPr>
          <p:cNvPr id="10" name="Inhaltsplatzhalter 2">
            <a:extLst>
              <a:ext uri="{FF2B5EF4-FFF2-40B4-BE49-F238E27FC236}">
                <a16:creationId xmlns:a16="http://schemas.microsoft.com/office/drawing/2014/main" id="{4E4E62CF-CE5F-6603-C0F5-96EBE4DD66F6}"/>
              </a:ext>
            </a:extLst>
          </p:cNvPr>
          <p:cNvSpPr txBox="1"/>
          <p:nvPr/>
        </p:nvSpPr>
        <p:spPr>
          <a:xfrm>
            <a:off x="753536" y="2016431"/>
            <a:ext cx="33818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AT">
              <a:solidFill>
                <a:schemeClr val="bg1"/>
              </a:solidFill>
            </a:endParaRPr>
          </a:p>
          <a:p>
            <a:pPr marL="0" indent="0">
              <a:buNone/>
            </a:pPr>
            <a:endParaRPr lang="de-AT">
              <a:solidFill>
                <a:schemeClr val="bg1"/>
              </a:solidFill>
            </a:endParaRPr>
          </a:p>
          <a:p>
            <a:pPr marL="0" indent="0">
              <a:buNone/>
            </a:pPr>
            <a:r>
              <a:rPr lang="de-AT">
                <a:solidFill>
                  <a:schemeClr val="bg1"/>
                </a:solidFill>
              </a:rPr>
              <a:t>Besonderheit:</a:t>
            </a:r>
            <a:br>
              <a:rPr lang="de-AT">
                <a:solidFill>
                  <a:schemeClr val="bg1"/>
                </a:solidFill>
              </a:rPr>
            </a:br>
            <a:r>
              <a:rPr lang="de-AT">
                <a:solidFill>
                  <a:schemeClr val="bg1"/>
                </a:solidFill>
              </a:rPr>
              <a:t> </a:t>
            </a:r>
            <a:br>
              <a:rPr lang="de-AT">
                <a:solidFill>
                  <a:schemeClr val="bg1"/>
                </a:solidFill>
              </a:rPr>
            </a:br>
            <a:endParaRPr lang="de-AT">
              <a:solidFill>
                <a:schemeClr val="bg1"/>
              </a:solidFill>
            </a:endParaRPr>
          </a:p>
          <a:p>
            <a:pPr marL="0" indent="0">
              <a:buNone/>
            </a:pPr>
            <a:r>
              <a:rPr lang="de-AT">
                <a:solidFill>
                  <a:schemeClr val="bg1"/>
                </a:solidFill>
              </a:rPr>
              <a:t>Features:	</a:t>
            </a:r>
            <a:br>
              <a:rPr lang="de-AT">
                <a:solidFill>
                  <a:schemeClr val="bg1"/>
                </a:solidFill>
              </a:rPr>
            </a:br>
            <a:endParaRPr lang="de-AT">
              <a:solidFill>
                <a:schemeClr val="bg1"/>
              </a:solidFill>
            </a:endParaRPr>
          </a:p>
          <a:p>
            <a:pPr marL="0" indent="0">
              <a:buNone/>
            </a:pPr>
            <a:r>
              <a:rPr lang="de-AT">
                <a:solidFill>
                  <a:schemeClr val="bg1"/>
                </a:solidFill>
              </a:rPr>
              <a:t>API:	</a:t>
            </a:r>
          </a:p>
        </p:txBody>
      </p:sp>
      <p:cxnSp>
        <p:nvCxnSpPr>
          <p:cNvPr id="6" name="Gerader Verbinder 5">
            <a:extLst>
              <a:ext uri="{FF2B5EF4-FFF2-40B4-BE49-F238E27FC236}">
                <a16:creationId xmlns:a16="http://schemas.microsoft.com/office/drawing/2014/main" id="{83F8E026-E456-1A30-4AD5-0CB67767CEF2}"/>
              </a:ext>
            </a:extLst>
          </p:cNvPr>
          <p:cNvCxnSpPr/>
          <p:nvPr/>
        </p:nvCxnSpPr>
        <p:spPr>
          <a:xfrm>
            <a:off x="753536" y="2653989"/>
            <a:ext cx="10241566" cy="0"/>
          </a:xfrm>
          <a:prstGeom prst="line">
            <a:avLst/>
          </a:prstGeom>
          <a:ln w="28575">
            <a:solidFill>
              <a:schemeClr val="bg1"/>
            </a:solidFill>
          </a:ln>
        </p:spPr>
        <p:style>
          <a:lnRef idx="3">
            <a:schemeClr val="accent1"/>
          </a:lnRef>
          <a:fillRef idx="0">
            <a:schemeClr val="accent1"/>
          </a:fillRef>
          <a:effectRef idx="2">
            <a:schemeClr val="accent1"/>
          </a:effectRef>
          <a:fontRef idx="minor">
            <a:schemeClr val="tx1"/>
          </a:fontRef>
        </p:style>
      </p:cxnSp>
      <p:cxnSp>
        <p:nvCxnSpPr>
          <p:cNvPr id="18" name="Gerader Verbinder 17">
            <a:extLst>
              <a:ext uri="{FF2B5EF4-FFF2-40B4-BE49-F238E27FC236}">
                <a16:creationId xmlns:a16="http://schemas.microsoft.com/office/drawing/2014/main" id="{50D05252-CB08-A5EB-0146-591169300F67}"/>
              </a:ext>
            </a:extLst>
          </p:cNvPr>
          <p:cNvCxnSpPr/>
          <p:nvPr/>
        </p:nvCxnSpPr>
        <p:spPr>
          <a:xfrm flipH="1">
            <a:off x="2999678" y="1900304"/>
            <a:ext cx="0" cy="353715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1EEC4EB2-972D-9ABD-43AC-CF493800A043}"/>
              </a:ext>
            </a:extLst>
          </p:cNvPr>
          <p:cNvCxnSpPr/>
          <p:nvPr/>
        </p:nvCxnSpPr>
        <p:spPr>
          <a:xfrm flipH="1">
            <a:off x="7110761" y="1955023"/>
            <a:ext cx="0" cy="353715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75378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el 1">
            <a:extLst>
              <a:ext uri="{FF2B5EF4-FFF2-40B4-BE49-F238E27FC236}">
                <a16:creationId xmlns:a16="http://schemas.microsoft.com/office/drawing/2014/main" id="{7D80354A-B36F-B460-5551-0E579548B758}"/>
              </a:ext>
            </a:extLst>
          </p:cNvPr>
          <p:cNvSpPr>
            <a:spLocks noGrp="1"/>
          </p:cNvSpPr>
          <p:nvPr>
            <p:ph type="title"/>
          </p:nvPr>
        </p:nvSpPr>
        <p:spPr/>
        <p:txBody>
          <a:bodyPr>
            <a:normAutofit/>
          </a:bodyPr>
          <a:lstStyle/>
          <a:p>
            <a:pPr algn="ctr"/>
            <a:r>
              <a:rPr lang="de-AT" sz="6000">
                <a:ln w="25400">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21" name="Gruppieren 20">
            <a:extLst>
              <a:ext uri="{FF2B5EF4-FFF2-40B4-BE49-F238E27FC236}">
                <a16:creationId xmlns:a16="http://schemas.microsoft.com/office/drawing/2014/main" id="{7B939862-7A74-858F-9B46-F864B9E7E370}"/>
              </a:ext>
            </a:extLst>
          </p:cNvPr>
          <p:cNvGrpSpPr/>
          <p:nvPr/>
        </p:nvGrpSpPr>
        <p:grpSpPr>
          <a:xfrm>
            <a:off x="1292767" y="2340422"/>
            <a:ext cx="6821220" cy="2705673"/>
            <a:chOff x="725208" y="1879837"/>
            <a:chExt cx="4950378" cy="199945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1921833"/>
              <a:ext cx="329731" cy="1897360"/>
              <a:chOff x="725208" y="1921833"/>
              <a:chExt cx="329731" cy="1897360"/>
            </a:xfrm>
          </p:grpSpPr>
          <p:sp>
            <p:nvSpPr>
              <p:cNvPr id="7" name="Ellipse 6">
                <a:extLst>
                  <a:ext uri="{FF2B5EF4-FFF2-40B4-BE49-F238E27FC236}">
                    <a16:creationId xmlns:a16="http://schemas.microsoft.com/office/drawing/2014/main" id="{5263630A-D8F2-140A-5D03-E7DF77A22006}"/>
                  </a:ext>
                </a:extLst>
              </p:cNvPr>
              <p:cNvSpPr/>
              <p:nvPr/>
            </p:nvSpPr>
            <p:spPr>
              <a:xfrm>
                <a:off x="725210" y="353541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Ellipse 9">
                <a:extLst>
                  <a:ext uri="{FF2B5EF4-FFF2-40B4-BE49-F238E27FC236}">
                    <a16:creationId xmlns:a16="http://schemas.microsoft.com/office/drawing/2014/main" id="{DC25B17E-70CF-B27F-21AB-3FEB88E4E767}"/>
                  </a:ext>
                </a:extLst>
              </p:cNvPr>
              <p:cNvSpPr/>
              <p:nvPr/>
            </p:nvSpPr>
            <p:spPr>
              <a:xfrm>
                <a:off x="725210" y="192183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39628" y="2522342"/>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Ellipse 2">
                <a:extLst>
                  <a:ext uri="{FF2B5EF4-FFF2-40B4-BE49-F238E27FC236}">
                    <a16:creationId xmlns:a16="http://schemas.microsoft.com/office/drawing/2014/main" id="{F7FCC67F-1FB4-E3F6-45BB-C8B375412CF1}"/>
                  </a:ext>
                </a:extLst>
              </p:cNvPr>
              <p:cNvSpPr/>
              <p:nvPr/>
            </p:nvSpPr>
            <p:spPr>
              <a:xfrm>
                <a:off x="725208" y="3122852"/>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1879837"/>
              <a:ext cx="4508938" cy="1999452"/>
              <a:chOff x="1166648" y="1879837"/>
              <a:chExt cx="4508938" cy="1999452"/>
            </a:xfrm>
          </p:grpSpPr>
          <p:sp>
            <p:nvSpPr>
              <p:cNvPr id="14" name="Textfeld 13">
                <a:extLst>
                  <a:ext uri="{FF2B5EF4-FFF2-40B4-BE49-F238E27FC236}">
                    <a16:creationId xmlns:a16="http://schemas.microsoft.com/office/drawing/2014/main" id="{69AAAE74-B391-253A-0787-571BFACC2D09}"/>
                  </a:ext>
                </a:extLst>
              </p:cNvPr>
              <p:cNvSpPr txBox="1"/>
              <p:nvPr/>
            </p:nvSpPr>
            <p:spPr>
              <a:xfrm>
                <a:off x="1166648" y="1879837"/>
                <a:ext cx="4508938" cy="386652"/>
              </a:xfrm>
              <a:prstGeom prst="rect">
                <a:avLst/>
              </a:prstGeom>
              <a:noFill/>
            </p:spPr>
            <p:txBody>
              <a:bodyPr wrap="square" rtlCol="0">
                <a:spAutoFit/>
              </a:bodyPr>
              <a:lstStyle/>
              <a:p>
                <a:r>
                  <a:rPr lang="de-AT" sz="2800">
                    <a:solidFill>
                      <a:schemeClr val="bg1"/>
                    </a:solidFill>
                  </a:rPr>
                  <a:t>Generelle Informationen</a:t>
                </a:r>
              </a:p>
            </p:txBody>
          </p:sp>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568606"/>
              </a:xfrm>
              <a:prstGeom prst="rect">
                <a:avLst/>
              </a:prstGeom>
              <a:noFill/>
            </p:spPr>
            <p:txBody>
              <a:bodyPr wrap="square" rtlCol="0">
                <a:spAutoFit/>
              </a:bodyPr>
              <a:lstStyle/>
              <a:p>
                <a:r>
                  <a:rPr lang="de-AT" sz="4400">
                    <a:solidFill>
                      <a:schemeClr val="bg1"/>
                    </a:solidFill>
                    <a:latin typeface="+mj-lt"/>
                  </a:rPr>
                  <a:t>HMTL5 Elemente</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92637"/>
                <a:ext cx="4508938" cy="386652"/>
              </a:xfrm>
              <a:prstGeom prst="rect">
                <a:avLst/>
              </a:prstGeom>
              <a:noFill/>
            </p:spPr>
            <p:txBody>
              <a:bodyPr wrap="square" rtlCol="0">
                <a:spAutoFit/>
              </a:bodyPr>
              <a:lstStyle/>
              <a:p>
                <a:r>
                  <a:rPr lang="de-AT" sz="2800">
                    <a:solidFill>
                      <a:schemeClr val="bg1"/>
                    </a:solidFill>
                  </a:rPr>
                  <a:t>Aussicht</a:t>
                </a:r>
              </a:p>
            </p:txBody>
          </p:sp>
          <p:sp>
            <p:nvSpPr>
              <p:cNvPr id="4" name="Textfeld 3">
                <a:extLst>
                  <a:ext uri="{FF2B5EF4-FFF2-40B4-BE49-F238E27FC236}">
                    <a16:creationId xmlns:a16="http://schemas.microsoft.com/office/drawing/2014/main" id="{E1616705-5AB2-98F7-B994-594B88B2EA96}"/>
                  </a:ext>
                </a:extLst>
              </p:cNvPr>
              <p:cNvSpPr txBox="1"/>
              <p:nvPr/>
            </p:nvSpPr>
            <p:spPr>
              <a:xfrm>
                <a:off x="1166648" y="3082418"/>
                <a:ext cx="4508938" cy="386652"/>
              </a:xfrm>
              <a:prstGeom prst="rect">
                <a:avLst/>
              </a:prstGeom>
              <a:noFill/>
            </p:spPr>
            <p:txBody>
              <a:bodyPr wrap="square" rtlCol="0">
                <a:spAutoFit/>
              </a:bodyPr>
              <a:lstStyle/>
              <a:p>
                <a:r>
                  <a:rPr lang="de-AT" sz="2800">
                    <a:solidFill>
                      <a:schemeClr val="bg1"/>
                    </a:solidFill>
                  </a:rPr>
                  <a:t>Anwendungsbeispiel</a:t>
                </a:r>
              </a:p>
            </p:txBody>
          </p:sp>
        </p:grpSp>
      </p:grpSp>
    </p:spTree>
    <p:extLst>
      <p:ext uri="{BB962C8B-B14F-4D97-AF65-F5344CB8AC3E}">
        <p14:creationId xmlns:p14="http://schemas.microsoft.com/office/powerpoint/2010/main" val="100018270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el 3">
            <a:extLst>
              <a:ext uri="{FF2B5EF4-FFF2-40B4-BE49-F238E27FC236}">
                <a16:creationId xmlns:a16="http://schemas.microsoft.com/office/drawing/2014/main" id="{DDAB9DCB-1314-E8FB-9A62-369D0941E9D7}"/>
              </a:ext>
            </a:extLst>
          </p:cNvPr>
          <p:cNvSpPr>
            <a:spLocks noGrp="1"/>
          </p:cNvSpPr>
          <p:nvPr>
            <p:ph type="title"/>
          </p:nvPr>
        </p:nvSpPr>
        <p:spPr>
          <a:xfrm>
            <a:off x="1553047" y="1417391"/>
            <a:ext cx="10515600" cy="1325563"/>
          </a:xfrm>
        </p:spPr>
        <p:txBody>
          <a:bodyPr/>
          <a:lstStyle/>
          <a:p>
            <a:r>
              <a:rPr lang="de-AT" sz="4400">
                <a:solidFill>
                  <a:schemeClr val="bg1"/>
                </a:solidFill>
              </a:rPr>
              <a:t> HTML5 Elemente</a:t>
            </a:r>
            <a:endParaRPr lang="de-AT"/>
          </a:p>
        </p:txBody>
      </p:sp>
      <p:sp>
        <p:nvSpPr>
          <p:cNvPr id="5" name="Ellipse 4">
            <a:extLst>
              <a:ext uri="{FF2B5EF4-FFF2-40B4-BE49-F238E27FC236}">
                <a16:creationId xmlns:a16="http://schemas.microsoft.com/office/drawing/2014/main" id="{B19275D1-B942-6BA4-186A-2CF47B743A82}"/>
              </a:ext>
            </a:extLst>
          </p:cNvPr>
          <p:cNvSpPr/>
          <p:nvPr/>
        </p:nvSpPr>
        <p:spPr>
          <a:xfrm>
            <a:off x="1032924" y="1851735"/>
            <a:ext cx="467713" cy="45687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a:extLst>
              <a:ext uri="{FF2B5EF4-FFF2-40B4-BE49-F238E27FC236}">
                <a16:creationId xmlns:a16="http://schemas.microsoft.com/office/drawing/2014/main" id="{20C4B633-6384-FCCC-AEA6-CBA0077162BC}"/>
              </a:ext>
            </a:extLst>
          </p:cNvPr>
          <p:cNvSpPr txBox="1"/>
          <p:nvPr/>
        </p:nvSpPr>
        <p:spPr>
          <a:xfrm>
            <a:off x="838200" y="688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6000">
                <a:ln w="25400">
                  <a:solidFill>
                    <a:schemeClr val="bg1">
                      <a:lumMod val="75000"/>
                      <a:alpha val="45000"/>
                    </a:schemeClr>
                  </a:solidFill>
                </a:ln>
                <a:blipFill dpi="0" rotWithShape="1">
                  <a:blip r:embed="rId2">
                    <a:alphaModFix amt="52000"/>
                  </a:blip>
                  <a:stretch>
                    <a:fillRect l="-2953" t="-50844" r="-2953" b="-50844"/>
                  </a:stretch>
                </a:blipFill>
                <a:effectLst>
                  <a:outerShdw blurRad="38100" dist="38100" dir="2700000" algn="tl">
                    <a:srgbClr val="000000">
                      <a:alpha val="0"/>
                    </a:srgbClr>
                  </a:outerShdw>
                </a:effectLst>
                <a:latin typeface="Arial Black" panose="020b0a04020102020204" pitchFamily="34" charset="0"/>
              </a:rPr>
              <a:t>Inhaltsverzeichnis</a:t>
            </a:r>
          </a:p>
        </p:txBody>
      </p:sp>
      <p:grpSp>
        <p:nvGrpSpPr>
          <p:cNvPr id="9" name="Gruppieren 8">
            <a:extLst>
              <a:ext uri="{FF2B5EF4-FFF2-40B4-BE49-F238E27FC236}">
                <a16:creationId xmlns:a16="http://schemas.microsoft.com/office/drawing/2014/main" id="{D4A15C45-BA31-3836-4C1A-9E5C04C45A9A}"/>
              </a:ext>
            </a:extLst>
          </p:cNvPr>
          <p:cNvGrpSpPr/>
          <p:nvPr/>
        </p:nvGrpSpPr>
        <p:grpSpPr>
          <a:xfrm>
            <a:off x="1750694" y="2659339"/>
            <a:ext cx="6821220" cy="2608662"/>
            <a:chOff x="1174960" y="1914273"/>
            <a:chExt cx="6821220" cy="2608662"/>
          </a:xfrm>
        </p:grpSpPr>
        <p:grpSp>
          <p:nvGrpSpPr>
            <p:cNvPr id="21" name="Gruppieren 20">
              <a:extLst>
                <a:ext uri="{FF2B5EF4-FFF2-40B4-BE49-F238E27FC236}">
                  <a16:creationId xmlns:a16="http://schemas.microsoft.com/office/drawing/2014/main" id="{7B939862-7A74-858F-9B46-F864B9E7E370}"/>
                </a:ext>
              </a:extLst>
            </p:cNvPr>
            <p:cNvGrpSpPr/>
            <p:nvPr/>
          </p:nvGrpSpPr>
          <p:grpSpPr>
            <a:xfrm>
              <a:off x="1174960" y="1914273"/>
              <a:ext cx="6821220" cy="1921042"/>
              <a:chOff x="725208" y="2397102"/>
              <a:chExt cx="4950378" cy="1419622"/>
            </a:xfrm>
          </p:grpSpPr>
          <p:grpSp>
            <p:nvGrpSpPr>
              <p:cNvPr id="13" name="Gruppieren 12">
                <a:extLst>
                  <a:ext uri="{FF2B5EF4-FFF2-40B4-BE49-F238E27FC236}">
                    <a16:creationId xmlns:a16="http://schemas.microsoft.com/office/drawing/2014/main" id="{C9746775-348B-31C0-CA71-840469AA458B}"/>
                  </a:ext>
                </a:extLst>
              </p:cNvPr>
              <p:cNvGrpSpPr/>
              <p:nvPr/>
            </p:nvGrpSpPr>
            <p:grpSpPr>
              <a:xfrm>
                <a:off x="725208" y="2438318"/>
                <a:ext cx="315313" cy="1318310"/>
                <a:chOff x="725208" y="2438318"/>
                <a:chExt cx="315313" cy="1318310"/>
              </a:xfrm>
            </p:grpSpPr>
            <p:sp>
              <p:nvSpPr>
                <p:cNvPr id="7" name="Ellipse 6">
                  <a:extLst>
                    <a:ext uri="{FF2B5EF4-FFF2-40B4-BE49-F238E27FC236}">
                      <a16:creationId xmlns:a16="http://schemas.microsoft.com/office/drawing/2014/main" id="{5263630A-D8F2-140A-5D03-E7DF77A22006}"/>
                    </a:ext>
                  </a:extLst>
                </p:cNvPr>
                <p:cNvSpPr/>
                <p:nvPr/>
              </p:nvSpPr>
              <p:spPr>
                <a:xfrm>
                  <a:off x="725210" y="3472848"/>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Ellipse 10">
                  <a:extLst>
                    <a:ext uri="{FF2B5EF4-FFF2-40B4-BE49-F238E27FC236}">
                      <a16:creationId xmlns:a16="http://schemas.microsoft.com/office/drawing/2014/main" id="{31BF1162-A342-E889-D074-9F3701456458}"/>
                    </a:ext>
                  </a:extLst>
                </p:cNvPr>
                <p:cNvSpPr/>
                <p:nvPr/>
              </p:nvSpPr>
              <p:spPr>
                <a:xfrm>
                  <a:off x="725209" y="2438318"/>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Ellipse 11">
                  <a:extLst>
                    <a:ext uri="{FF2B5EF4-FFF2-40B4-BE49-F238E27FC236}">
                      <a16:creationId xmlns:a16="http://schemas.microsoft.com/office/drawing/2014/main" id="{68C37619-EC4A-BF33-03E0-92F17C057033}"/>
                    </a:ext>
                  </a:extLst>
                </p:cNvPr>
                <p:cNvSpPr/>
                <p:nvPr/>
              </p:nvSpPr>
              <p:spPr>
                <a:xfrm>
                  <a:off x="725208" y="2954803"/>
                  <a:ext cx="315311" cy="283780"/>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grpSp>
            <p:nvGrpSpPr>
              <p:cNvPr id="20" name="Gruppieren 19">
                <a:extLst>
                  <a:ext uri="{FF2B5EF4-FFF2-40B4-BE49-F238E27FC236}">
                    <a16:creationId xmlns:a16="http://schemas.microsoft.com/office/drawing/2014/main" id="{EB2B7F11-5EA4-3D71-6206-52D2346BFF14}"/>
                  </a:ext>
                </a:extLst>
              </p:cNvPr>
              <p:cNvGrpSpPr/>
              <p:nvPr/>
            </p:nvGrpSpPr>
            <p:grpSpPr>
              <a:xfrm>
                <a:off x="1166648" y="2397102"/>
                <a:ext cx="4508938" cy="1419622"/>
                <a:chOff x="1166648" y="2397102"/>
                <a:chExt cx="4508938" cy="1419622"/>
              </a:xfrm>
            </p:grpSpPr>
            <p:sp>
              <p:nvSpPr>
                <p:cNvPr id="15" name="Textfeld 14">
                  <a:extLst>
                    <a:ext uri="{FF2B5EF4-FFF2-40B4-BE49-F238E27FC236}">
                      <a16:creationId xmlns:a16="http://schemas.microsoft.com/office/drawing/2014/main" id="{56BA8689-246E-35B6-B8F5-2FDE6D96DB78}"/>
                    </a:ext>
                  </a:extLst>
                </p:cNvPr>
                <p:cNvSpPr txBox="1"/>
                <p:nvPr/>
              </p:nvSpPr>
              <p:spPr>
                <a:xfrm>
                  <a:off x="1166648" y="2397102"/>
                  <a:ext cx="4508938" cy="386652"/>
                </a:xfrm>
                <a:prstGeom prst="rect">
                  <a:avLst/>
                </a:prstGeom>
                <a:noFill/>
              </p:spPr>
              <p:txBody>
                <a:bodyPr wrap="square" rtlCol="0">
                  <a:spAutoFit/>
                </a:bodyPr>
                <a:lstStyle/>
                <a:p>
                  <a:r>
                    <a:rPr lang="de-AT" sz="2800">
                      <a:solidFill>
                        <a:schemeClr val="bg1"/>
                      </a:solidFill>
                    </a:rPr>
                    <a:t>Basis Elemente</a:t>
                  </a:r>
                </a:p>
              </p:txBody>
            </p:sp>
            <p:sp>
              <p:nvSpPr>
                <p:cNvPr id="16" name="Textfeld 15">
                  <a:extLst>
                    <a:ext uri="{FF2B5EF4-FFF2-40B4-BE49-F238E27FC236}">
                      <a16:creationId xmlns:a16="http://schemas.microsoft.com/office/drawing/2014/main" id="{53E9F2A7-0A39-643C-338B-EDCED90D06D6}"/>
                    </a:ext>
                  </a:extLst>
                </p:cNvPr>
                <p:cNvSpPr txBox="1"/>
                <p:nvPr/>
              </p:nvSpPr>
              <p:spPr>
                <a:xfrm>
                  <a:off x="1166648" y="2914367"/>
                  <a:ext cx="4508938" cy="386652"/>
                </a:xfrm>
                <a:prstGeom prst="rect">
                  <a:avLst/>
                </a:prstGeom>
                <a:noFill/>
              </p:spPr>
              <p:txBody>
                <a:bodyPr wrap="square" rtlCol="0">
                  <a:spAutoFit/>
                </a:bodyPr>
                <a:lstStyle/>
                <a:p>
                  <a:r>
                    <a:rPr lang="de-AT" sz="2800">
                      <a:solidFill>
                        <a:schemeClr val="bg1"/>
                      </a:solidFill>
                    </a:rPr>
                    <a:t>Strukturelemente</a:t>
                  </a:r>
                </a:p>
              </p:txBody>
            </p:sp>
            <p:sp>
              <p:nvSpPr>
                <p:cNvPr id="17" name="Textfeld 16">
                  <a:extLst>
                    <a:ext uri="{FF2B5EF4-FFF2-40B4-BE49-F238E27FC236}">
                      <a16:creationId xmlns:a16="http://schemas.microsoft.com/office/drawing/2014/main" id="{DD91F056-F029-CB16-0F51-EAD10271D205}"/>
                    </a:ext>
                  </a:extLst>
                </p:cNvPr>
                <p:cNvSpPr txBox="1"/>
                <p:nvPr/>
              </p:nvSpPr>
              <p:spPr>
                <a:xfrm>
                  <a:off x="1166648" y="3430072"/>
                  <a:ext cx="4508938" cy="386652"/>
                </a:xfrm>
                <a:prstGeom prst="rect">
                  <a:avLst/>
                </a:prstGeom>
                <a:noFill/>
              </p:spPr>
              <p:txBody>
                <a:bodyPr wrap="square" rtlCol="0">
                  <a:spAutoFit/>
                </a:bodyPr>
                <a:lstStyle/>
                <a:p>
                  <a:r>
                    <a:rPr lang="de-AT" sz="2800">
                      <a:solidFill>
                        <a:schemeClr val="bg1"/>
                      </a:solidFill>
                    </a:rPr>
                    <a:t>Textelemente</a:t>
                  </a:r>
                </a:p>
              </p:txBody>
            </p:sp>
          </p:grpSp>
        </p:grpSp>
        <p:sp>
          <p:nvSpPr>
            <p:cNvPr id="6" name="Ellipse 5">
              <a:extLst>
                <a:ext uri="{FF2B5EF4-FFF2-40B4-BE49-F238E27FC236}">
                  <a16:creationId xmlns:a16="http://schemas.microsoft.com/office/drawing/2014/main" id="{0613D879-136B-3D8F-3FF1-3B3247F5F40F}"/>
                </a:ext>
              </a:extLst>
            </p:cNvPr>
            <p:cNvSpPr/>
            <p:nvPr/>
          </p:nvSpPr>
          <p:spPr>
            <a:xfrm>
              <a:off x="1174963" y="4057600"/>
              <a:ext cx="434473" cy="38401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feld 7">
              <a:extLst>
                <a:ext uri="{FF2B5EF4-FFF2-40B4-BE49-F238E27FC236}">
                  <a16:creationId xmlns:a16="http://schemas.microsoft.com/office/drawing/2014/main" id="{4E3ABDFE-55D6-8779-13CB-C44866EB4B8F}"/>
                </a:ext>
              </a:extLst>
            </p:cNvPr>
            <p:cNvSpPr txBox="1"/>
            <p:nvPr/>
          </p:nvSpPr>
          <p:spPr>
            <a:xfrm>
              <a:off x="1783229" y="3999715"/>
              <a:ext cx="6212951" cy="523220"/>
            </a:xfrm>
            <a:prstGeom prst="rect">
              <a:avLst/>
            </a:prstGeom>
            <a:noFill/>
          </p:spPr>
          <p:txBody>
            <a:bodyPr wrap="square" rtlCol="0">
              <a:spAutoFit/>
            </a:bodyPr>
            <a:lstStyle/>
            <a:p>
              <a:r>
                <a:rPr lang="de-AT" sz="2800">
                  <a:solidFill>
                    <a:schemeClr val="bg1"/>
                  </a:solidFill>
                </a:rPr>
                <a:t>Eingebettete Elemente</a:t>
              </a:r>
            </a:p>
          </p:txBody>
        </p:sp>
      </p:grpSp>
      <p:sp>
        <p:nvSpPr>
          <p:cNvPr id="3" name="Ellipse 2">
            <a:extLst>
              <a:ext uri="{FF2B5EF4-FFF2-40B4-BE49-F238E27FC236}">
                <a16:creationId xmlns:a16="http://schemas.microsoft.com/office/drawing/2014/main" id="{181B6887-1D9F-A53D-3950-6CD599FA9DFA}"/>
              </a:ext>
            </a:extLst>
          </p:cNvPr>
          <p:cNvSpPr/>
          <p:nvPr/>
        </p:nvSpPr>
        <p:spPr>
          <a:xfrm>
            <a:off x="1763397" y="5490286"/>
            <a:ext cx="434473" cy="384013"/>
          </a:xfrm>
          <a:prstGeom prst="ellipse">
            <a:avLst/>
          </a:prstGeom>
          <a:blipFill>
            <a:blip r:embed="rId2">
              <a:alphaModFix amt="75000"/>
            </a:blip>
            <a:stretch>
              <a:fillRect l="-2953" t="-50844" r="-2953" b="-50844"/>
            </a:stretch>
          </a:blipFill>
          <a:ln>
            <a:solidFill>
              <a:srgbClr val="55575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feld 9">
            <a:extLst>
              <a:ext uri="{FF2B5EF4-FFF2-40B4-BE49-F238E27FC236}">
                <a16:creationId xmlns:a16="http://schemas.microsoft.com/office/drawing/2014/main" id="{3EDEC02C-D4CA-9634-CEAD-07A846AC21AC}"/>
              </a:ext>
            </a:extLst>
          </p:cNvPr>
          <p:cNvSpPr txBox="1"/>
          <p:nvPr/>
        </p:nvSpPr>
        <p:spPr>
          <a:xfrm>
            <a:off x="2371663" y="5432401"/>
            <a:ext cx="6212951" cy="523220"/>
          </a:xfrm>
          <a:prstGeom prst="rect">
            <a:avLst/>
          </a:prstGeom>
          <a:noFill/>
        </p:spPr>
        <p:txBody>
          <a:bodyPr wrap="square" rtlCol="0">
            <a:spAutoFit/>
          </a:bodyPr>
          <a:lstStyle/>
          <a:p>
            <a:r>
              <a:rPr lang="de-AT" sz="2800">
                <a:solidFill>
                  <a:schemeClr val="bg1"/>
                </a:solidFill>
              </a:rPr>
              <a:t>API</a:t>
            </a:r>
          </a:p>
        </p:txBody>
      </p:sp>
    </p:spTree>
    <p:extLst>
      <p:ext uri="{BB962C8B-B14F-4D97-AF65-F5344CB8AC3E}">
        <p14:creationId xmlns:p14="http://schemas.microsoft.com/office/powerpoint/2010/main" val="878752737"/>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Breitbild</PresentationFormat>
  <Paragraphs>184</Paragraphs>
  <Slides>33</Slides>
  <Notes>11</Notes>
  <TotalTime>0</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33</vt:i4>
      </vt:variant>
    </vt:vector>
  </HeadingPairs>
  <TitlesOfParts>
    <vt:vector baseType="lpstr" size="40">
      <vt:lpstr>Arial</vt:lpstr>
      <vt:lpstr>Calibri Light</vt:lpstr>
      <vt:lpstr>Calibri</vt:lpstr>
      <vt:lpstr>Arial Black</vt:lpstr>
      <vt:lpstr>Wingdings</vt:lpstr>
      <vt:lpstr>Segoe UI</vt:lpstr>
      <vt:lpstr>Office</vt:lpstr>
      <vt:lpstr>HTML5</vt:lpstr>
      <vt:lpstr>Inhaltsverzeichnis</vt:lpstr>
      <vt:lpstr> Generelle Informationen</vt:lpstr>
      <vt:lpstr> Hintergrundinformtionen</vt:lpstr>
      <vt:lpstr> Geschichte</vt:lpstr>
      <vt:lpstr> Geschichte</vt:lpstr>
      <vt:lpstr> HTML4 vs. HTML5</vt:lpstr>
      <vt:lpstr>Inhaltsverzeichnis</vt:lpstr>
      <vt:lpstr> HTML5 Elemente</vt:lpstr>
      <vt:lpstr> Basis Elemente</vt:lpstr>
      <vt:lpstr> Strukturelemente</vt:lpstr>
      <vt:lpstr>PowerPoint Presentation</vt:lpstr>
      <vt:lpstr> Textelement</vt:lpstr>
      <vt:lpstr> Textelement</vt:lpstr>
      <vt:lpstr> Eingebettete Elemente</vt:lpstr>
      <vt:lpstr>Eingebettete Elemente</vt:lpstr>
      <vt:lpstr>Eingebettete Elemente</vt:lpstr>
      <vt:lpstr>Eingebettete Elemente</vt:lpstr>
      <vt:lpstr>API</vt:lpstr>
      <vt:lpstr> Anwendungsbeispiel</vt:lpstr>
      <vt:lpstr>Anordnung der einzelnen Elemente</vt:lpstr>
      <vt:lpstr>Anwendungsbeispiel</vt:lpstr>
      <vt:lpstr>Anwendungsbeispiel</vt:lpstr>
      <vt:lpstr>Anwendungsbeispiel</vt:lpstr>
      <vt:lpstr>Anwendungsbeispiel</vt:lpstr>
      <vt:lpstr>Anwendungsbeispiel</vt:lpstr>
      <vt:lpstr>Anwendungsbeispiel</vt:lpstr>
      <vt:lpstr>Anwendungsbeispiel</vt:lpstr>
      <vt:lpstr>Anwendungsbeispiel</vt:lpstr>
      <vt:lpstr>PowerPoint Presentation</vt:lpstr>
      <vt:lpstr> Anwendungsbeispiel</vt:lpstr>
      <vt:lpstr>Aussicht</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HTML5</dc:title>
  <dc:creator>Oppermann, Martina</dc:creator>
  <cp:lastModifiedBy>Oppermann, Martina</cp:lastModifiedBy>
  <cp:revision>100</cp:revision>
  <dcterms:created xsi:type="dcterms:W3CDTF">2022-12-02T13:18:24Z</dcterms:created>
  <dcterms:modified xsi:type="dcterms:W3CDTF">2023-01-08T10:42:46Z</dcterms:modified>
</cp:coreProperties>
</file>