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5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de-DE" smtClean="0"/>
              <a:t>SBWL Kurs V 0082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15770-FDDE-422C-B1EE-AF078D432DC3}" type="datetimeFigureOut">
              <a:rPr lang="de-DE" smtClean="0"/>
              <a:t>01.12.2022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DE" smtClean="0"/>
              <a:t>Felix Wagner 01553845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815D3-44CD-4E5E-80B7-DCCC3C53EA7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8060787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de-DE" smtClean="0"/>
              <a:t>SBWL Kurs V 0082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CA1EA-18D2-4359-A1DC-FBFFD33547F1}" type="datetimeFigureOut">
              <a:rPr lang="de-DE" smtClean="0"/>
              <a:t>01.12.2022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DE" smtClean="0"/>
              <a:t>Felix Wagner 01553845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19A570-3949-458D-A875-645AD7E551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4460432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9A570-3949-458D-A875-645AD7E55134}" type="slidenum">
              <a:rPr lang="de-DE" smtClean="0"/>
              <a:t>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Felix Wagner 01553845</a:t>
            </a:r>
            <a:endParaRPr lang="de-DE"/>
          </a:p>
        </p:txBody>
      </p:sp>
      <p:sp>
        <p:nvSpPr>
          <p:cNvPr id="6" name="Kopfzeilenplatzhalt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de-DE" smtClean="0"/>
              <a:t>SBWL Kurs V 0082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1971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C2C7D-34E3-4C81-9E22-D81D1E003171}" type="datetime1">
              <a:rPr lang="de-DE" smtClean="0"/>
              <a:t>01.12.2022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2941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2C49-0A70-4232-9497-8CD68DF76300}" type="datetime1">
              <a:rPr lang="de-DE" smtClean="0"/>
              <a:t>01.12.2022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2266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E8DF-220A-45B4-8B6B-1728F2BB753F}" type="datetime1">
              <a:rPr lang="de-DE" smtClean="0"/>
              <a:t>01.12.2022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327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5FFFC-E508-44C8-AED5-BE0DA5253324}" type="datetime1">
              <a:rPr lang="de-DE" smtClean="0"/>
              <a:t>01.12.2022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350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5FF27-0CF2-4B8E-BE3C-296AD6EAC6F5}" type="datetime1">
              <a:rPr lang="de-DE" smtClean="0"/>
              <a:t>01.12.2022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584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1FEE6-AC04-4B9E-B2F7-6A311CA2B2D7}" type="datetime1">
              <a:rPr lang="de-DE" smtClean="0"/>
              <a:t>01.12.2022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3904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38A7B-4EF4-43CB-891B-0494CEC9C110}" type="datetime1">
              <a:rPr lang="de-DE" smtClean="0"/>
              <a:t>01.12.2022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8777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84CD5-25C7-4E09-840C-19A4F3E1F43D}" type="datetime1">
              <a:rPr lang="de-DE" smtClean="0"/>
              <a:t>01.12.2022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5572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3302-5CE9-415A-8E0B-467F33A8A939}" type="datetime1">
              <a:rPr lang="de-DE" smtClean="0"/>
              <a:t>01.12.2022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879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E67F1-249C-462E-86F3-FC700338D773}" type="datetime1">
              <a:rPr lang="de-DE" smtClean="0"/>
              <a:t>01.12.2022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4100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DCEB6-D5A0-46E3-9F1E-65874C89222F}" type="datetime1">
              <a:rPr lang="de-DE" smtClean="0"/>
              <a:t>01.12.2022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6224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B31EE-BEA2-44F4-8598-2046A4B4376C}" type="datetime1">
              <a:rPr lang="de-DE" smtClean="0"/>
              <a:t>01.12.2022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090DA-A2EC-4FD1-A41A-E25E524110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274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39008" y="1999128"/>
            <a:ext cx="9144000" cy="2032685"/>
          </a:xfrm>
        </p:spPr>
        <p:txBody>
          <a:bodyPr>
            <a:normAutofit/>
          </a:bodyPr>
          <a:lstStyle/>
          <a:p>
            <a:r>
              <a:rPr lang="de-DE" sz="4000" dirty="0" smtClean="0"/>
              <a:t>Ownership </a:t>
            </a:r>
            <a:r>
              <a:rPr lang="de-DE" sz="4000" dirty="0" err="1" smtClean="0"/>
              <a:t>and</a:t>
            </a:r>
            <a:r>
              <a:rPr lang="de-DE" sz="4000" dirty="0" smtClean="0"/>
              <a:t> Information Technology: </a:t>
            </a:r>
            <a:r>
              <a:rPr lang="de-DE" sz="4000" dirty="0" err="1" smtClean="0"/>
              <a:t>Tendency</a:t>
            </a:r>
            <a:r>
              <a:rPr lang="de-DE" sz="4000" dirty="0" smtClean="0"/>
              <a:t> </a:t>
            </a:r>
            <a:r>
              <a:rPr lang="de-DE" sz="4000" dirty="0" err="1" smtClean="0"/>
              <a:t>of</a:t>
            </a:r>
            <a:r>
              <a:rPr lang="de-DE" sz="4000" dirty="0" smtClean="0"/>
              <a:t> Expropriation </a:t>
            </a:r>
            <a:r>
              <a:rPr lang="de-DE" sz="4000" dirty="0" err="1" smtClean="0"/>
              <a:t>with</a:t>
            </a:r>
            <a:r>
              <a:rPr lang="de-DE" sz="4000" dirty="0" smtClean="0"/>
              <a:t> </a:t>
            </a:r>
            <a:r>
              <a:rPr lang="de-DE" sz="4000" dirty="0" err="1" smtClean="0"/>
              <a:t>the</a:t>
            </a:r>
            <a:r>
              <a:rPr lang="de-DE" sz="4000" dirty="0" smtClean="0"/>
              <a:t> </a:t>
            </a:r>
            <a:r>
              <a:rPr lang="de-DE" sz="4000" dirty="0" err="1" smtClean="0"/>
              <a:t>help</a:t>
            </a:r>
            <a:r>
              <a:rPr lang="de-DE" sz="4000" dirty="0"/>
              <a:t> </a:t>
            </a:r>
            <a:r>
              <a:rPr lang="de-DE" sz="4000" dirty="0" err="1" smtClean="0"/>
              <a:t>of</a:t>
            </a:r>
            <a:r>
              <a:rPr lang="de-DE" sz="4000" dirty="0" smtClean="0"/>
              <a:t> IT</a:t>
            </a:r>
            <a:endParaRPr lang="de-DE" sz="400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093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Table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contents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61755" y="1473406"/>
            <a:ext cx="8842857" cy="4716379"/>
          </a:xfrm>
        </p:spPr>
        <p:txBody>
          <a:bodyPr>
            <a:normAutofit fontScale="55000" lnSpcReduction="20000"/>
          </a:bodyPr>
          <a:lstStyle/>
          <a:p>
            <a:r>
              <a:rPr lang="de-DE" sz="2900" dirty="0" smtClean="0"/>
              <a:t>Abstract</a:t>
            </a:r>
          </a:p>
          <a:p>
            <a:r>
              <a:rPr lang="de-DE" sz="2900" dirty="0" err="1" smtClean="0"/>
              <a:t>Introduction</a:t>
            </a:r>
            <a:endParaRPr lang="de-DE" sz="2900" dirty="0" smtClean="0"/>
          </a:p>
          <a:p>
            <a:r>
              <a:rPr lang="de-DE" sz="2900" dirty="0" smtClean="0"/>
              <a:t>The </a:t>
            </a:r>
            <a:r>
              <a:rPr lang="de-DE" sz="2900" dirty="0" err="1" smtClean="0"/>
              <a:t>Right</a:t>
            </a:r>
            <a:r>
              <a:rPr lang="de-DE" sz="2900" dirty="0" smtClean="0"/>
              <a:t> </a:t>
            </a:r>
            <a:r>
              <a:rPr lang="de-DE" sz="2900" dirty="0" err="1" smtClean="0"/>
              <a:t>of</a:t>
            </a:r>
            <a:r>
              <a:rPr lang="de-DE" sz="2900" dirty="0" smtClean="0"/>
              <a:t> Ownership</a:t>
            </a:r>
          </a:p>
          <a:p>
            <a:pPr lvl="1"/>
            <a:r>
              <a:rPr lang="de-DE" sz="2500" dirty="0" smtClean="0"/>
              <a:t>Historical </a:t>
            </a:r>
            <a:r>
              <a:rPr lang="de-DE" sz="2500" dirty="0" err="1" smtClean="0"/>
              <a:t>Overview</a:t>
            </a:r>
            <a:endParaRPr lang="de-DE" sz="2500" dirty="0" smtClean="0"/>
          </a:p>
          <a:p>
            <a:pPr lvl="1"/>
            <a:r>
              <a:rPr lang="de-DE" sz="2500" dirty="0" smtClean="0"/>
              <a:t>Definition</a:t>
            </a:r>
          </a:p>
          <a:p>
            <a:pPr lvl="1"/>
            <a:r>
              <a:rPr lang="de-DE" sz="2500" dirty="0" err="1" smtClean="0"/>
              <a:t>Types</a:t>
            </a:r>
            <a:r>
              <a:rPr lang="de-DE" sz="2500" dirty="0" smtClean="0"/>
              <a:t> </a:t>
            </a:r>
            <a:r>
              <a:rPr lang="de-DE" sz="2500" dirty="0" err="1" smtClean="0"/>
              <a:t>of</a:t>
            </a:r>
            <a:r>
              <a:rPr lang="de-DE" sz="2500" dirty="0" smtClean="0"/>
              <a:t> </a:t>
            </a:r>
            <a:r>
              <a:rPr lang="de-DE" sz="2500" dirty="0" err="1" smtClean="0"/>
              <a:t>intellectual</a:t>
            </a:r>
            <a:r>
              <a:rPr lang="de-DE" sz="2500" dirty="0" smtClean="0"/>
              <a:t> </a:t>
            </a:r>
            <a:r>
              <a:rPr lang="de-DE" sz="2500" dirty="0" smtClean="0"/>
              <a:t>Property</a:t>
            </a:r>
            <a:endParaRPr lang="de-DE" sz="2500" dirty="0" smtClean="0"/>
          </a:p>
          <a:p>
            <a:pPr lvl="2"/>
            <a:r>
              <a:rPr lang="de-DE" sz="2100" dirty="0" smtClean="0"/>
              <a:t>Patent</a:t>
            </a:r>
          </a:p>
          <a:p>
            <a:pPr lvl="2"/>
            <a:r>
              <a:rPr lang="de-DE" sz="2100" dirty="0" smtClean="0"/>
              <a:t>Copyright</a:t>
            </a:r>
          </a:p>
          <a:p>
            <a:pPr lvl="2"/>
            <a:r>
              <a:rPr lang="de-DE" sz="2100" dirty="0" smtClean="0"/>
              <a:t>Trademark</a:t>
            </a:r>
          </a:p>
          <a:p>
            <a:pPr lvl="2"/>
            <a:r>
              <a:rPr lang="de-DE" sz="2100" dirty="0" smtClean="0"/>
              <a:t>Design </a:t>
            </a:r>
            <a:r>
              <a:rPr lang="de-DE" sz="2100" dirty="0" err="1" smtClean="0"/>
              <a:t>Protection</a:t>
            </a:r>
            <a:endParaRPr lang="de-DE" sz="2100" dirty="0" smtClean="0"/>
          </a:p>
          <a:p>
            <a:pPr marL="514350" lvl="1" indent="-514350"/>
            <a:r>
              <a:rPr lang="de-DE" sz="2900" dirty="0" err="1" smtClean="0"/>
              <a:t>Branch</a:t>
            </a:r>
            <a:r>
              <a:rPr lang="de-DE" sz="2900" dirty="0" smtClean="0"/>
              <a:t> </a:t>
            </a:r>
            <a:r>
              <a:rPr lang="de-DE" sz="2900" dirty="0" err="1" smtClean="0"/>
              <a:t>examples</a:t>
            </a:r>
            <a:r>
              <a:rPr lang="de-DE" sz="2900" dirty="0" smtClean="0"/>
              <a:t> </a:t>
            </a:r>
            <a:r>
              <a:rPr lang="de-DE" sz="2900" dirty="0" err="1" smtClean="0"/>
              <a:t>concerning</a:t>
            </a:r>
            <a:r>
              <a:rPr lang="de-DE" sz="2900" dirty="0" smtClean="0"/>
              <a:t> </a:t>
            </a:r>
            <a:r>
              <a:rPr lang="de-DE" sz="2900" dirty="0" err="1" smtClean="0"/>
              <a:t>tendencies</a:t>
            </a:r>
            <a:r>
              <a:rPr lang="de-DE" sz="2900" dirty="0" smtClean="0"/>
              <a:t> </a:t>
            </a:r>
            <a:r>
              <a:rPr lang="de-DE" sz="2900" dirty="0" err="1" smtClean="0"/>
              <a:t>of</a:t>
            </a:r>
            <a:r>
              <a:rPr lang="de-DE" sz="2900" dirty="0" smtClean="0"/>
              <a:t> Expropriation</a:t>
            </a:r>
            <a:endParaRPr lang="de-DE" sz="2900" dirty="0"/>
          </a:p>
          <a:p>
            <a:pPr marL="914400" lvl="2" indent="-457200">
              <a:spcBef>
                <a:spcPts val="1000"/>
              </a:spcBef>
            </a:pPr>
            <a:r>
              <a:rPr lang="de-DE" sz="2500" dirty="0" smtClean="0"/>
              <a:t>Automotive </a:t>
            </a:r>
            <a:r>
              <a:rPr lang="de-DE" sz="2500" dirty="0" err="1" smtClean="0"/>
              <a:t>Industry</a:t>
            </a:r>
            <a:r>
              <a:rPr lang="de-DE" sz="2500" dirty="0" smtClean="0"/>
              <a:t> (Mercedes, VW, Tesla)</a:t>
            </a:r>
          </a:p>
          <a:p>
            <a:pPr marL="914400" lvl="2" indent="-457200">
              <a:spcBef>
                <a:spcPts val="1000"/>
              </a:spcBef>
            </a:pPr>
            <a:r>
              <a:rPr lang="de-DE" sz="2500" dirty="0" smtClean="0"/>
              <a:t>Big Tech Companies (Google, Apple)</a:t>
            </a:r>
          </a:p>
          <a:p>
            <a:pPr marL="514350" lvl="1" indent="-514350">
              <a:spcBef>
                <a:spcPts val="1000"/>
              </a:spcBef>
            </a:pPr>
            <a:r>
              <a:rPr lang="de-DE" sz="2900" dirty="0" smtClean="0"/>
              <a:t>Legal Trend in </a:t>
            </a:r>
            <a:r>
              <a:rPr lang="de-DE" sz="2900" dirty="0" err="1" smtClean="0"/>
              <a:t>regards</a:t>
            </a:r>
            <a:r>
              <a:rPr lang="de-DE" sz="2900" dirty="0" smtClean="0"/>
              <a:t> </a:t>
            </a:r>
            <a:r>
              <a:rPr lang="de-DE" sz="2900" dirty="0" err="1" smtClean="0"/>
              <a:t>to</a:t>
            </a:r>
            <a:r>
              <a:rPr lang="de-DE" sz="2900" dirty="0" smtClean="0"/>
              <a:t> IT-</a:t>
            </a:r>
            <a:r>
              <a:rPr lang="de-DE" sz="2900" dirty="0" err="1" smtClean="0"/>
              <a:t>based</a:t>
            </a:r>
            <a:r>
              <a:rPr lang="de-DE" sz="2900" dirty="0" smtClean="0"/>
              <a:t> </a:t>
            </a:r>
            <a:r>
              <a:rPr lang="de-DE" sz="2900" dirty="0" err="1" smtClean="0"/>
              <a:t>Right</a:t>
            </a:r>
            <a:r>
              <a:rPr lang="de-DE" sz="2900" dirty="0" smtClean="0"/>
              <a:t> </a:t>
            </a:r>
            <a:r>
              <a:rPr lang="de-DE" sz="2900" dirty="0" err="1" smtClean="0"/>
              <a:t>of</a:t>
            </a:r>
            <a:r>
              <a:rPr lang="de-DE" sz="2900" dirty="0" smtClean="0"/>
              <a:t> Ownership</a:t>
            </a:r>
          </a:p>
          <a:p>
            <a:pPr marL="971550" lvl="2" indent="-514350">
              <a:spcBef>
                <a:spcPts val="1000"/>
              </a:spcBef>
            </a:pPr>
            <a:r>
              <a:rPr lang="de-DE" sz="2500" dirty="0" smtClean="0"/>
              <a:t>EUIPO</a:t>
            </a:r>
          </a:p>
          <a:p>
            <a:pPr marL="971550" lvl="2" indent="-514350">
              <a:spcBef>
                <a:spcPts val="1000"/>
              </a:spcBef>
            </a:pPr>
            <a:r>
              <a:rPr lang="de-DE" sz="2500" dirty="0" smtClean="0"/>
              <a:t>USPTO</a:t>
            </a:r>
          </a:p>
          <a:p>
            <a:pPr marL="514350" lvl="1" indent="-514350">
              <a:spcBef>
                <a:spcPts val="1000"/>
              </a:spcBef>
            </a:pPr>
            <a:r>
              <a:rPr lang="de-DE" sz="2900" dirty="0"/>
              <a:t>Critical Assessment</a:t>
            </a:r>
          </a:p>
          <a:p>
            <a:pPr marL="514350" lvl="1" indent="-514350">
              <a:spcBef>
                <a:spcPts val="1000"/>
              </a:spcBef>
            </a:pPr>
            <a:r>
              <a:rPr lang="de-DE" sz="2900" dirty="0" err="1"/>
              <a:t>Conclusion</a:t>
            </a:r>
            <a:endParaRPr lang="de-DE" sz="2900" dirty="0"/>
          </a:p>
          <a:p>
            <a:pPr marL="971550" lvl="2" indent="-514350">
              <a:spcBef>
                <a:spcPts val="1000"/>
              </a:spcBef>
            </a:pPr>
            <a:endParaRPr lang="de-DE" sz="2500" dirty="0"/>
          </a:p>
          <a:p>
            <a:pPr marL="914400" lvl="2" indent="-457200">
              <a:spcBef>
                <a:spcPts val="1000"/>
              </a:spcBef>
            </a:pPr>
            <a:endParaRPr lang="de-DE" dirty="0"/>
          </a:p>
          <a:p>
            <a:pPr lvl="1"/>
            <a:endParaRPr lang="de-DE" dirty="0"/>
          </a:p>
          <a:p>
            <a:pPr lvl="2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843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6483" y="506506"/>
            <a:ext cx="10515600" cy="529389"/>
          </a:xfrm>
        </p:spPr>
        <p:txBody>
          <a:bodyPr>
            <a:normAutofit/>
          </a:bodyPr>
          <a:lstStyle/>
          <a:p>
            <a:pPr algn="ctr"/>
            <a:r>
              <a:rPr lang="de-DE" sz="2200" dirty="0" smtClean="0"/>
              <a:t>Roadmap</a:t>
            </a:r>
            <a:endParaRPr lang="de-DE" sz="22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Kurs 0082               Felix Wagner 01553845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090DA-A2EC-4FD1-A41A-E25E524110BC}" type="slidenum">
              <a:rPr lang="de-DE" smtClean="0"/>
              <a:t>3</a:t>
            </a:fld>
            <a:endParaRPr lang="de-DE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59" y="1925842"/>
            <a:ext cx="10515600" cy="2474504"/>
          </a:xfrm>
        </p:spPr>
      </p:pic>
    </p:spTree>
    <p:extLst>
      <p:ext uri="{BB962C8B-B14F-4D97-AF65-F5344CB8AC3E}">
        <p14:creationId xmlns:p14="http://schemas.microsoft.com/office/powerpoint/2010/main" val="225550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98</Words>
  <Application>Microsoft Office PowerPoint</Application>
  <PresentationFormat>Breitbild</PresentationFormat>
  <Paragraphs>34</Paragraphs>
  <Slides>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Ownership and Information Technology: Tendency of Expropriation with the help of IT</vt:lpstr>
      <vt:lpstr>Table of contents</vt:lpstr>
      <vt:lpstr>Roadmap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Eigentum und Informationstechnologie: Enteignungstendenzen mit Hilfe von IT</dc:title>
  <dc:creator>Microsoft-Konto</dc:creator>
  <cp:lastModifiedBy>Microsoft-Konto</cp:lastModifiedBy>
  <cp:revision>29</cp:revision>
  <dcterms:created xsi:type="dcterms:W3CDTF">2022-10-13T15:15:48Z</dcterms:created>
  <dcterms:modified xsi:type="dcterms:W3CDTF">2022-12-01T06:24:12Z</dcterms:modified>
</cp:coreProperties>
</file>