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7" r:id="rId5"/>
    <p:sldId id="268" r:id="rId6"/>
    <p:sldId id="272" r:id="rId7"/>
    <p:sldId id="261" r:id="rId8"/>
    <p:sldId id="273" r:id="rId9"/>
    <p:sldId id="276" r:id="rId10"/>
    <p:sldId id="277" r:id="rId11"/>
    <p:sldId id="278" r:id="rId12"/>
    <p:sldId id="279" r:id="rId13"/>
    <p:sldId id="265" r:id="rId14"/>
  </p:sldIdLst>
  <p:sldSz cx="12188825" cy="6858000"/>
  <p:notesSz cx="6858000" cy="9144000"/>
  <p:defaultTextStyle>
    <a:defPPr rtl="0">
      <a:defRPr lang="de-de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501" autoAdjust="0"/>
  </p:normalViewPr>
  <p:slideViewPr>
    <p:cSldViewPr>
      <p:cViewPr varScale="1">
        <p:scale>
          <a:sx n="86" d="100"/>
          <a:sy n="86" d="100"/>
        </p:scale>
        <p:origin x="562" y="5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774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EA8C5A89-D750-4C9C-AD82-BD87E1631370}" type="datetime1">
              <a:rPr lang="de-DE" smtClean="0"/>
              <a:t>31.05.2022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9429053-DC2A-4342-ADD4-2FD729D91E2C}" type="slidenum">
              <a:rPr lang="de-DE" smtClean="0"/>
              <a:pPr algn="r" rt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729E0972-DB1D-4D71-93B8-56ECB99C47FF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dirty="0"/>
              <a:t>Textmasterformat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3EBA5BD7-F043-4D1B-AA17-CD412FC534D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458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5137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6669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0656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622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3428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9895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9964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EBA5BD7-F043-4D1B-AA17-CD412FC534DE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066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en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Gerader Verbinde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Untere Linien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ihand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de-DE" dirty="0"/>
            </a:p>
          </p:txBody>
        </p:sp>
        <p:sp>
          <p:nvSpPr>
            <p:cNvPr id="10" name="Freihand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de-DE" dirty="0"/>
            </a:p>
          </p:txBody>
        </p:sp>
        <p:sp>
          <p:nvSpPr>
            <p:cNvPr id="11" name="Freihand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22" name="Datumsplatzhalter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7490488-1D2D-45FC-A42D-25F856479C81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4" name="Foliennummernplatzhalter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E48D7D-22EE-42F4-A78D-BF51DA417E59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9457F39-CBF0-4D6E-8223-6AABCE028B0C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D80A33B-F0D3-4CCD-934C-3A418D338F48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en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Gerader Verbinde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Gerader Verbinde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Gerader Verbinde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800029A-92A0-4B83-B83D-3D25E123C16B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50DE14F-832E-4243-A64C-072E4112B828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CA0E625-2BCF-471C-BF07-3E47DAD03A33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1F216F1-5E6C-4D1E-8B04-BA461CF83008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78460F5-0682-4F91-B958-17F2E22238F4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32E1AF8-0C97-41FF-9C69-BFEB0F5A6EF5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3" name="Bildplatzhalter 2" descr="Leerer Platzhalter zum Hinzufügen eines Bilds. Klicken Sie auf den Platzhalter, und wählen Sie das hinzuzufügende Bild aus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DAA85DC-AC20-450F-8EFE-0D856D5BDC88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inke Linien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ihand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/>
            </a:p>
          </p:txBody>
        </p:sp>
        <p:sp>
          <p:nvSpPr>
            <p:cNvPr id="14" name="Freihand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e-DE" dirty="0"/>
            </a:p>
          </p:txBody>
        </p: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de-DE" dirty="0"/>
              <a:t>Textmasterformate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7EBCA-1808-4B9E-8140-5B390D90011A}" type="datetime1">
              <a:rPr lang="de-DE" smtClean="0"/>
              <a:pPr/>
              <a:t>31.05.2022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63450" y="1844824"/>
            <a:ext cx="10661924" cy="2000251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de-DE" dirty="0">
                <a:latin typeface="Verdana Pro Light" panose="020B0604020202020204" pitchFamily="34" charset="0"/>
              </a:rPr>
              <a:t>GNU General Public Licence 3.0</a:t>
            </a:r>
            <a:br>
              <a:rPr lang="de-DE" dirty="0">
                <a:latin typeface="Verdana Pro Light" panose="020B0604020202020204" pitchFamily="34" charset="0"/>
              </a:rPr>
            </a:br>
            <a:r>
              <a:rPr lang="de-DE" dirty="0">
                <a:latin typeface="Verdana Pro Light" panose="020B0604020202020204" pitchFamily="34" charset="0"/>
              </a:rPr>
              <a:t>VS.</a:t>
            </a:r>
            <a:br>
              <a:rPr lang="de-DE" dirty="0">
                <a:latin typeface="Verdana Pro Light" panose="020B0604020202020204" pitchFamily="34" charset="0"/>
              </a:rPr>
            </a:br>
            <a:r>
              <a:rPr lang="de-DE" dirty="0">
                <a:latin typeface="Verdana Pro Light" panose="020B0604020202020204" pitchFamily="34" charset="0"/>
              </a:rPr>
              <a:t>Apache License 2.0</a:t>
            </a: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158392" y="4725144"/>
            <a:ext cx="8735325" cy="1752600"/>
          </a:xfrm>
        </p:spPr>
        <p:txBody>
          <a:bodyPr rtlCol="0"/>
          <a:lstStyle/>
          <a:p>
            <a:pPr rtl="0"/>
            <a:r>
              <a:rPr lang="de-DE" dirty="0">
                <a:latin typeface="Verdana Pro Light" panose="020B0304030504040204" pitchFamily="34" charset="0"/>
              </a:rPr>
              <a:t>Barbara Hruza </a:t>
            </a:r>
          </a:p>
          <a:p>
            <a:pPr rtl="0"/>
            <a:r>
              <a:rPr lang="de-DE" dirty="0">
                <a:latin typeface="Verdana Pro Light" panose="020B0304030504040204" pitchFamily="34" charset="0"/>
              </a:rPr>
              <a:t>Seminar Bis 4142</a:t>
            </a: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>
                <a:latin typeface="Verdana Pro Light" panose="020B0304030504040204" pitchFamily="34" charset="0"/>
              </a:rPr>
              <a:t>Fragen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2"/>
          </p:nvPr>
        </p:nvSpPr>
        <p:spPr>
          <a:xfrm>
            <a:off x="4726260" y="736600"/>
            <a:ext cx="6552728" cy="5356696"/>
          </a:xfrm>
        </p:spPr>
        <p:txBody>
          <a:bodyPr rtlCol="0"/>
          <a:lstStyle/>
          <a:p>
            <a:pPr rtl="0"/>
            <a:endParaRPr lang="de-DE" dirty="0"/>
          </a:p>
          <a:p>
            <a:pPr rtl="0"/>
            <a:endParaRPr lang="de-DE" dirty="0"/>
          </a:p>
          <a:p>
            <a:pPr rtl="0"/>
            <a:endParaRPr lang="de-DE" dirty="0"/>
          </a:p>
          <a:p>
            <a:pPr marL="342900" indent="-342900" rtl="0">
              <a:buFont typeface="Wingdings" panose="05000000000000000000" pitchFamily="2" charset="2"/>
              <a:buChar char="Ø"/>
            </a:pPr>
            <a:r>
              <a:rPr lang="de-DE" dirty="0">
                <a:latin typeface="Verdana Pro Light" panose="020B0304030504040204" pitchFamily="34" charset="0"/>
              </a:rPr>
              <a:t>Wieso Copyleft wenn es Copyright gibt?</a:t>
            </a:r>
          </a:p>
          <a:p>
            <a:pPr marL="342900" indent="-342900" rtl="0">
              <a:buFont typeface="Wingdings" panose="05000000000000000000" pitchFamily="2" charset="2"/>
              <a:buChar char="Ø"/>
            </a:pPr>
            <a:endParaRPr lang="de-DE" dirty="0">
              <a:latin typeface="Verdana Pro Light" panose="020B0304030504040204" pitchFamily="34" charset="0"/>
            </a:endParaRPr>
          </a:p>
          <a:p>
            <a:pPr marL="342900" indent="-342900" rtl="0">
              <a:buFont typeface="Wingdings" panose="05000000000000000000" pitchFamily="2" charset="2"/>
              <a:buChar char="Ø"/>
            </a:pPr>
            <a:r>
              <a:rPr lang="de-DE" dirty="0">
                <a:latin typeface="Verdana Pro Light" panose="020B0304030504040204" pitchFamily="34" charset="0"/>
              </a:rPr>
              <a:t>Wie werden die beiden Lizenzen gemeinsam verwendet?</a:t>
            </a:r>
          </a:p>
          <a:p>
            <a:pPr marL="342900" indent="-342900" rtl="0">
              <a:buFont typeface="Wingdings" panose="05000000000000000000" pitchFamily="2" charset="2"/>
              <a:buChar char="Ø"/>
            </a:pPr>
            <a:endParaRPr lang="de-DE" dirty="0">
              <a:latin typeface="Verdana Pro Light" panose="020B0304030504040204" pitchFamily="34" charset="0"/>
            </a:endParaRPr>
          </a:p>
          <a:p>
            <a:pPr marL="342900" indent="-342900" rtl="0">
              <a:buFont typeface="Wingdings" panose="05000000000000000000" pitchFamily="2" charset="2"/>
              <a:buChar char="Ø"/>
            </a:pPr>
            <a:r>
              <a:rPr lang="de-DE" dirty="0">
                <a:latin typeface="Verdana Pro Light" panose="020B0304030504040204" pitchFamily="34" charset="0"/>
              </a:rPr>
              <a:t>Was ist der Unterschied zwischen Freier und Open Source Software?</a:t>
            </a:r>
          </a:p>
          <a:p>
            <a:pPr marL="342900" indent="-342900" rtl="0">
              <a:buFont typeface="Wingdings" panose="05000000000000000000" pitchFamily="2" charset="2"/>
              <a:buChar char="Ø"/>
            </a:pPr>
            <a:endParaRPr lang="de-DE" dirty="0"/>
          </a:p>
          <a:p>
            <a:pPr marL="342900" indent="-342900" rtl="0">
              <a:buFont typeface="Wingdings" panose="05000000000000000000" pitchFamily="2" charset="2"/>
              <a:buChar char="Ø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033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b="1" dirty="0">
                <a:latin typeface="Verdana Pro Light" panose="020B0304030504040204" pitchFamily="34" charset="0"/>
              </a:rPr>
              <a:t> 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 algn="ctr" rtl="0">
              <a:buNone/>
            </a:pPr>
            <a:endParaRPr lang="de-DE" dirty="0">
              <a:latin typeface="Verdana Pro Light" panose="020B0304030504040204" pitchFamily="34" charset="0"/>
            </a:endParaRPr>
          </a:p>
          <a:p>
            <a:pPr marL="0" indent="0" algn="ctr" rtl="0">
              <a:buNone/>
            </a:pPr>
            <a:endParaRPr lang="de-DE" dirty="0">
              <a:latin typeface="Verdana Pro Light" panose="020B0304030504040204" pitchFamily="34" charset="0"/>
            </a:endParaRPr>
          </a:p>
          <a:p>
            <a:pPr marL="0" indent="0" algn="ctr" rtl="0">
              <a:buNone/>
            </a:pPr>
            <a:r>
              <a:rPr lang="de-DE" sz="3200" b="1" dirty="0">
                <a:latin typeface="Verdana Pro Light" panose="020B0304030504040204" pitchFamily="34" charset="0"/>
              </a:rPr>
              <a:t>„´</a:t>
            </a:r>
            <a:r>
              <a:rPr lang="de-DE" sz="3200" b="1" dirty="0" err="1">
                <a:latin typeface="Verdana Pro Light" panose="020B0304030504040204" pitchFamily="34" charset="0"/>
              </a:rPr>
              <a:t>free</a:t>
            </a:r>
            <a:r>
              <a:rPr lang="de-DE" sz="3200" b="1" dirty="0">
                <a:latin typeface="Verdana Pro Light" panose="020B0304030504040204" pitchFamily="34" charset="0"/>
              </a:rPr>
              <a:t>´ </a:t>
            </a:r>
            <a:r>
              <a:rPr lang="de-DE" sz="3200" b="1" dirty="0" err="1">
                <a:latin typeface="Verdana Pro Light" panose="020B0304030504040204" pitchFamily="34" charset="0"/>
              </a:rPr>
              <a:t>as</a:t>
            </a:r>
            <a:r>
              <a:rPr lang="de-DE" sz="3200" b="1" dirty="0">
                <a:latin typeface="Verdana Pro Light" panose="020B0304030504040204" pitchFamily="34" charset="0"/>
              </a:rPr>
              <a:t> in ´</a:t>
            </a:r>
            <a:r>
              <a:rPr lang="de-DE" sz="3200" b="1" dirty="0" err="1">
                <a:latin typeface="Verdana Pro Light" panose="020B0304030504040204" pitchFamily="34" charset="0"/>
              </a:rPr>
              <a:t>free</a:t>
            </a:r>
            <a:r>
              <a:rPr lang="de-DE" sz="3200" b="1" dirty="0">
                <a:latin typeface="Verdana Pro Light" panose="020B0304030504040204" pitchFamily="34" charset="0"/>
              </a:rPr>
              <a:t> </a:t>
            </a:r>
            <a:r>
              <a:rPr lang="de-DE" sz="3200" b="1" dirty="0" err="1">
                <a:latin typeface="Verdana Pro Light" panose="020B0304030504040204" pitchFamily="34" charset="0"/>
              </a:rPr>
              <a:t>speech</a:t>
            </a:r>
            <a:r>
              <a:rPr lang="de-DE" sz="3200" b="1" dirty="0">
                <a:latin typeface="Verdana Pro Light" panose="020B0304030504040204" pitchFamily="34" charset="0"/>
              </a:rPr>
              <a:t>´, not in ´</a:t>
            </a:r>
            <a:r>
              <a:rPr lang="de-DE" sz="3200" b="1" dirty="0" err="1">
                <a:latin typeface="Verdana Pro Light" panose="020B0304030504040204" pitchFamily="34" charset="0"/>
              </a:rPr>
              <a:t>free</a:t>
            </a:r>
            <a:r>
              <a:rPr lang="de-DE" sz="3200" b="1" dirty="0">
                <a:latin typeface="Verdana Pro Light" panose="020B0304030504040204" pitchFamily="34" charset="0"/>
              </a:rPr>
              <a:t>´ </a:t>
            </a:r>
            <a:r>
              <a:rPr lang="de-DE" sz="3200" b="1" dirty="0" err="1">
                <a:latin typeface="Verdana Pro Light" panose="020B0304030504040204" pitchFamily="34" charset="0"/>
              </a:rPr>
              <a:t>beer</a:t>
            </a:r>
            <a:r>
              <a:rPr lang="de-DE" sz="3200" b="1" dirty="0">
                <a:latin typeface="Verdana Pro Light" panose="020B0304030504040204" pitchFamily="34" charset="0"/>
              </a:rPr>
              <a:t> “</a:t>
            </a:r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b="1" dirty="0">
                <a:latin typeface="Verdana Pro Light" panose="020B0304030504040204" pitchFamily="34" charset="0"/>
              </a:rPr>
              <a:t>Freie Software 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Nutzer haben die Freiheit die Software auszuführen, zu  kopieren, zu verbreiten, zu untersuchen, zu ändern und zu verbessern 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4 Freiheiten, um als Freie Software zu gelten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Unterschied zu Open Source besteht in der Sichtweise</a:t>
            </a:r>
          </a:p>
        </p:txBody>
      </p:sp>
    </p:spTree>
    <p:extLst>
      <p:ext uri="{BB962C8B-B14F-4D97-AF65-F5344CB8AC3E}">
        <p14:creationId xmlns:p14="http://schemas.microsoft.com/office/powerpoint/2010/main" val="4257710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b="1" dirty="0">
                <a:latin typeface="Verdana Pro Light" panose="020B0304030504040204" pitchFamily="34" charset="0"/>
              </a:rPr>
              <a:t>Freie Software Bewegung 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>
          <a:xfrm>
            <a:off x="1125860" y="1701800"/>
            <a:ext cx="5175763" cy="914400"/>
          </a:xfrm>
        </p:spPr>
        <p:txBody>
          <a:bodyPr rtlCol="0">
            <a:normAutofit/>
          </a:bodyPr>
          <a:lstStyle/>
          <a:p>
            <a:pPr rtl="0"/>
            <a:r>
              <a:rPr lang="de-DE" sz="2400" dirty="0">
                <a:latin typeface="Verdana Pro Light" panose="020B0304030504040204" pitchFamily="34" charset="0"/>
              </a:rPr>
              <a:t>Free </a:t>
            </a:r>
            <a:r>
              <a:rPr lang="de-DE" sz="2400" dirty="0" err="1">
                <a:latin typeface="Verdana Pro Light" panose="020B0304030504040204" pitchFamily="34" charset="0"/>
              </a:rPr>
              <a:t>software</a:t>
            </a:r>
            <a:r>
              <a:rPr lang="de-DE" sz="2400" dirty="0">
                <a:latin typeface="Verdana Pro Light" panose="020B0304030504040204" pitchFamily="34" charset="0"/>
              </a:rPr>
              <a:t> </a:t>
            </a:r>
            <a:r>
              <a:rPr lang="de-DE" sz="2400" dirty="0" err="1">
                <a:latin typeface="Verdana Pro Light" panose="020B0304030504040204" pitchFamily="34" charset="0"/>
              </a:rPr>
              <a:t>foundation</a:t>
            </a:r>
            <a:endParaRPr lang="de-DE" sz="2400" dirty="0">
              <a:latin typeface="Verdana Pro Light" panose="020B0304030504040204" pitchFamily="34" charset="0"/>
            </a:endParaRPr>
          </a:p>
        </p:txBody>
      </p:sp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1168438" y="2828524"/>
            <a:ext cx="5078677" cy="3454400"/>
          </a:xfrm>
        </p:spPr>
        <p:txBody>
          <a:bodyPr rtlCol="0"/>
          <a:lstStyle/>
          <a:p>
            <a:pPr rtl="0">
              <a:buFont typeface="Wingdings" panose="05000000000000000000" pitchFamily="2" charset="2"/>
              <a:buChar char="Ø"/>
            </a:pPr>
            <a:r>
              <a:rPr lang="de-DE" dirty="0">
                <a:latin typeface="Verdana Pro Light" panose="020B0304030504040204" pitchFamily="34" charset="0"/>
              </a:rPr>
              <a:t>Pflege der Philosophie von freier Software 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de-DE" dirty="0">
                <a:latin typeface="Verdana Pro Light" panose="020B0304030504040204" pitchFamily="34" charset="0"/>
              </a:rPr>
              <a:t>Schutz vor proprietärer Software</a:t>
            </a:r>
          </a:p>
          <a:p>
            <a:pPr marL="0" indent="0" rtl="0">
              <a:buNone/>
            </a:pPr>
            <a:r>
              <a:rPr lang="de-DE" dirty="0">
                <a:latin typeface="Verdana Pro Light" panose="020B0304030504040204" pitchFamily="34" charset="0"/>
              </a:rPr>
              <a:t>  </a:t>
            </a:r>
            <a:r>
              <a:rPr lang="de-DE" dirty="0"/>
              <a:t>		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3"/>
          </p:nvPr>
        </p:nvSpPr>
        <p:spPr/>
        <p:txBody>
          <a:bodyPr rtlCol="0"/>
          <a:lstStyle/>
          <a:p>
            <a:pPr rtl="0"/>
            <a:r>
              <a:rPr lang="de-DE" dirty="0">
                <a:latin typeface="Verdana Pro Light" panose="020B0304030504040204" pitchFamily="34" charset="0"/>
              </a:rPr>
              <a:t>Gnu Projekt 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4"/>
          </p:nvPr>
        </p:nvSpPr>
        <p:spPr/>
        <p:txBody>
          <a:bodyPr rtlCol="0"/>
          <a:lstStyle/>
          <a:p>
            <a:pPr rtl="0">
              <a:buFont typeface="Wingdings" panose="05000000000000000000" pitchFamily="2" charset="2"/>
              <a:buChar char="Ø"/>
            </a:pPr>
            <a:r>
              <a:rPr lang="de-DE" dirty="0">
                <a:latin typeface="Verdana Pro Light" panose="020B0304030504040204" pitchFamily="34" charset="0"/>
              </a:rPr>
              <a:t>freie Verfügbarkeit von Software </a:t>
            </a:r>
          </a:p>
          <a:p>
            <a:pPr rtl="0">
              <a:buFont typeface="Wingdings" panose="05000000000000000000" pitchFamily="2" charset="2"/>
              <a:buChar char="Ø"/>
            </a:pPr>
            <a:r>
              <a:rPr lang="de-DE" dirty="0">
                <a:latin typeface="Verdana Pro Light" panose="020B0304030504040204" pitchFamily="34" charset="0"/>
              </a:rPr>
              <a:t>Offener Quelltext </a:t>
            </a:r>
          </a:p>
          <a:p>
            <a:pPr marL="0" indent="0" rtl="0">
              <a:buNone/>
            </a:pPr>
            <a:endParaRPr lang="de-DE" dirty="0">
              <a:latin typeface="Verdana Pro Light" panose="020B0304030504040204" pitchFamily="34" charset="0"/>
            </a:endParaRPr>
          </a:p>
        </p:txBody>
      </p:sp>
      <p:pic>
        <p:nvPicPr>
          <p:cNvPr id="1026" name="Picture 2" descr="Quellbild anzeigen">
            <a:extLst>
              <a:ext uri="{FF2B5EF4-FFF2-40B4-BE49-F238E27FC236}">
                <a16:creationId xmlns:a16="http://schemas.microsoft.com/office/drawing/2014/main" id="{64F95809-5C65-4128-8ECE-609A89320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3892" y="5156200"/>
            <a:ext cx="37147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uellbild anzeigen">
            <a:extLst>
              <a:ext uri="{FF2B5EF4-FFF2-40B4-BE49-F238E27FC236}">
                <a16:creationId xmlns:a16="http://schemas.microsoft.com/office/drawing/2014/main" id="{FEC4D875-C93E-4A7F-ACA1-0A253A07D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2564" y="4344219"/>
            <a:ext cx="2239144" cy="223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b="1" dirty="0">
                <a:latin typeface="Verdana Pro Light" panose="020B0304030504040204" pitchFamily="34" charset="0"/>
              </a:rPr>
              <a:t>Copyleft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 algn="ctr" rtl="0">
              <a:buNone/>
            </a:pPr>
            <a:endParaRPr lang="de-AT" b="0" i="0" dirty="0">
              <a:effectLst/>
              <a:latin typeface="Verdana Pro Light" panose="020B0304030504040204" pitchFamily="34" charset="0"/>
            </a:endParaRPr>
          </a:p>
          <a:p>
            <a:pPr marL="0" indent="0" algn="ctr" rtl="0">
              <a:buNone/>
            </a:pPr>
            <a:r>
              <a:rPr lang="de-AT" b="0" i="0" dirty="0">
                <a:effectLst/>
                <a:latin typeface="Verdana Pro Light" panose="020B0304030504040204" pitchFamily="34" charset="0"/>
              </a:rPr>
              <a:t>„Entwickler proprietärer Software verwenden Copyright, um Nutzern Freiheit zu nehmen; wir verwenden Copyright, um ihre Freiheit zu garantieren.“</a:t>
            </a:r>
          </a:p>
          <a:p>
            <a:pPr marL="0" indent="0" rtl="0">
              <a:buNone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Strenger Copyleft Effekt   GNU GPL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Ohne Copyleft Effekt  Apache License 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23185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b="1" dirty="0">
                <a:latin typeface="Verdana Pro Light" panose="020B0304030504040204" pitchFamily="34" charset="0"/>
              </a:rPr>
              <a:t>GNU General Public License v3 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verbreiterste Lizenz von freier Software 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garantiert, dass Nutzer freie Software ändern &amp; teilen können  Quelltext wird bereitgestellt 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Sämtliche Änderungen bleiben unter der Lizenz der Originalsoftware </a:t>
            </a:r>
          </a:p>
          <a:p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E2BC084-7EE1-410F-A198-31536C751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4732" y="684313"/>
            <a:ext cx="2104762" cy="1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495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b="1" dirty="0">
                <a:latin typeface="Verdana Pro Light" panose="020B0304030504040204" pitchFamily="34" charset="0"/>
              </a:rPr>
              <a:t>Apache License  2.0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2004 von Apache Software </a:t>
            </a:r>
            <a:r>
              <a:rPr lang="de-AT" dirty="0" err="1">
                <a:latin typeface="Verdana Pro Light" panose="020B0304030504040204" pitchFamily="34" charset="0"/>
                <a:sym typeface="Wingdings" panose="05000000000000000000" pitchFamily="2" charset="2"/>
              </a:rPr>
              <a:t>Foundation</a:t>
            </a: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 veröffentlicht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Freizügige Lizenz ohne Copyleft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Kopie des Lizenztextes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Veränderungen explizit kennzeichnen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Rechtliche Vermerke in Originalform </a:t>
            </a:r>
          </a:p>
          <a:p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5765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b="1" dirty="0">
                <a:latin typeface="Verdana Pro Light" panose="020B0304030504040204" pitchFamily="34" charset="0"/>
              </a:rPr>
              <a:t>GNU </a:t>
            </a:r>
            <a:r>
              <a:rPr lang="de-DE" b="1" dirty="0" err="1">
                <a:latin typeface="Verdana Pro Light" panose="020B0304030504040204" pitchFamily="34" charset="0"/>
              </a:rPr>
              <a:t>Affero</a:t>
            </a:r>
            <a:r>
              <a:rPr lang="de-DE" b="1" dirty="0">
                <a:latin typeface="Verdana Pro Light" panose="020B0304030504040204" pitchFamily="34" charset="0"/>
              </a:rPr>
              <a:t> General Public License  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Basiert auf der GNU GPLv3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Erweiterung von Abschnitt 13 aus GPL Lizenztext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ASP-Schlupfloch wird beseitigt 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Bearbeitete Versionen auf Webserver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Quelltext muss zum Download verfügbar sein</a:t>
            </a:r>
          </a:p>
          <a:p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5669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b="1" dirty="0">
                <a:latin typeface="Verdana Pro Light" panose="020B0304030504040204" pitchFamily="34" charset="0"/>
              </a:rPr>
              <a:t>Vergleich &amp; Kompatibilität der Lizenzen  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>
              <a:buNone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Unterschied in der Stärke des Copyleft  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GNU GPLv3 = Apache License 2.0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AT" dirty="0">
                <a:latin typeface="Verdana Pro Light" panose="020B0304030504040204" pitchFamily="34" charset="0"/>
                <a:sym typeface="Wingdings" panose="05000000000000000000" pitchFamily="2" charset="2"/>
              </a:rPr>
              <a:t>GNU GPLv1&amp;2 ≠ Apache License 2.0 </a:t>
            </a:r>
          </a:p>
          <a:p>
            <a:endParaRPr lang="de-AT" dirty="0">
              <a:latin typeface="Verdana Pro Light" panose="020B03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72067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nologie 16: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33258_TF02787990_TF02787990.potx" id="{4393E190-78C2-4802-8391-54969B0363A4}" vid="{EF0E7CB9-FD90-47AD-AD79-73A601F43E10}"/>
    </a:ext>
  </a:extLst>
</a:theme>
</file>

<file path=ppt/theme/theme2.xml><?xml version="1.0" encoding="utf-8"?>
<a:theme xmlns:a="http://schemas.openxmlformats.org/drawingml/2006/main" name="Office-Design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4873beb7-5857-4685-be1f-d57550cc96c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Dreifach-Schaltkreislinien-Präsentation (Breitbild)</Template>
  <TotalTime>0</TotalTime>
  <Words>282</Words>
  <Application>Microsoft Office PowerPoint</Application>
  <PresentationFormat>Benutzerdefiniert</PresentationFormat>
  <Paragraphs>79</Paragraphs>
  <Slides>10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 Pro Light</vt:lpstr>
      <vt:lpstr>Wingdings</vt:lpstr>
      <vt:lpstr>Technologie 16:9</vt:lpstr>
      <vt:lpstr>GNU General Public Licence 3.0 VS. Apache License 2.0</vt:lpstr>
      <vt:lpstr> </vt:lpstr>
      <vt:lpstr>Freie Software </vt:lpstr>
      <vt:lpstr>Freie Software Bewegung </vt:lpstr>
      <vt:lpstr>Copyleft</vt:lpstr>
      <vt:lpstr>GNU General Public License v3 </vt:lpstr>
      <vt:lpstr>Apache License  2.0</vt:lpstr>
      <vt:lpstr>GNU Affero General Public License  </vt:lpstr>
      <vt:lpstr>Vergleich &amp; Kompatibilität der Lizenzen  </vt:lpstr>
      <vt:lpstr>Fragen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GNU General Public Licence 3.0 VS. Apache License 2.0</dc:title>
  <dc:creator>Hruza, Barbara</dc:creator>
  <cp:lastModifiedBy>Hruza, Barbara</cp:lastModifiedBy>
  <cp:revision>5</cp:revision>
  <dcterms:created xsi:type="dcterms:W3CDTF">2022-05-31T07:43:46Z</dcterms:created>
  <dcterms:modified xsi:type="dcterms:W3CDTF">2022-06-01T19:59:43Z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