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832B5-3D16-44DF-B3C9-487CF2B5450A}" type="datetimeFigureOut">
              <a:rPr lang="de-AT" smtClean="0"/>
              <a:t>01.06.22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41E9D-5D76-4A31-A4D3-E1A196D6E56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088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41E9D-5D76-4A31-A4D3-E1A196D6E56A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685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 kurz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914461" y="6153218"/>
            <a:ext cx="2332800" cy="482273"/>
          </a:xfrm>
          <a:prstGeom prst="rect">
            <a:avLst/>
          </a:prstGeom>
        </p:spPr>
      </p:pic>
      <p:sp>
        <p:nvSpPr>
          <p:cNvPr id="12" name="Textfeld 8"/>
          <p:cNvSpPr txBox="1"/>
          <p:nvPr userDrawn="1"/>
        </p:nvSpPr>
        <p:spPr>
          <a:xfrm>
            <a:off x="523137" y="6394355"/>
            <a:ext cx="7614808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60" b="1" kern="1200" dirty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rPr>
              <a:t>Institute of Information Systems and New Media</a:t>
            </a:r>
            <a:endParaRPr lang="en-GB" sz="1260" b="1" kern="1200" dirty="0">
              <a:solidFill>
                <a:schemeClr val="bg1"/>
              </a:solidFill>
              <a:latin typeface="Verdana" pitchFamily="34" charset="0"/>
              <a:ea typeface="+mn-ea"/>
              <a:cs typeface="+mn-cs"/>
            </a:endParaRP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394100" y="750745"/>
            <a:ext cx="11403800" cy="2445120"/>
            <a:chOff x="287338" y="603319"/>
            <a:chExt cx="8552850" cy="203760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0" dirty="0"/>
            </a:p>
          </p:txBody>
        </p:sp>
      </p:grpSp>
      <p:pic>
        <p:nvPicPr>
          <p:cNvPr id="23" name="Bild 1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742658" y="1279710"/>
            <a:ext cx="2498693" cy="1170120"/>
          </a:xfrm>
          <a:prstGeom prst="rect">
            <a:avLst/>
          </a:prstGeom>
        </p:spPr>
      </p:pic>
      <p:sp>
        <p:nvSpPr>
          <p:cNvPr id="24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383117" y="3529966"/>
            <a:ext cx="5712883" cy="879417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440" baseline="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30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6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2160" b="1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548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8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  <p:sp>
        <p:nvSpPr>
          <p:cNvPr id="31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84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</p:spTree>
    <p:extLst>
      <p:ext uri="{BB962C8B-B14F-4D97-AF65-F5344CB8AC3E}">
        <p14:creationId xmlns:p14="http://schemas.microsoft.com/office/powerpoint/2010/main" val="146322694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383117" y="723983"/>
            <a:ext cx="11403800" cy="2445120"/>
            <a:chOff x="287338" y="603319"/>
            <a:chExt cx="8552850" cy="2037600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0" dirty="0"/>
            </a:p>
          </p:txBody>
        </p:sp>
      </p:grp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2244" y="6155953"/>
            <a:ext cx="2332741" cy="482804"/>
          </a:xfrm>
          <a:prstGeom prst="rect">
            <a:avLst/>
          </a:prstGeom>
        </p:spPr>
      </p:pic>
      <p:pic>
        <p:nvPicPr>
          <p:cNvPr id="20" name="Bild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42658" y="1279710"/>
            <a:ext cx="2498693" cy="1170120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383117" y="3529966"/>
            <a:ext cx="5712883" cy="879417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44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84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6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216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548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8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  <p:sp>
        <p:nvSpPr>
          <p:cNvPr id="25" name="Textfeld 8"/>
          <p:cNvSpPr txBox="1"/>
          <p:nvPr userDrawn="1"/>
        </p:nvSpPr>
        <p:spPr>
          <a:xfrm>
            <a:off x="363208" y="6397354"/>
            <a:ext cx="7692000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60" b="1" kern="1200" dirty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rPr>
              <a:t>Institute of Information Systems and New Media</a:t>
            </a:r>
            <a:endParaRPr lang="en-GB" sz="1260" b="1" kern="1200" dirty="0">
              <a:solidFill>
                <a:schemeClr val="tx1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61128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304461"/>
          </a:xfrm>
        </p:spPr>
        <p:txBody>
          <a:bodyPr lIns="0" rIns="0">
            <a:normAutofit/>
          </a:bodyPr>
          <a:lstStyle>
            <a:lvl1pPr>
              <a:defRPr sz="1920"/>
            </a:lvl1pPr>
            <a:lvl2pPr>
              <a:defRPr sz="1800"/>
            </a:lvl2pPr>
            <a:lvl3pPr>
              <a:defRPr sz="1680"/>
            </a:lvl3pPr>
            <a:lvl4pPr>
              <a:defRPr sz="1440"/>
            </a:lvl4pPr>
            <a:lvl5pPr>
              <a:defRPr sz="1440"/>
            </a:lvl5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9141778" y="6355583"/>
            <a:ext cx="652463" cy="309702"/>
          </a:xfrm>
        </p:spPr>
        <p:txBody>
          <a:bodyPr/>
          <a:lstStyle>
            <a:lvl1pPr>
              <a:defRPr sz="126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3939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616545" y="1518439"/>
            <a:ext cx="10947396" cy="4577928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 dirty="0"/>
              <a:t>Placeholder for objects</a:t>
            </a:r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60" dirty="0"/>
              <a:t>      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2162" y="347491"/>
            <a:ext cx="1557613" cy="72942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9141778" y="6355583"/>
            <a:ext cx="652463" cy="309702"/>
          </a:xfrm>
        </p:spPr>
        <p:txBody>
          <a:bodyPr/>
          <a:lstStyle>
            <a:lvl1pPr>
              <a:defRPr sz="126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23317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0" y="1613535"/>
            <a:ext cx="5280000" cy="4458080"/>
          </a:xfrm>
        </p:spPr>
        <p:txBody>
          <a:bodyPr>
            <a:normAutofit/>
          </a:bodyPr>
          <a:lstStyle>
            <a:lvl1pPr>
              <a:defRPr sz="1920"/>
            </a:lvl1pPr>
            <a:lvl2pPr marL="649574" indent="-342900">
              <a:buClr>
                <a:schemeClr val="accent1"/>
              </a:buClr>
              <a:buFont typeface="Wingdings" charset="2"/>
              <a:buChar char="§"/>
              <a:defRPr sz="1800"/>
            </a:lvl2pPr>
            <a:lvl3pPr>
              <a:defRPr sz="1680"/>
            </a:lvl3pPr>
            <a:lvl4pPr>
              <a:buClr>
                <a:schemeClr val="accent1"/>
              </a:buClr>
              <a:defRPr sz="1440"/>
            </a:lvl4pPr>
            <a:lvl5pPr>
              <a:defRPr sz="144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1613536"/>
            <a:ext cx="5280000" cy="4458080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920"/>
            </a:lvl1pPr>
            <a:lvl2pPr marL="649574" indent="-342900">
              <a:buClr>
                <a:schemeClr val="accent1"/>
              </a:buClr>
              <a:buFont typeface="Wingdings" charset="2"/>
              <a:buChar char="§"/>
              <a:defRPr sz="1800"/>
            </a:lvl2pPr>
            <a:lvl3pPr>
              <a:defRPr sz="1680"/>
            </a:lvl3pPr>
            <a:lvl4pPr>
              <a:buClr>
                <a:schemeClr val="accent1"/>
              </a:buClr>
              <a:defRPr sz="1440"/>
            </a:lvl4pPr>
            <a:lvl5pPr>
              <a:buClr>
                <a:schemeClr val="accent1"/>
              </a:buClr>
              <a:defRPr sz="144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9141778" y="6355583"/>
            <a:ext cx="660591" cy="309702"/>
          </a:xfrm>
          <a:prstGeom prst="rect">
            <a:avLst/>
          </a:prstGeom>
        </p:spPr>
        <p:txBody>
          <a:bodyPr/>
          <a:lstStyle>
            <a:lvl1pPr>
              <a:defRPr sz="126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86830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0" y="2323189"/>
            <a:ext cx="5280000" cy="3803417"/>
          </a:xfrm>
        </p:spPr>
        <p:txBody>
          <a:bodyPr>
            <a:normAutofit/>
          </a:bodyPr>
          <a:lstStyle>
            <a:lvl1pPr>
              <a:defRPr sz="1920"/>
            </a:lvl1pPr>
            <a:lvl2pPr>
              <a:defRPr sz="1800"/>
            </a:lvl2pPr>
            <a:lvl3pPr>
              <a:defRPr sz="1440"/>
            </a:lvl3pPr>
            <a:lvl4pPr>
              <a:defRPr sz="1320"/>
            </a:lvl4pPr>
            <a:lvl5pPr>
              <a:defRPr sz="132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2323189"/>
            <a:ext cx="5280000" cy="3803417"/>
          </a:xfrm>
        </p:spPr>
        <p:txBody>
          <a:bodyPr>
            <a:normAutofit/>
          </a:bodyPr>
          <a:lstStyle>
            <a:lvl1pPr>
              <a:defRPr sz="1920"/>
            </a:lvl1pPr>
            <a:lvl2pPr>
              <a:defRPr sz="1800"/>
            </a:lvl2pPr>
            <a:lvl3pPr>
              <a:defRPr sz="1440"/>
            </a:lvl3pPr>
            <a:lvl4pPr>
              <a:defRPr sz="1320"/>
            </a:lvl4pPr>
            <a:lvl5pPr>
              <a:defRPr sz="132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624420" y="1613536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110479" indent="0">
              <a:buNone/>
              <a:tabLst/>
              <a:defRPr sz="2160" b="1" baseline="0">
                <a:solidFill>
                  <a:schemeClr val="bg1"/>
                </a:solidFill>
                <a:latin typeface="+mj-lt"/>
              </a:defRPr>
            </a:lvl1pPr>
            <a:lvl2pPr marL="548584" indent="0">
              <a:buNone/>
              <a:defRPr sz="2400" b="1"/>
            </a:lvl2pPr>
            <a:lvl3pPr marL="1097167" indent="0">
              <a:buNone/>
              <a:defRPr sz="2160" b="1"/>
            </a:lvl3pPr>
            <a:lvl4pPr marL="1645752" indent="0">
              <a:buNone/>
              <a:defRPr sz="1920" b="1"/>
            </a:lvl4pPr>
            <a:lvl5pPr marL="2194336" indent="0">
              <a:buNone/>
              <a:defRPr sz="1920" b="1"/>
            </a:lvl5pPr>
            <a:lvl6pPr marL="2742920" indent="0">
              <a:buNone/>
              <a:defRPr sz="1920" b="1"/>
            </a:lvl6pPr>
            <a:lvl7pPr marL="3291504" indent="0">
              <a:buNone/>
              <a:defRPr sz="1920" b="1"/>
            </a:lvl7pPr>
            <a:lvl8pPr marL="3840088" indent="0">
              <a:buNone/>
              <a:defRPr sz="1920" b="1"/>
            </a:lvl8pPr>
            <a:lvl9pPr marL="4388672" indent="0">
              <a:buNone/>
              <a:defRPr sz="1920" b="1"/>
            </a:lvl9pPr>
          </a:lstStyle>
          <a:p>
            <a:pPr lvl="0"/>
            <a:r>
              <a:rPr lang="en-GB" dirty="0"/>
              <a:t>Subtitle 1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6303860" y="1613536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110479" indent="0">
              <a:buNone/>
              <a:tabLst/>
              <a:defRPr sz="2160" b="1" baseline="0">
                <a:solidFill>
                  <a:schemeClr val="bg1"/>
                </a:solidFill>
                <a:latin typeface="+mj-lt"/>
              </a:defRPr>
            </a:lvl1pPr>
            <a:lvl2pPr marL="548584" indent="0">
              <a:buNone/>
              <a:defRPr sz="2400" b="1"/>
            </a:lvl2pPr>
            <a:lvl3pPr marL="1097167" indent="0">
              <a:buNone/>
              <a:defRPr sz="2160" b="1"/>
            </a:lvl3pPr>
            <a:lvl4pPr marL="1645752" indent="0">
              <a:buNone/>
              <a:defRPr sz="1920" b="1"/>
            </a:lvl4pPr>
            <a:lvl5pPr marL="2194336" indent="0">
              <a:buNone/>
              <a:defRPr sz="1920" b="1"/>
            </a:lvl5pPr>
            <a:lvl6pPr marL="2742920" indent="0">
              <a:buNone/>
              <a:defRPr sz="1920" b="1"/>
            </a:lvl6pPr>
            <a:lvl7pPr marL="3291504" indent="0">
              <a:buNone/>
              <a:defRPr sz="1920" b="1"/>
            </a:lvl7pPr>
            <a:lvl8pPr marL="3840088" indent="0">
              <a:buNone/>
              <a:defRPr sz="1920" b="1"/>
            </a:lvl8pPr>
            <a:lvl9pPr marL="4388672" indent="0">
              <a:buNone/>
              <a:defRPr sz="1920" b="1"/>
            </a:lvl9pPr>
          </a:lstStyle>
          <a:p>
            <a:pPr lvl="0"/>
            <a:r>
              <a:rPr lang="en-GB" dirty="0"/>
              <a:t>Subtitle 2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9141778" y="6355583"/>
            <a:ext cx="668719" cy="309702"/>
          </a:xfrm>
          <a:prstGeom prst="rect">
            <a:avLst/>
          </a:prstGeom>
        </p:spPr>
        <p:txBody>
          <a:bodyPr/>
          <a:lstStyle>
            <a:lvl1pPr>
              <a:defRPr sz="126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84835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958968" y="2214217"/>
            <a:ext cx="5759616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9717" tIns="54858" rIns="109717" bIns="54858" rtlCol="0" anchor="ctr"/>
          <a:lstStyle/>
          <a:p>
            <a:pPr algn="ctr"/>
            <a:endParaRPr lang="en-GB" sz="2160" dirty="0"/>
          </a:p>
        </p:txBody>
      </p:sp>
      <p:pic>
        <p:nvPicPr>
          <p:cNvPr id="7" name="Grafik 6" descr="Logo-für-VK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50990" y="2409481"/>
            <a:ext cx="656591" cy="2703196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580936" y="2928593"/>
            <a:ext cx="3685235" cy="2173549"/>
          </a:xfrm>
        </p:spPr>
        <p:txBody>
          <a:bodyPr>
            <a:normAutofit/>
          </a:bodyPr>
          <a:lstStyle>
            <a:lvl1pPr marL="0" marR="0" indent="0" algn="l" defTabSz="10971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32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10971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Adressdaten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eingeben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9141778" y="6355583"/>
            <a:ext cx="611823" cy="309702"/>
          </a:xfrm>
          <a:prstGeom prst="rect">
            <a:avLst/>
          </a:prstGeom>
        </p:spPr>
        <p:txBody>
          <a:bodyPr/>
          <a:lstStyle>
            <a:lvl1pPr>
              <a:defRPr sz="126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035135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elfoli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383117" y="723983"/>
            <a:ext cx="11403800" cy="2445120"/>
            <a:chOff x="287338" y="603319"/>
            <a:chExt cx="8552850" cy="2037600"/>
          </a:xfrm>
        </p:grpSpPr>
        <p:sp>
          <p:nvSpPr>
            <p:cNvPr id="14" name="Rechteck 13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0" dirty="0"/>
            </a:p>
          </p:txBody>
        </p:sp>
        <p:sp>
          <p:nvSpPr>
            <p:cNvPr id="15" name="Rechteck 14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84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6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2160" b="1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548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8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383117" y="3529966"/>
            <a:ext cx="5712883" cy="879417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440" baseline="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09600" y="6512312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1080" cap="all" baseline="0">
                <a:solidFill>
                  <a:schemeClr val="bg1"/>
                </a:solidFill>
              </a:defRPr>
            </a:lvl1pPr>
            <a:lvl2pPr marL="320040" indent="0">
              <a:buNone/>
              <a:defRPr sz="1260"/>
            </a:lvl2pPr>
            <a:lvl3pPr marL="649606" indent="0">
              <a:buNone/>
              <a:defRPr sz="1260"/>
            </a:lvl3pPr>
            <a:lvl4pPr marL="969646" indent="0">
              <a:buNone/>
              <a:defRPr sz="1200"/>
            </a:lvl4pPr>
            <a:lvl5pPr marL="1293496" indent="0">
              <a:buNone/>
              <a:defRPr sz="1200"/>
            </a:lvl5pPr>
          </a:lstStyle>
          <a:p>
            <a:pPr lvl="0"/>
            <a:r>
              <a:rPr lang="en-GB" dirty="0"/>
              <a:t>State: </a:t>
            </a:r>
            <a:r>
              <a:rPr lang="en-GB" dirty="0" err="1"/>
              <a:t>xx.xx.xxxx</a:t>
            </a:r>
            <a:endParaRPr lang="en-GB" dirty="0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35A845CD-2D10-42BB-97DB-CDA723EE9E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2501" y="1279092"/>
            <a:ext cx="2465553" cy="117072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1A49BD17-4238-4565-A4B6-2E20A7C19FA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0151" y="6155953"/>
            <a:ext cx="2447923" cy="38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27917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13536"/>
            <a:ext cx="10352617" cy="4458080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60" dirty="0"/>
              <a:t>      </a:t>
            </a:r>
          </a:p>
        </p:txBody>
      </p:sp>
      <p:pic>
        <p:nvPicPr>
          <p:cNvPr id="20" name="Bild 19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282162" y="347491"/>
            <a:ext cx="1557613" cy="729420"/>
          </a:xfrm>
          <a:prstGeom prst="rect">
            <a:avLst/>
          </a:prstGeom>
        </p:spPr>
      </p:pic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616544" y="167640"/>
            <a:ext cx="912000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9484" y="6410130"/>
            <a:ext cx="1444800" cy="2992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9141778" y="6355583"/>
            <a:ext cx="1189533" cy="309702"/>
          </a:xfrm>
          <a:prstGeom prst="rect">
            <a:avLst/>
          </a:prstGeom>
        </p:spPr>
        <p:txBody>
          <a:bodyPr/>
          <a:lstStyle>
            <a:lvl1pPr>
              <a:defRPr sz="1260"/>
            </a:lvl1pPr>
          </a:lstStyle>
          <a:p>
            <a:r>
              <a:rPr lang="en-GB" dirty="0"/>
              <a:t>Page </a:t>
            </a:r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25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>
    <p:fade/>
  </p:transition>
  <p:hf hdr="0" ftr="0"/>
  <p:txStyles>
    <p:titleStyle>
      <a:lvl1pPr algn="l" defTabSz="1097167" rtl="0" eaLnBrk="1" latinLnBrk="0" hangingPunct="1">
        <a:lnSpc>
          <a:spcPct val="100000"/>
        </a:lnSpc>
        <a:spcBef>
          <a:spcPct val="0"/>
        </a:spcBef>
        <a:buNone/>
        <a:defRPr sz="288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320040" indent="-320040" algn="l" defTabSz="1097167" rtl="0" eaLnBrk="1" latinLnBrk="0" hangingPunct="1">
        <a:lnSpc>
          <a:spcPct val="100000"/>
        </a:lnSpc>
        <a:spcBef>
          <a:spcPts val="0"/>
        </a:spcBef>
        <a:spcAft>
          <a:spcPts val="720"/>
        </a:spcAft>
        <a:buClr>
          <a:schemeClr val="accent1"/>
        </a:buClr>
        <a:buFont typeface="Wingdings" charset="2"/>
        <a:buChar char="§"/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327660" algn="l" defTabSz="1097167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7266" indent="-327660" algn="l" defTabSz="1097167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Font typeface="Wingdings" charset="2"/>
        <a:buChar char="§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9686" indent="-320040" algn="l" defTabSz="1097167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Font typeface="Wingdings" charset="2"/>
        <a:buChar char="§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09726" indent="-316230" algn="l" defTabSz="1097167" rtl="0" eaLnBrk="1" latinLnBrk="0" hangingPunct="1">
        <a:lnSpc>
          <a:spcPct val="100000"/>
        </a:lnSpc>
        <a:spcBef>
          <a:spcPts val="0"/>
        </a:spcBef>
        <a:spcAft>
          <a:spcPts val="480"/>
        </a:spcAft>
        <a:buClr>
          <a:schemeClr val="accent1"/>
        </a:buClr>
        <a:buFont typeface="Wingdings" charset="2"/>
        <a:buChar char="§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3017212" indent="-274292" algn="l" defTabSz="109716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5795" indent="-274292" algn="l" defTabSz="109716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380" indent="-274292" algn="l" defTabSz="109716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2964" indent="-274292" algn="l" defTabSz="109716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97167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584" algn="l" defTabSz="1097167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167" algn="l" defTabSz="1097167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752" algn="l" defTabSz="1097167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336" algn="l" defTabSz="1097167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2920" algn="l" defTabSz="1097167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504" algn="l" defTabSz="1097167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088" algn="l" defTabSz="1097167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8672" algn="l" defTabSz="1097167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179">
          <p15:clr>
            <a:srgbClr val="F26B43"/>
          </p15:clr>
        </p15:guide>
        <p15:guide id="5" pos="5467">
          <p15:clr>
            <a:srgbClr val="F26B43"/>
          </p15:clr>
        </p15:guide>
        <p15:guide id="7" orient="horz" pos="3278">
          <p15:clr>
            <a:srgbClr val="F26B43"/>
          </p15:clr>
        </p15:guide>
        <p15:guide id="9" orient="horz" pos="182">
          <p15:clr>
            <a:srgbClr val="F26B43"/>
          </p15:clr>
        </p15:guide>
        <p15:guide id="10" orient="horz" pos="847">
          <p15:clr>
            <a:srgbClr val="F26B43"/>
          </p15:clr>
        </p15:guide>
        <p15:guide id="11" orient="horz" pos="3522">
          <p15:clr>
            <a:srgbClr val="F26B43"/>
          </p15:clr>
        </p15:guide>
        <p15:guide id="12" orient="horz" pos="10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Java 8 </a:t>
            </a:r>
            <a:r>
              <a:rPr lang="de-AT" dirty="0" err="1"/>
              <a:t>to</a:t>
            </a:r>
            <a:r>
              <a:rPr lang="de-AT" dirty="0"/>
              <a:t> Java 17</a:t>
            </a: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/>
              <a:t>Overview</a:t>
            </a:r>
            <a:r>
              <a:rPr lang="de-AT" dirty="0"/>
              <a:t>, </a:t>
            </a:r>
            <a:r>
              <a:rPr lang="de-AT" dirty="0" err="1"/>
              <a:t>Changes</a:t>
            </a:r>
            <a:r>
              <a:rPr lang="de-AT" dirty="0"/>
              <a:t>, Outlook, </a:t>
            </a:r>
            <a:r>
              <a:rPr lang="de-AT" dirty="0" err="1"/>
              <a:t>Suggestions</a:t>
            </a:r>
            <a:endParaRPr lang="de-AT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383117" y="3529966"/>
            <a:ext cx="5712883" cy="657818"/>
          </a:xfrm>
        </p:spPr>
        <p:txBody>
          <a:bodyPr/>
          <a:lstStyle/>
          <a:p>
            <a:r>
              <a:rPr lang="en-US" dirty="0"/>
              <a:t>BIS Seminar Paper – Lukas Artwohl</a:t>
            </a:r>
          </a:p>
        </p:txBody>
      </p:sp>
    </p:spTree>
    <p:extLst>
      <p:ext uri="{BB962C8B-B14F-4D97-AF65-F5344CB8AC3E}">
        <p14:creationId xmlns:p14="http://schemas.microsoft.com/office/powerpoint/2010/main" val="7820704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FCDE84C-1887-45C6-9FB3-0D6FC00B9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AT" dirty="0" err="1"/>
              <a:t>Introduction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Java</a:t>
            </a:r>
          </a:p>
          <a:p>
            <a:pPr>
              <a:lnSpc>
                <a:spcPct val="150000"/>
              </a:lnSpc>
            </a:pPr>
            <a:r>
              <a:rPr lang="de-AT" dirty="0"/>
              <a:t>Java 8</a:t>
            </a:r>
          </a:p>
          <a:p>
            <a:pPr>
              <a:lnSpc>
                <a:spcPct val="150000"/>
              </a:lnSpc>
            </a:pPr>
            <a:r>
              <a:rPr lang="de-AT" dirty="0" err="1"/>
              <a:t>Changes</a:t>
            </a:r>
            <a:r>
              <a:rPr lang="de-AT" dirty="0"/>
              <a:t> </a:t>
            </a:r>
            <a:r>
              <a:rPr lang="de-AT" dirty="0" err="1"/>
              <a:t>up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Java 17</a:t>
            </a:r>
          </a:p>
          <a:p>
            <a:pPr>
              <a:lnSpc>
                <a:spcPct val="150000"/>
              </a:lnSpc>
            </a:pPr>
            <a:r>
              <a:rPr lang="de-AT" dirty="0"/>
              <a:t>Key </a:t>
            </a:r>
            <a:r>
              <a:rPr lang="de-AT" dirty="0" err="1"/>
              <a:t>Differences</a:t>
            </a:r>
            <a:r>
              <a:rPr lang="de-AT" dirty="0"/>
              <a:t> </a:t>
            </a:r>
            <a:r>
              <a:rPr lang="de-AT" dirty="0" err="1"/>
              <a:t>Between</a:t>
            </a:r>
            <a:r>
              <a:rPr lang="de-AT" dirty="0"/>
              <a:t> Java 8 &amp; Java 17</a:t>
            </a:r>
          </a:p>
          <a:p>
            <a:pPr>
              <a:lnSpc>
                <a:spcPct val="150000"/>
              </a:lnSpc>
            </a:pPr>
            <a:r>
              <a:rPr lang="de-AT" dirty="0"/>
              <a:t>Outlook </a:t>
            </a:r>
            <a:r>
              <a:rPr lang="de-AT" dirty="0" err="1"/>
              <a:t>up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Java 21</a:t>
            </a:r>
          </a:p>
          <a:p>
            <a:pPr>
              <a:lnSpc>
                <a:spcPct val="150000"/>
              </a:lnSpc>
            </a:pPr>
            <a:r>
              <a:rPr lang="de-AT" dirty="0"/>
              <a:t>Conclusio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275E154-1D6C-4012-8322-8460D6E6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175165743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39D3BA-A3BD-C83D-EADD-03B13F439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AT" dirty="0"/>
              <a:t>Created in 1995</a:t>
            </a:r>
          </a:p>
          <a:p>
            <a:pPr>
              <a:lnSpc>
                <a:spcPct val="150000"/>
              </a:lnSpc>
            </a:pPr>
            <a:r>
              <a:rPr lang="en-AT" dirty="0"/>
              <a:t>Key Features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Object-oriented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Platform-independent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Simplicity</a:t>
            </a:r>
          </a:p>
          <a:p>
            <a:pPr>
              <a:lnSpc>
                <a:spcPct val="150000"/>
              </a:lnSpc>
            </a:pPr>
            <a:r>
              <a:rPr lang="en-AT" dirty="0"/>
              <a:t>Key Use Cases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Applications (web &amp; mobile)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Big Data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Embedded Systems</a:t>
            </a:r>
          </a:p>
          <a:p>
            <a:pPr>
              <a:lnSpc>
                <a:spcPct val="150000"/>
              </a:lnSpc>
            </a:pPr>
            <a:r>
              <a:rPr lang="en-AT" dirty="0"/>
              <a:t>Current version: Java 18</a:t>
            </a:r>
          </a:p>
          <a:p>
            <a:pPr>
              <a:lnSpc>
                <a:spcPct val="150000"/>
              </a:lnSpc>
            </a:pPr>
            <a:endParaRPr lang="en-AT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FCBD5A-32F4-F82A-2C68-7DBB0D80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Introduction to Java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C00309-412F-E6D3-ECE5-226C0E79A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20430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259228-2EEC-B842-BC62-843400105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T" dirty="0"/>
              <a:t>First Long-time support (LTS) version</a:t>
            </a:r>
          </a:p>
          <a:p>
            <a:pPr>
              <a:lnSpc>
                <a:spcPct val="150000"/>
              </a:lnSpc>
            </a:pPr>
            <a:r>
              <a:rPr lang="en-AT" dirty="0"/>
              <a:t>Lambda expressions</a:t>
            </a:r>
          </a:p>
          <a:p>
            <a:pPr>
              <a:lnSpc>
                <a:spcPct val="150000"/>
              </a:lnSpc>
            </a:pPr>
            <a:r>
              <a:rPr lang="en-AT" dirty="0"/>
              <a:t>Type inference</a:t>
            </a:r>
          </a:p>
          <a:p>
            <a:pPr>
              <a:lnSpc>
                <a:spcPct val="150000"/>
              </a:lnSpc>
            </a:pPr>
            <a:r>
              <a:rPr lang="en-AT" dirty="0"/>
              <a:t>Date Time API</a:t>
            </a:r>
          </a:p>
          <a:p>
            <a:pPr>
              <a:lnSpc>
                <a:spcPct val="150000"/>
              </a:lnSpc>
            </a:pPr>
            <a:r>
              <a:rPr lang="en-AT" dirty="0"/>
              <a:t>Already very expansive language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FAA446-B31D-40AD-60C9-8269ADB8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Java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782BA-E86F-A64B-F634-5A003A221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9380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9C7B2C-6FD7-C584-8FAE-3A2D0A0AB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T" dirty="0"/>
              <a:t>Java Modular System (Java 9)</a:t>
            </a:r>
          </a:p>
          <a:p>
            <a:pPr>
              <a:lnSpc>
                <a:spcPct val="150000"/>
              </a:lnSpc>
            </a:pPr>
            <a:r>
              <a:rPr lang="en-GB" dirty="0"/>
              <a:t>V</a:t>
            </a:r>
            <a:r>
              <a:rPr lang="en-AT" dirty="0"/>
              <a:t>ar data type (Java 10)</a:t>
            </a:r>
          </a:p>
          <a:p>
            <a:pPr>
              <a:lnSpc>
                <a:spcPct val="150000"/>
              </a:lnSpc>
            </a:pPr>
            <a:r>
              <a:rPr lang="en-AT" dirty="0"/>
              <a:t>Start of licensing model (Java 11)</a:t>
            </a:r>
          </a:p>
          <a:p>
            <a:pPr>
              <a:lnSpc>
                <a:spcPct val="150000"/>
              </a:lnSpc>
            </a:pPr>
            <a:r>
              <a:rPr lang="en-AT" dirty="0"/>
              <a:t>Removal of JavaFX, Java Mission Control from the JDK</a:t>
            </a:r>
          </a:p>
          <a:p>
            <a:pPr>
              <a:lnSpc>
                <a:spcPct val="150000"/>
              </a:lnSpc>
            </a:pPr>
            <a:r>
              <a:rPr lang="en-AT" dirty="0"/>
              <a:t>Improved error messages (NullPointer, Java 17)</a:t>
            </a:r>
          </a:p>
          <a:p>
            <a:pPr>
              <a:lnSpc>
                <a:spcPct val="150000"/>
              </a:lnSpc>
            </a:pPr>
            <a:r>
              <a:rPr lang="en-AT" dirty="0"/>
              <a:t>General performance and security improvements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476C00-E4FB-6E85-479D-910ACBAC0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Changes up to Java 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A1B98-E1E1-5EF2-B58F-CD14F4AA2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417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1AF303-5F8E-3ED6-3E05-27878838E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T" dirty="0"/>
              <a:t>Introduction of licensing model</a:t>
            </a:r>
          </a:p>
          <a:p>
            <a:pPr>
              <a:lnSpc>
                <a:spcPct val="150000"/>
              </a:lnSpc>
            </a:pPr>
            <a:r>
              <a:rPr lang="en-AT" dirty="0"/>
              <a:t>Performance improvements (significant!)</a:t>
            </a:r>
          </a:p>
          <a:p>
            <a:pPr>
              <a:lnSpc>
                <a:spcPct val="150000"/>
              </a:lnSpc>
            </a:pPr>
            <a:r>
              <a:rPr lang="en-AT" dirty="0"/>
              <a:t>Security enhancements</a:t>
            </a:r>
          </a:p>
          <a:p>
            <a:pPr>
              <a:lnSpc>
                <a:spcPct val="150000"/>
              </a:lnSpc>
            </a:pPr>
            <a:r>
              <a:rPr lang="en-AT" dirty="0"/>
              <a:t>Java 8 could do enough for most programmers</a:t>
            </a:r>
          </a:p>
          <a:p>
            <a:pPr>
              <a:lnSpc>
                <a:spcPct val="150000"/>
              </a:lnSpc>
            </a:pPr>
            <a:r>
              <a:rPr lang="en-AT" dirty="0"/>
              <a:t>New features needed for Bitcoin, 4K video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D3E409-0CCE-D060-CE0F-4B98A987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Key </a:t>
            </a:r>
            <a:r>
              <a:rPr lang="de-AT" dirty="0" err="1"/>
              <a:t>Differences</a:t>
            </a:r>
            <a:r>
              <a:rPr lang="de-AT" dirty="0"/>
              <a:t> </a:t>
            </a:r>
            <a:r>
              <a:rPr lang="de-AT" dirty="0" err="1"/>
              <a:t>Between</a:t>
            </a:r>
            <a:r>
              <a:rPr lang="de-AT" dirty="0"/>
              <a:t> Java 8 &amp; Java 17</a:t>
            </a:r>
            <a:endParaRPr lang="en-AT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1C996-38AF-FCBA-A180-E1E15E582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60882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3D969B-5D57-1CF6-0B4D-4E293EC04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AT" dirty="0"/>
              <a:t>Java 18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UTF-8 as default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Vector API introduced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Improved garbage collectors (ZGC, SerialGC, ParallelGC)</a:t>
            </a:r>
          </a:p>
          <a:p>
            <a:pPr>
              <a:lnSpc>
                <a:spcPct val="150000"/>
              </a:lnSpc>
            </a:pPr>
            <a:r>
              <a:rPr lang="en-AT" dirty="0"/>
              <a:t>Outlook beyond Java 18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Use code outside Java runtime</a:t>
            </a:r>
          </a:p>
          <a:p>
            <a:pPr>
              <a:lnSpc>
                <a:spcPct val="150000"/>
              </a:lnSpc>
            </a:pPr>
            <a:r>
              <a:rPr lang="en-AT" dirty="0"/>
              <a:t>Suggestions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Improve to compete with Kotlin</a:t>
            </a:r>
          </a:p>
          <a:p>
            <a:pPr lvl="1">
              <a:lnSpc>
                <a:spcPct val="150000"/>
              </a:lnSpc>
            </a:pPr>
            <a:r>
              <a:rPr lang="en-AT" dirty="0"/>
              <a:t>Establish Java in blockchain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0C38AA-1EB8-29D9-7372-863DBF2D9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 dirty="0"/>
              <a:t>Outlook up to Java 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E4910-81B3-631D-C2A4-07A5EA8C3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86295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36DDE2-CF50-2476-82C5-8A0FAFB4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025" y="1613536"/>
            <a:ext cx="10346192" cy="47420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AT" dirty="0"/>
              <a:t>Prevalent in Programming</a:t>
            </a:r>
          </a:p>
          <a:p>
            <a:pPr lvl="1">
              <a:lnSpc>
                <a:spcPct val="120000"/>
              </a:lnSpc>
            </a:pPr>
            <a:r>
              <a:rPr lang="en-AT" dirty="0"/>
              <a:t>Big data, applications, embedded systems</a:t>
            </a:r>
          </a:p>
          <a:p>
            <a:pPr lvl="1">
              <a:lnSpc>
                <a:spcPct val="120000"/>
              </a:lnSpc>
            </a:pPr>
            <a:r>
              <a:rPr lang="en-AT" dirty="0"/>
              <a:t>Object-oriented, platform independent, high performance (i.e. vs. Python)</a:t>
            </a:r>
          </a:p>
          <a:p>
            <a:pPr>
              <a:lnSpc>
                <a:spcPct val="120000"/>
              </a:lnSpc>
            </a:pPr>
            <a:r>
              <a:rPr lang="en-AT" dirty="0"/>
              <a:t>Java 8</a:t>
            </a:r>
          </a:p>
          <a:p>
            <a:pPr lvl="1">
              <a:lnSpc>
                <a:spcPct val="120000"/>
              </a:lnSpc>
            </a:pPr>
            <a:r>
              <a:rPr lang="en-AT" dirty="0"/>
              <a:t>No licensing</a:t>
            </a:r>
          </a:p>
          <a:p>
            <a:pPr lvl="1">
              <a:lnSpc>
                <a:spcPct val="120000"/>
              </a:lnSpc>
            </a:pPr>
            <a:r>
              <a:rPr lang="en-AT" dirty="0"/>
              <a:t>Lambda expressions, type inference</a:t>
            </a:r>
          </a:p>
          <a:p>
            <a:pPr>
              <a:lnSpc>
                <a:spcPct val="120000"/>
              </a:lnSpc>
            </a:pPr>
            <a:r>
              <a:rPr lang="en-AT" dirty="0"/>
              <a:t>Java 17</a:t>
            </a:r>
          </a:p>
          <a:p>
            <a:pPr lvl="1">
              <a:lnSpc>
                <a:spcPct val="120000"/>
              </a:lnSpc>
            </a:pPr>
            <a:r>
              <a:rPr lang="en-AT" dirty="0"/>
              <a:t>Licensing (since Java 11)</a:t>
            </a:r>
          </a:p>
          <a:p>
            <a:pPr lvl="1">
              <a:lnSpc>
                <a:spcPct val="120000"/>
              </a:lnSpc>
            </a:pPr>
            <a:r>
              <a:rPr lang="en-AT" dirty="0"/>
              <a:t>Much better performance, security</a:t>
            </a:r>
          </a:p>
          <a:p>
            <a:pPr lvl="1">
              <a:lnSpc>
                <a:spcPct val="120000"/>
              </a:lnSpc>
            </a:pPr>
            <a:r>
              <a:rPr lang="en-AT" dirty="0"/>
              <a:t>Project Jigsaw, JMS</a:t>
            </a:r>
          </a:p>
          <a:p>
            <a:pPr>
              <a:lnSpc>
                <a:spcPct val="120000"/>
              </a:lnSpc>
            </a:pPr>
            <a:r>
              <a:rPr lang="en-AT" dirty="0"/>
              <a:t>Java in the future</a:t>
            </a:r>
          </a:p>
          <a:p>
            <a:pPr lvl="1">
              <a:lnSpc>
                <a:spcPct val="120000"/>
              </a:lnSpc>
            </a:pPr>
            <a:r>
              <a:rPr lang="en-AT" dirty="0"/>
              <a:t>Compete with Kotlin</a:t>
            </a:r>
          </a:p>
          <a:p>
            <a:pPr lvl="1">
              <a:lnSpc>
                <a:spcPct val="120000"/>
              </a:lnSpc>
            </a:pPr>
            <a:r>
              <a:rPr lang="en-AT" dirty="0"/>
              <a:t>Become prevalent with blockchains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A962AC-5FC2-F2A0-7BC9-43E497940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T"/>
              <a:t>Conclusio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39D25-11AE-7350-52C9-05B133A5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0332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U 16:1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Sample Presentation 16x10 with pictures V1.potx" id="{A40F362A-B76E-412D-8E18-69796A2AA4D0}" vid="{109EF84B-B0AD-4929-8F80-9F33A237FDD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292</Words>
  <Application>Microsoft Macintosh PowerPoint</Application>
  <PresentationFormat>Widescreen</PresentationFormat>
  <Paragraphs>71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Verdana</vt:lpstr>
      <vt:lpstr>Wingdings</vt:lpstr>
      <vt:lpstr>WU 16:10</vt:lpstr>
      <vt:lpstr>Java 8 to Java 17</vt:lpstr>
      <vt:lpstr>Contents</vt:lpstr>
      <vt:lpstr>Introduction to Java</vt:lpstr>
      <vt:lpstr>Java 8</vt:lpstr>
      <vt:lpstr>Changes up to Java 17</vt:lpstr>
      <vt:lpstr>Key Differences Between Java 8 &amp; Java 17</vt:lpstr>
      <vt:lpstr>Outlook up to Java 21</vt:lpstr>
      <vt:lpstr>Conclusio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Marjan Khobreh</dc:creator>
  <cp:lastModifiedBy>Artwohl, Lukas</cp:lastModifiedBy>
  <cp:revision>194</cp:revision>
  <dcterms:created xsi:type="dcterms:W3CDTF">2018-12-20T16:55:18Z</dcterms:created>
  <dcterms:modified xsi:type="dcterms:W3CDTF">2022-06-01T18:22:08Z</dcterms:modified>
</cp:coreProperties>
</file>