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37FEB0-B4D6-49BC-B17A-E3C6A1114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59B1B95-44D4-4B86-8BC0-CB1EEAF64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091BF8-46D6-4A61-948F-DDA77E622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A77A-FBDC-4CD7-B066-0F00584CCF6A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C713E4-4310-4E0A-8383-7EB7538E5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E6FDD7-7269-4922-8006-C7CF8E7B8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1F23-ABA8-4E1B-A663-61EC386CE8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37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204CA4-CFD0-4684-B4C4-8263D3331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50472A3-71EC-46BC-A0E9-84F9D78FE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59CD3-D8FF-4F30-9089-651E1A1EA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A77A-FBDC-4CD7-B066-0F00584CCF6A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4DB3F8-5668-4011-A042-F596B2124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E84F0C-40BB-4C15-A36C-809653E1C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1F23-ABA8-4E1B-A663-61EC386CE8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48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944D690-DA3F-4D09-9287-EBD60EDC19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152002A-0D9A-4495-94CE-D900D09EE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A64538-391D-411B-A1FE-2C8FAA03D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A77A-FBDC-4CD7-B066-0F00584CCF6A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6486DD-357B-4258-8AED-73416B21B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D52371-FF8D-4778-807C-182F48B28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1F23-ABA8-4E1B-A663-61EC386CE8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1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628C46-5575-4C9F-9930-E3E4249C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A22A65-D012-435E-AA1B-4D0FACB0F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7BC5AE-8AB5-4DEE-AFA3-723C1C3F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A77A-FBDC-4CD7-B066-0F00584CCF6A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1E120B-A8A8-4425-83E6-6E5E2F632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E17BC3-8CAF-40A8-9490-937FAE1CB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1F23-ABA8-4E1B-A663-61EC386CE8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47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FE98E3-5BA8-4E9F-A266-4DFCAB250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EF77E2-AD68-4691-AF64-FAD0F065F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97B5C7-1CD5-47D6-A4C8-CD7B40DF6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A77A-FBDC-4CD7-B066-0F00584CCF6A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A5ED7C-C826-463F-829C-E0E425804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F6D707-CECE-45BB-A53E-FE321C06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1F23-ABA8-4E1B-A663-61EC386CE8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0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E3B138-21AC-48B3-9040-FB1AA6B3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A8A143-9F71-437A-BFB6-D7DF410AD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67B56E-34E8-40E5-97A4-B142A89C9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7129BA-E6B7-4E93-A7F5-57FBB6ED9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A77A-FBDC-4CD7-B066-0F00584CCF6A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21E363-A776-4719-89EE-65C724A1E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2AD35F-1EF9-4E47-AE91-447F819FF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1F23-ABA8-4E1B-A663-61EC386CE8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92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BA8FAF-CCC1-47F2-ADFD-75157B4A7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08FF3E-2BE4-4B1F-ABE7-0C45432D7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00B32A-C026-4FB5-B5C6-9F5DE3A0C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469D323-F16B-4D5E-832E-216FCE9C73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AC4B6F5-8CD0-4BD5-BEC9-3DA975748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6153D1F-7E93-45E6-BF15-0B237AA07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A77A-FBDC-4CD7-B066-0F00584CCF6A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22C074A-97B9-4810-B3A0-5E2322851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979B57B-170F-4FFD-A880-C618014AA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1F23-ABA8-4E1B-A663-61EC386CE8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255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3197CE-DB3B-44DB-B9B5-BED58B926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0BB233E-11A2-484A-94CA-320563CBC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A77A-FBDC-4CD7-B066-0F00584CCF6A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7684DD9-282D-4669-8477-1655318A6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D347BA-04E7-4143-AF76-628109A1F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1F23-ABA8-4E1B-A663-61EC386CE8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3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E6565F7-2E59-4B65-B344-90C3C3265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A77A-FBDC-4CD7-B066-0F00584CCF6A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AAE9094-0D44-4562-8B41-9C73F8199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99D442-A806-4045-B43B-1B37C908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1F23-ABA8-4E1B-A663-61EC386CE8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67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95241-FD6A-47DF-9A81-8C2137E13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4A653E-C0AD-4091-B4F0-08836A38B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BA33BE5-C199-4A1F-ABBD-49A12D72B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05100E8-2CD4-404F-8DE2-08F3611D4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A77A-FBDC-4CD7-B066-0F00584CCF6A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FEBE0F-651A-4620-97B9-080C20267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A37CB1-F7DB-4B77-8DA6-1F2C4FC66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1F23-ABA8-4E1B-A663-61EC386CE8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0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AFCC63-1671-4863-9CA4-C9D2AE5EE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1955118-F71C-4D50-A349-8073B08F74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5DC6A6F-F93C-41F2-A8B1-79D7A7F7C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62DF2E3-BB38-4198-A106-8B7CB03D2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A77A-FBDC-4CD7-B066-0F00584CCF6A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97BF44E-5358-4085-A497-2684619F7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8569AE-3CEE-46D3-93B5-53C8239B6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1F23-ABA8-4E1B-A663-61EC386CE8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795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C539121-5D61-4301-904A-FCF335DD4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7FF160-7779-41BA-BDCA-1682B914E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868850-70E6-480A-A6D7-2D4A1043C8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A77A-FBDC-4CD7-B066-0F00584CCF6A}" type="datetimeFigureOut">
              <a:rPr lang="en-GB" smtClean="0"/>
              <a:t>24/05/2022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47FE27-1D40-4E8E-8276-6A897AD359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AB9F1D-0ADE-431F-AB7E-DA7C1E43E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81F23-ABA8-4E1B-A663-61EC386CE88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213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6F3BF5-9434-4258-ABED-830D5F4DF6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Paper on:</a:t>
            </a:r>
            <a:br>
              <a:rPr lang="en-US" sz="2000" dirty="0"/>
            </a:br>
            <a:r>
              <a:rPr lang="en-US" sz="3100" dirty="0"/>
              <a:t>Comparison and Critical Comparison of Charges for Roaming (cost based, value based or arbitrary prices)</a:t>
            </a:r>
            <a:br>
              <a:rPr lang="en-US" dirty="0"/>
            </a:br>
            <a:br>
              <a:rPr lang="en-US" sz="2000" dirty="0"/>
            </a:br>
            <a:r>
              <a:rPr lang="en-US" sz="2000" dirty="0"/>
              <a:t>Final Presentation</a:t>
            </a:r>
            <a:br>
              <a:rPr lang="en-US" sz="2000" dirty="0"/>
            </a:br>
            <a:r>
              <a:rPr lang="en-US" sz="2000" dirty="0"/>
              <a:t>by Edin Had</a:t>
            </a:r>
            <a:r>
              <a:rPr lang="bs-Latn-BA" sz="2000" dirty="0"/>
              <a:t>žimehmedović</a:t>
            </a:r>
            <a:endParaRPr lang="en-GB" sz="20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3D9145D-66B9-4EC9-B59B-B415EA103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021" y="4844912"/>
            <a:ext cx="9144000" cy="1655762"/>
          </a:xfrm>
        </p:spPr>
        <p:txBody>
          <a:bodyPr>
            <a:normAutofit/>
          </a:bodyPr>
          <a:lstStyle/>
          <a:p>
            <a:r>
              <a:rPr lang="de-AT" sz="1800" dirty="0"/>
              <a:t>SBWL Vertiefungskurs V – Business Information Systems </a:t>
            </a:r>
          </a:p>
          <a:p>
            <a:r>
              <a:rPr lang="en-GB" sz="1800" dirty="0"/>
              <a:t>Mentoring professor: Prof. </a:t>
            </a:r>
            <a:r>
              <a:rPr lang="en-GB" sz="1800" dirty="0" err="1"/>
              <a:t>Dr.</a:t>
            </a:r>
            <a:r>
              <a:rPr lang="en-GB" sz="1800" dirty="0"/>
              <a:t> Rony G. </a:t>
            </a:r>
            <a:r>
              <a:rPr lang="en-GB" sz="1800" dirty="0" err="1"/>
              <a:t>Flatscher</a:t>
            </a:r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28771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9551328-A901-4AD3-8A76-17E7CEF1F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Result: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63814B5-718F-4FCF-B568-EF7314531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2923" y="1059907"/>
            <a:ext cx="7512548" cy="484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64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682110-E67C-4906-940C-40D40C5C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0077CF-508E-447C-A32F-B434EE40C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happens in the EU after June 2032?</a:t>
            </a:r>
          </a:p>
          <a:p>
            <a:r>
              <a:rPr lang="en-GB" dirty="0"/>
              <a:t>Can we expect to have roam like at </a:t>
            </a:r>
            <a:r>
              <a:rPr lang="en-GB"/>
              <a:t>home worldwide</a:t>
            </a:r>
            <a:r>
              <a:rPr lang="en-GB" dirty="0"/>
              <a:t>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12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F65875-666E-4E6D-9860-FCFC035E8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Telefon Bill in amount of € 25.000,00!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A8DE08-86C0-4903-BF06-E98248BF4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5277684"/>
            <a:ext cx="4620584" cy="77549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Fellow citizen from lower Austria after coming back from vacation in Turkey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7229BBA-7088-471C-8AFF-D71D6D65BE7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06253" y="691455"/>
            <a:ext cx="4942280" cy="547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050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A0F2745-243E-4FA3-9C11-FEC5D120B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GB" dirty="0"/>
              <a:t>Research questions</a:t>
            </a:r>
            <a:endParaRPr lang="en-GB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50E4B6E-EC41-4ACA-A1C7-206706892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How roaming prices are being formatted?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What pricing strategy is being . pursued?</a:t>
            </a:r>
            <a:endParaRPr lang="en-GB" sz="200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4D68BDA-E2C0-41C0-9DFC-1A921E105F3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27305" y="643234"/>
            <a:ext cx="4094909" cy="559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929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DA74079-2D73-4DAF-A10E-3B5AFF3C8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699" y="618062"/>
            <a:ext cx="4333875" cy="5431376"/>
          </a:xfrm>
        </p:spPr>
        <p:txBody>
          <a:bodyPr>
            <a:normAutofit/>
          </a:bodyPr>
          <a:lstStyle/>
          <a:p>
            <a:r>
              <a:rPr lang="en-GB" dirty="0"/>
              <a:t>Roaming – Ability to Use a Mobile Phone Service in a Visited Network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51A98C-E4A6-471B-8BAA-957730B3A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/>
              <a:t>Geographical:</a:t>
            </a:r>
          </a:p>
          <a:p>
            <a:pPr lvl="1"/>
            <a:r>
              <a:rPr lang="en-GB" sz="2000"/>
              <a:t>International</a:t>
            </a:r>
          </a:p>
          <a:p>
            <a:pPr lvl="1"/>
            <a:r>
              <a:rPr lang="en-GB" sz="2000"/>
              <a:t>National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/>
              <a:t>Call/Connection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/>
              <a:t>Active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/>
              <a:t>Passive</a:t>
            </a:r>
          </a:p>
        </p:txBody>
      </p:sp>
    </p:spTree>
    <p:extLst>
      <p:ext uri="{BB962C8B-B14F-4D97-AF65-F5344CB8AC3E}">
        <p14:creationId xmlns:p14="http://schemas.microsoft.com/office/powerpoint/2010/main" val="3584899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90154D-478A-445F-B9DB-27A0EABD7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13312"/>
            <a:ext cx="4038600" cy="5431376"/>
          </a:xfrm>
        </p:spPr>
        <p:txBody>
          <a:bodyPr>
            <a:normAutofit/>
          </a:bodyPr>
          <a:lstStyle/>
          <a:p>
            <a:r>
              <a:rPr lang="en-GB" dirty="0"/>
              <a:t>Market Structure</a:t>
            </a:r>
            <a:br>
              <a:rPr lang="en-GB" dirty="0"/>
            </a:br>
            <a:r>
              <a:rPr lang="en-GB" dirty="0"/>
              <a:t>Supply and Demand Conditions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D5DC89-5524-4BB5-9D9C-A2EA9D37B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r>
              <a:rPr lang="en-GB" sz="2000"/>
              <a:t>Supply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/>
              <a:t>Wholesale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/>
              <a:t>Retail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2000"/>
          </a:p>
          <a:p>
            <a:r>
              <a:rPr lang="en-GB" sz="2000"/>
              <a:t>Demand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/>
              <a:t>Wholesale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/>
              <a:t>Retail</a:t>
            </a:r>
          </a:p>
        </p:txBody>
      </p:sp>
    </p:spTree>
    <p:extLst>
      <p:ext uri="{BB962C8B-B14F-4D97-AF65-F5344CB8AC3E}">
        <p14:creationId xmlns:p14="http://schemas.microsoft.com/office/powerpoint/2010/main" val="2453543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EDBC0B-46D4-473F-BFAE-EE6958511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 dirty="0"/>
              <a:t>Composition of Roaming Costs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34DE02-07D3-4793-9E14-0DFAF4C26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>
            <a:normAutofit/>
          </a:bodyPr>
          <a:lstStyle/>
          <a:p>
            <a:r>
              <a:rPr lang="en-US" sz="2000"/>
              <a:t>Mobile origination (MO)</a:t>
            </a:r>
          </a:p>
          <a:p>
            <a:r>
              <a:rPr lang="en-US" sz="2000"/>
              <a:t>Mobile/Fixed termination (MT/FT)</a:t>
            </a:r>
          </a:p>
          <a:p>
            <a:r>
              <a:rPr lang="en-US" sz="2000"/>
              <a:t>International Transit (IT)</a:t>
            </a:r>
          </a:p>
          <a:p>
            <a:r>
              <a:rPr lang="en-US" sz="2000"/>
              <a:t>Roaming specific costs (RSC)</a:t>
            </a:r>
          </a:p>
          <a:p>
            <a:pPr marL="0" indent="0">
              <a:buNone/>
            </a:pPr>
            <a:endParaRPr lang="en-GB" sz="200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3347EAE-C1EC-4057-B7BE-53217629D29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0986" y="2291891"/>
            <a:ext cx="4747547" cy="230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454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51C204-4B16-49B3-B72F-63A517F09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Different Scenario Cost Calculation</a:t>
            </a:r>
          </a:p>
        </p:txBody>
      </p:sp>
      <p:pic>
        <p:nvPicPr>
          <p:cNvPr id="4" name="Grafik 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2B0CDBA3-D0DE-48BA-9A54-E4E9AB0D9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7933" y="894587"/>
            <a:ext cx="7347537" cy="506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000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lowchart: Document 24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6850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C6310C-9ACD-4FED-BF8E-60029BCF2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EU Average Prices for Local and Roaming Calls (2006)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6258E8D-7CCA-452C-909B-22CE550ED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7933" y="995616"/>
            <a:ext cx="7347537" cy="4867743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212A567F-E2CB-4959-94A8-5055E1D9108A}"/>
              </a:ext>
            </a:extLst>
          </p:cNvPr>
          <p:cNvSpPr txBox="1"/>
          <p:nvPr/>
        </p:nvSpPr>
        <p:spPr>
          <a:xfrm>
            <a:off x="10185647" y="6333763"/>
            <a:ext cx="200635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/>
              <a:t>Source: CEC 2006a</a:t>
            </a:r>
          </a:p>
        </p:txBody>
      </p:sp>
    </p:spTree>
    <p:extLst>
      <p:ext uri="{BB962C8B-B14F-4D97-AF65-F5344CB8AC3E}">
        <p14:creationId xmlns:p14="http://schemas.microsoft.com/office/powerpoint/2010/main" val="2758221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lowchart: Document 22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FCF60C3-337D-4FEA-898A-279451E5BD10}"/>
              </a:ext>
            </a:extLst>
          </p:cNvPr>
          <p:cNvSpPr txBox="1"/>
          <p:nvPr/>
        </p:nvSpPr>
        <p:spPr>
          <a:xfrm>
            <a:off x="4086225" y="1704791"/>
            <a:ext cx="3522663" cy="20828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800" dirty="0"/>
              <a:t>The First Step - 2007 Regulation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8007D05-E4A4-4D8A-892F-CFABA3A337E5}"/>
              </a:ext>
            </a:extLst>
          </p:cNvPr>
          <p:cNvSpPr txBox="1"/>
          <p:nvPr/>
        </p:nvSpPr>
        <p:spPr>
          <a:xfrm>
            <a:off x="4257675" y="3849981"/>
            <a:ext cx="3522663" cy="2082801"/>
          </a:xfrm>
          <a:prstGeom prst="rect">
            <a:avLst/>
          </a:prstGeom>
          <a:noFill/>
        </p:spPr>
        <p:txBody>
          <a:bodyPr wrap="square" anchor="t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/>
              <a:t>The Second Step - the 2009 amended Regulation</a:t>
            </a:r>
            <a:endParaRPr lang="en-GB" sz="28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BDE1B9C-F563-408A-8CB7-DAA6546FA785}"/>
              </a:ext>
            </a:extLst>
          </p:cNvPr>
          <p:cNvSpPr txBox="1"/>
          <p:nvPr/>
        </p:nvSpPr>
        <p:spPr>
          <a:xfrm>
            <a:off x="7780338" y="1620311"/>
            <a:ext cx="3773488" cy="1970272"/>
          </a:xfrm>
          <a:prstGeom prst="rect">
            <a:avLst/>
          </a:prstGeom>
          <a:noFill/>
        </p:spPr>
        <p:txBody>
          <a:bodyPr wrap="square" anchor="t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/>
              <a:t>The Third Step - (the 2012 Regulation)</a:t>
            </a:r>
            <a:endParaRPr lang="en-GB" sz="28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AF810F0-43E5-4B90-AC14-4C2F1E35B059}"/>
              </a:ext>
            </a:extLst>
          </p:cNvPr>
          <p:cNvSpPr txBox="1"/>
          <p:nvPr/>
        </p:nvSpPr>
        <p:spPr>
          <a:xfrm>
            <a:off x="8037791" y="3849981"/>
            <a:ext cx="3773488" cy="1592000"/>
          </a:xfrm>
          <a:prstGeom prst="rect">
            <a:avLst/>
          </a:prstGeom>
          <a:noFill/>
        </p:spPr>
        <p:txBody>
          <a:bodyPr wrap="square" anchor="t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2800" dirty="0"/>
              <a:t>The Step four (the 2012 amended Regulation)</a:t>
            </a:r>
            <a:endParaRPr lang="en-GB" sz="28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2C910FF-F018-4891-B252-24CA389FB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EU Roaming Regulations were imposed in 4 Steps during the time period 2007-2017</a:t>
            </a:r>
          </a:p>
        </p:txBody>
      </p:sp>
    </p:spTree>
    <p:extLst>
      <p:ext uri="{BB962C8B-B14F-4D97-AF65-F5344CB8AC3E}">
        <p14:creationId xmlns:p14="http://schemas.microsoft.com/office/powerpoint/2010/main" val="1037060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Breitbild</PresentationFormat>
  <Paragraphs>41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</vt:lpstr>
      <vt:lpstr>Paper on: Comparison and Critical Comparison of Charges for Roaming (cost based, value based or arbitrary prices)  Final Presentation by Edin Hadžimehmedović</vt:lpstr>
      <vt:lpstr>Telefon Bill in amount of € 25.000,00!</vt:lpstr>
      <vt:lpstr>Research questions</vt:lpstr>
      <vt:lpstr>Roaming – Ability to Use a Mobile Phone Service in a Visited Network</vt:lpstr>
      <vt:lpstr>Market Structure Supply and Demand Conditions</vt:lpstr>
      <vt:lpstr>Composition of Roaming Costs</vt:lpstr>
      <vt:lpstr>Different Scenario Cost Calculation</vt:lpstr>
      <vt:lpstr>EU Average Prices for Local and Roaming Calls (2006)</vt:lpstr>
      <vt:lpstr>EU Roaming Regulations were imposed in 4 Steps during the time period 2007-2017</vt:lpstr>
      <vt:lpstr>Result: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on: Comparison and Critical Comparison of Charges for Roaming (cost based, value based or arbitrary prices)  Final Presentation by Edin Hadžimehmedović</dc:title>
  <dc:creator>Hadzimehmedovic, Edin</dc:creator>
  <cp:lastModifiedBy>Hadzimehmedovic, Edin</cp:lastModifiedBy>
  <cp:revision>5</cp:revision>
  <dcterms:created xsi:type="dcterms:W3CDTF">2022-05-23T10:27:26Z</dcterms:created>
  <dcterms:modified xsi:type="dcterms:W3CDTF">2022-05-24T17:09:49Z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232774</vt:lpwstr>
  </property>
  <property fmtid="{D5CDD505-2E9C-101B-9397-08002B2CF9AE}" name="NXPowerLiteSettings" pid="3">
    <vt:lpwstr>E700052003A000</vt:lpwstr>
  </property>
  <property fmtid="{D5CDD505-2E9C-101B-9397-08002B2CF9AE}" name="NXPowerLiteVersion" pid="4">
    <vt:lpwstr>D9.1.4</vt:lpwstr>
  </property>
</Properties>
</file>