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8" r:id="rId4"/>
    <p:sldId id="259"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57" d="100"/>
          <a:sy n="57" d="100"/>
        </p:scale>
        <p:origin x="62" y="5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1D3324-9871-4846-8201-FA5AA950123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DACB25DF-3FA7-4D42-9055-612018D269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CF9031FF-F34A-4B76-AA41-B1CDD9E9906A}"/>
              </a:ext>
            </a:extLst>
          </p:cNvPr>
          <p:cNvSpPr>
            <a:spLocks noGrp="1"/>
          </p:cNvSpPr>
          <p:nvPr>
            <p:ph type="dt" sz="half" idx="10"/>
          </p:nvPr>
        </p:nvSpPr>
        <p:spPr/>
        <p:txBody>
          <a:bodyPr/>
          <a:lstStyle/>
          <a:p>
            <a:fld id="{18356B03-CC9B-41D0-A66C-3270B77A2AE3}" type="datetimeFigureOut">
              <a:rPr lang="de-AT" smtClean="0"/>
              <a:t>02.11.2021</a:t>
            </a:fld>
            <a:endParaRPr lang="de-AT"/>
          </a:p>
        </p:txBody>
      </p:sp>
      <p:sp>
        <p:nvSpPr>
          <p:cNvPr id="5" name="Fußzeilenplatzhalter 4">
            <a:extLst>
              <a:ext uri="{FF2B5EF4-FFF2-40B4-BE49-F238E27FC236}">
                <a16:creationId xmlns:a16="http://schemas.microsoft.com/office/drawing/2014/main" id="{EB9916AF-694B-4BDB-A4FA-C21C4D445C0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81A3B2C-F15C-4E55-A214-BE363704E472}"/>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3589451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B3EDB8-7E5D-44A2-B78F-09408E8F2018}"/>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136113DC-94E8-4025-8F90-281BD43F0EE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4578DDDF-3ACF-431F-BC6E-DBFC74438866}"/>
              </a:ext>
            </a:extLst>
          </p:cNvPr>
          <p:cNvSpPr>
            <a:spLocks noGrp="1"/>
          </p:cNvSpPr>
          <p:nvPr>
            <p:ph type="dt" sz="half" idx="10"/>
          </p:nvPr>
        </p:nvSpPr>
        <p:spPr/>
        <p:txBody>
          <a:bodyPr/>
          <a:lstStyle/>
          <a:p>
            <a:fld id="{18356B03-CC9B-41D0-A66C-3270B77A2AE3}" type="datetimeFigureOut">
              <a:rPr lang="de-AT" smtClean="0"/>
              <a:t>02.11.2021</a:t>
            </a:fld>
            <a:endParaRPr lang="de-AT"/>
          </a:p>
        </p:txBody>
      </p:sp>
      <p:sp>
        <p:nvSpPr>
          <p:cNvPr id="5" name="Fußzeilenplatzhalter 4">
            <a:extLst>
              <a:ext uri="{FF2B5EF4-FFF2-40B4-BE49-F238E27FC236}">
                <a16:creationId xmlns:a16="http://schemas.microsoft.com/office/drawing/2014/main" id="{A82AC167-713E-45BB-9E2E-978E8F033389}"/>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A8DB6AC-0DF2-49C7-B26F-DB2BD7E8C295}"/>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245767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130C127-B8B0-4BDB-B660-6F2E7D9470B9}"/>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AFC1C267-CF50-49E1-A01C-C3430722A71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BA6A9C4B-E8EA-42D3-8EA2-570AE50051D6}"/>
              </a:ext>
            </a:extLst>
          </p:cNvPr>
          <p:cNvSpPr>
            <a:spLocks noGrp="1"/>
          </p:cNvSpPr>
          <p:nvPr>
            <p:ph type="dt" sz="half" idx="10"/>
          </p:nvPr>
        </p:nvSpPr>
        <p:spPr/>
        <p:txBody>
          <a:bodyPr/>
          <a:lstStyle/>
          <a:p>
            <a:fld id="{18356B03-CC9B-41D0-A66C-3270B77A2AE3}" type="datetimeFigureOut">
              <a:rPr lang="de-AT" smtClean="0"/>
              <a:t>02.11.2021</a:t>
            </a:fld>
            <a:endParaRPr lang="de-AT"/>
          </a:p>
        </p:txBody>
      </p:sp>
      <p:sp>
        <p:nvSpPr>
          <p:cNvPr id="5" name="Fußzeilenplatzhalter 4">
            <a:extLst>
              <a:ext uri="{FF2B5EF4-FFF2-40B4-BE49-F238E27FC236}">
                <a16:creationId xmlns:a16="http://schemas.microsoft.com/office/drawing/2014/main" id="{68838B11-B1DC-456F-A2EE-302ACFDD5C49}"/>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CEE6CDE5-07E7-45F2-B79D-CB37B498D1A2}"/>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1573876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CEF21A-86DD-4ED7-8E91-D548524CE61E}"/>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6E4CDE1D-6F9C-4826-AE4C-63BE245FAEE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43B1722C-6AE6-4BE7-9682-57232AA9DA3E}"/>
              </a:ext>
            </a:extLst>
          </p:cNvPr>
          <p:cNvSpPr>
            <a:spLocks noGrp="1"/>
          </p:cNvSpPr>
          <p:nvPr>
            <p:ph type="dt" sz="half" idx="10"/>
          </p:nvPr>
        </p:nvSpPr>
        <p:spPr/>
        <p:txBody>
          <a:bodyPr/>
          <a:lstStyle/>
          <a:p>
            <a:fld id="{18356B03-CC9B-41D0-A66C-3270B77A2AE3}" type="datetimeFigureOut">
              <a:rPr lang="de-AT" smtClean="0"/>
              <a:t>02.11.2021</a:t>
            </a:fld>
            <a:endParaRPr lang="de-AT"/>
          </a:p>
        </p:txBody>
      </p:sp>
      <p:sp>
        <p:nvSpPr>
          <p:cNvPr id="5" name="Fußzeilenplatzhalter 4">
            <a:extLst>
              <a:ext uri="{FF2B5EF4-FFF2-40B4-BE49-F238E27FC236}">
                <a16:creationId xmlns:a16="http://schemas.microsoft.com/office/drawing/2014/main" id="{7EF45969-F896-4C0F-8745-4B7ED4696D3E}"/>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E7E97D8-3DB4-4B21-85D1-4AF82F454D05}"/>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1420125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F3888-003F-4E32-B09B-5466BCF94BD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DDE026EF-E08B-4554-A98B-B59681393B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A234513-23C4-40EA-AC1F-EBE63760541C}"/>
              </a:ext>
            </a:extLst>
          </p:cNvPr>
          <p:cNvSpPr>
            <a:spLocks noGrp="1"/>
          </p:cNvSpPr>
          <p:nvPr>
            <p:ph type="dt" sz="half" idx="10"/>
          </p:nvPr>
        </p:nvSpPr>
        <p:spPr/>
        <p:txBody>
          <a:bodyPr/>
          <a:lstStyle/>
          <a:p>
            <a:fld id="{18356B03-CC9B-41D0-A66C-3270B77A2AE3}" type="datetimeFigureOut">
              <a:rPr lang="de-AT" smtClean="0"/>
              <a:t>02.11.2021</a:t>
            </a:fld>
            <a:endParaRPr lang="de-AT"/>
          </a:p>
        </p:txBody>
      </p:sp>
      <p:sp>
        <p:nvSpPr>
          <p:cNvPr id="5" name="Fußzeilenplatzhalter 4">
            <a:extLst>
              <a:ext uri="{FF2B5EF4-FFF2-40B4-BE49-F238E27FC236}">
                <a16:creationId xmlns:a16="http://schemas.microsoft.com/office/drawing/2014/main" id="{5863CBCD-D24D-4ACD-914D-A5D754F4C8A8}"/>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BE23400-1FD6-420A-8491-6D43B40A28F5}"/>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50424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EDC4A-0401-4B5B-BD5C-8857FFCE9C05}"/>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A9291633-0381-4A1E-9B84-FC08A6BEE58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5598F4D0-3F5B-49BA-9E0D-2125494B5D3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E3BCC579-B560-4A5A-8A54-5E5D7F4F4DE5}"/>
              </a:ext>
            </a:extLst>
          </p:cNvPr>
          <p:cNvSpPr>
            <a:spLocks noGrp="1"/>
          </p:cNvSpPr>
          <p:nvPr>
            <p:ph type="dt" sz="half" idx="10"/>
          </p:nvPr>
        </p:nvSpPr>
        <p:spPr/>
        <p:txBody>
          <a:bodyPr/>
          <a:lstStyle/>
          <a:p>
            <a:fld id="{18356B03-CC9B-41D0-A66C-3270B77A2AE3}" type="datetimeFigureOut">
              <a:rPr lang="de-AT" smtClean="0"/>
              <a:t>02.11.2021</a:t>
            </a:fld>
            <a:endParaRPr lang="de-AT"/>
          </a:p>
        </p:txBody>
      </p:sp>
      <p:sp>
        <p:nvSpPr>
          <p:cNvPr id="6" name="Fußzeilenplatzhalter 5">
            <a:extLst>
              <a:ext uri="{FF2B5EF4-FFF2-40B4-BE49-F238E27FC236}">
                <a16:creationId xmlns:a16="http://schemas.microsoft.com/office/drawing/2014/main" id="{50EE4599-CC30-4642-AA60-FDDA006A10E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DAE3E35C-8022-445C-BB60-D3EAA5BB501D}"/>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3741697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5AA6EC-14E1-4C2B-B3DF-261CB657AD72}"/>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26290963-31B7-4A51-8878-57BAAC7434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AFA7CE6-15B9-4CB6-A052-1550A35C09E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FF63F3A0-9EA7-43E8-A511-63C6A77EA2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76EC48D-F01A-46D7-B177-2BDC570C8A9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ED792054-74CD-4FEE-A5F5-471A333CAEDB}"/>
              </a:ext>
            </a:extLst>
          </p:cNvPr>
          <p:cNvSpPr>
            <a:spLocks noGrp="1"/>
          </p:cNvSpPr>
          <p:nvPr>
            <p:ph type="dt" sz="half" idx="10"/>
          </p:nvPr>
        </p:nvSpPr>
        <p:spPr/>
        <p:txBody>
          <a:bodyPr/>
          <a:lstStyle/>
          <a:p>
            <a:fld id="{18356B03-CC9B-41D0-A66C-3270B77A2AE3}" type="datetimeFigureOut">
              <a:rPr lang="de-AT" smtClean="0"/>
              <a:t>02.11.2021</a:t>
            </a:fld>
            <a:endParaRPr lang="de-AT"/>
          </a:p>
        </p:txBody>
      </p:sp>
      <p:sp>
        <p:nvSpPr>
          <p:cNvPr id="8" name="Fußzeilenplatzhalter 7">
            <a:extLst>
              <a:ext uri="{FF2B5EF4-FFF2-40B4-BE49-F238E27FC236}">
                <a16:creationId xmlns:a16="http://schemas.microsoft.com/office/drawing/2014/main" id="{3F199824-DB7A-4FA2-BD25-C5BDAF05068D}"/>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A2AAD60B-4E95-42F3-B6A7-FADD8211C487}"/>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2732649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255C49-4D87-465B-AB89-5533CE7302D1}"/>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1721CD9A-E76E-4201-B0DC-3D6D12680C03}"/>
              </a:ext>
            </a:extLst>
          </p:cNvPr>
          <p:cNvSpPr>
            <a:spLocks noGrp="1"/>
          </p:cNvSpPr>
          <p:nvPr>
            <p:ph type="dt" sz="half" idx="10"/>
          </p:nvPr>
        </p:nvSpPr>
        <p:spPr/>
        <p:txBody>
          <a:bodyPr/>
          <a:lstStyle/>
          <a:p>
            <a:fld id="{18356B03-CC9B-41D0-A66C-3270B77A2AE3}" type="datetimeFigureOut">
              <a:rPr lang="de-AT" smtClean="0"/>
              <a:t>02.11.2021</a:t>
            </a:fld>
            <a:endParaRPr lang="de-AT"/>
          </a:p>
        </p:txBody>
      </p:sp>
      <p:sp>
        <p:nvSpPr>
          <p:cNvPr id="4" name="Fußzeilenplatzhalter 3">
            <a:extLst>
              <a:ext uri="{FF2B5EF4-FFF2-40B4-BE49-F238E27FC236}">
                <a16:creationId xmlns:a16="http://schemas.microsoft.com/office/drawing/2014/main" id="{E88C8EFF-9F3A-40E2-800A-7ED91BE5E9F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F006DF8B-C378-4AB5-916C-4F4C72BB883E}"/>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2891879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C9A409F-7DA9-4C3C-8DCC-DB85370FFD31}"/>
              </a:ext>
            </a:extLst>
          </p:cNvPr>
          <p:cNvSpPr>
            <a:spLocks noGrp="1"/>
          </p:cNvSpPr>
          <p:nvPr>
            <p:ph type="dt" sz="half" idx="10"/>
          </p:nvPr>
        </p:nvSpPr>
        <p:spPr/>
        <p:txBody>
          <a:bodyPr/>
          <a:lstStyle/>
          <a:p>
            <a:fld id="{18356B03-CC9B-41D0-A66C-3270B77A2AE3}" type="datetimeFigureOut">
              <a:rPr lang="de-AT" smtClean="0"/>
              <a:t>02.11.2021</a:t>
            </a:fld>
            <a:endParaRPr lang="de-AT"/>
          </a:p>
        </p:txBody>
      </p:sp>
      <p:sp>
        <p:nvSpPr>
          <p:cNvPr id="3" name="Fußzeilenplatzhalter 2">
            <a:extLst>
              <a:ext uri="{FF2B5EF4-FFF2-40B4-BE49-F238E27FC236}">
                <a16:creationId xmlns:a16="http://schemas.microsoft.com/office/drawing/2014/main" id="{767774C7-A45F-492D-B331-D6771AC09F5D}"/>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D6BC37B4-E135-492E-80DE-2C1C39122AF5}"/>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4286407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073243-71E2-4994-8D92-4D503E2A4A8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D1872289-66F3-4BE2-AB29-365377842F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B9EECA78-0D2C-4A04-BF94-2C73B4EBD3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E1E2229-AD44-4637-BB49-77D33F8BCD97}"/>
              </a:ext>
            </a:extLst>
          </p:cNvPr>
          <p:cNvSpPr>
            <a:spLocks noGrp="1"/>
          </p:cNvSpPr>
          <p:nvPr>
            <p:ph type="dt" sz="half" idx="10"/>
          </p:nvPr>
        </p:nvSpPr>
        <p:spPr/>
        <p:txBody>
          <a:bodyPr/>
          <a:lstStyle/>
          <a:p>
            <a:fld id="{18356B03-CC9B-41D0-A66C-3270B77A2AE3}" type="datetimeFigureOut">
              <a:rPr lang="de-AT" smtClean="0"/>
              <a:t>02.11.2021</a:t>
            </a:fld>
            <a:endParaRPr lang="de-AT"/>
          </a:p>
        </p:txBody>
      </p:sp>
      <p:sp>
        <p:nvSpPr>
          <p:cNvPr id="6" name="Fußzeilenplatzhalter 5">
            <a:extLst>
              <a:ext uri="{FF2B5EF4-FFF2-40B4-BE49-F238E27FC236}">
                <a16:creationId xmlns:a16="http://schemas.microsoft.com/office/drawing/2014/main" id="{C4B63A5B-38EE-4100-99B7-BB4C0E9CF3D8}"/>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EA95E9A6-22F3-412B-9FB2-24645A14A733}"/>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343389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B94CCB-AE23-4782-9A90-8F97271C84F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BAC686E5-3DE8-4961-B97F-581D18ED9C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388CA21B-CDD0-4F63-825F-22E04F80B0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0230B9F-06A9-488C-9D83-712E9E93FCEA}"/>
              </a:ext>
            </a:extLst>
          </p:cNvPr>
          <p:cNvSpPr>
            <a:spLocks noGrp="1"/>
          </p:cNvSpPr>
          <p:nvPr>
            <p:ph type="dt" sz="half" idx="10"/>
          </p:nvPr>
        </p:nvSpPr>
        <p:spPr/>
        <p:txBody>
          <a:bodyPr/>
          <a:lstStyle/>
          <a:p>
            <a:fld id="{18356B03-CC9B-41D0-A66C-3270B77A2AE3}" type="datetimeFigureOut">
              <a:rPr lang="de-AT" smtClean="0"/>
              <a:t>02.11.2021</a:t>
            </a:fld>
            <a:endParaRPr lang="de-AT"/>
          </a:p>
        </p:txBody>
      </p:sp>
      <p:sp>
        <p:nvSpPr>
          <p:cNvPr id="6" name="Fußzeilenplatzhalter 5">
            <a:extLst>
              <a:ext uri="{FF2B5EF4-FFF2-40B4-BE49-F238E27FC236}">
                <a16:creationId xmlns:a16="http://schemas.microsoft.com/office/drawing/2014/main" id="{4364CAF3-1591-4D96-8DAD-23B4ACA6517F}"/>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92D5B400-3982-4ACF-92C9-38D0E56798B4}"/>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2094428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E416C2-8A76-48AA-81E0-8AD10977EB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318ED496-C09B-4F5E-92DD-F8FD242473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88E2975-691F-4406-8CC1-7B7FBD01B0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356B03-CC9B-41D0-A66C-3270B77A2AE3}" type="datetimeFigureOut">
              <a:rPr lang="de-AT" smtClean="0"/>
              <a:t>02.11.2021</a:t>
            </a:fld>
            <a:endParaRPr lang="de-AT"/>
          </a:p>
        </p:txBody>
      </p:sp>
      <p:sp>
        <p:nvSpPr>
          <p:cNvPr id="5" name="Fußzeilenplatzhalter 4">
            <a:extLst>
              <a:ext uri="{FF2B5EF4-FFF2-40B4-BE49-F238E27FC236}">
                <a16:creationId xmlns:a16="http://schemas.microsoft.com/office/drawing/2014/main" id="{93703650-6B8A-4D41-919F-91FC3D2197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B2E520EC-19A6-44F8-AAF4-A7F3BB3D40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F1DAE-99C4-44F2-B7EB-300BBE9DD9E4}" type="slidenum">
              <a:rPr lang="de-AT" smtClean="0"/>
              <a:t>‹Nr.›</a:t>
            </a:fld>
            <a:endParaRPr lang="de-AT"/>
          </a:p>
        </p:txBody>
      </p:sp>
    </p:spTree>
    <p:extLst>
      <p:ext uri="{BB962C8B-B14F-4D97-AF65-F5344CB8AC3E}">
        <p14:creationId xmlns:p14="http://schemas.microsoft.com/office/powerpoint/2010/main" val="3959337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wiso-net.de/dosearch?q=(Langer%20NDJ%20Josef).AU.&amp;explicitSearch=true&amp;clearCache=true" TargetMode="External"/><Relationship Id="rId7" Type="http://schemas.openxmlformats.org/officeDocument/2006/relationships/hyperlink" Target="https://praxistipps.chip.de/nfc-so-funktioniert-near-field-communication_12294" TargetMode="External"/><Relationship Id="rId2" Type="http://schemas.openxmlformats.org/officeDocument/2006/relationships/hyperlink" Target="https://www.wiso-net.de/dosearch?q=(Madlmayr%20NDJ%20Gerald).AU.&amp;explicitSearch=true&amp;clearCache=true" TargetMode="External"/><Relationship Id="rId1" Type="http://schemas.openxmlformats.org/officeDocument/2006/relationships/slideLayout" Target="../slideLayouts/slideLayout1.xml"/><Relationship Id="rId6" Type="http://schemas.openxmlformats.org/officeDocument/2006/relationships/hyperlink" Target="https://www.wiso-net.de/dosearch?q=(Atalay%20NDJ%20Kumru%20D.).AU.&amp;explicitSearch=true&amp;clearCache=true" TargetMode="External"/><Relationship Id="rId5" Type="http://schemas.openxmlformats.org/officeDocument/2006/relationships/hyperlink" Target="https://www.wiso-net.de/dosearch?q=(Alg%C3%BCner%20NDJ%20Ayhan).AU.&amp;explicitSearch=true&amp;clearCache=true" TargetMode="External"/><Relationship Id="rId4" Type="http://schemas.openxmlformats.org/officeDocument/2006/relationships/hyperlink" Target="https://www.wiso-net.de/dosearch?q=(Kurtulmusoglu%20NDJ%20Feride%20Bahar).AU.&amp;explicitSearch=true&amp;clearCache=tru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ight Triangle 72">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1A37F53-994F-48EC-9F0A-16D71540B399}"/>
              </a:ext>
            </a:extLst>
          </p:cNvPr>
          <p:cNvSpPr>
            <a:spLocks noGrp="1"/>
          </p:cNvSpPr>
          <p:nvPr>
            <p:ph type="ctrTitle"/>
          </p:nvPr>
        </p:nvSpPr>
        <p:spPr>
          <a:xfrm>
            <a:off x="965201" y="1036674"/>
            <a:ext cx="3689096" cy="2793646"/>
          </a:xfrm>
        </p:spPr>
        <p:txBody>
          <a:bodyPr vert="horz" lIns="91440" tIns="45720" rIns="91440" bIns="45720" rtlCol="0" anchor="b">
            <a:normAutofit/>
          </a:bodyPr>
          <a:lstStyle/>
          <a:p>
            <a:pPr algn="l"/>
            <a:r>
              <a:rPr lang="en-US" sz="1800" u="sng" kern="1200" dirty="0">
                <a:ea typeface="+mj-ea"/>
                <a:cs typeface="+mj-cs"/>
              </a:rPr>
              <a:t>Thema:</a:t>
            </a:r>
            <a:r>
              <a:rPr lang="en-US" sz="1800" kern="1200" dirty="0">
                <a:ea typeface="+mj-ea"/>
                <a:cs typeface="+mj-cs"/>
              </a:rPr>
              <a:t> </a:t>
            </a:r>
            <a:br>
              <a:rPr lang="en-US" sz="1800" kern="1200" dirty="0">
                <a:ea typeface="+mj-ea"/>
                <a:cs typeface="+mj-cs"/>
              </a:rPr>
            </a:br>
            <a:r>
              <a:rPr lang="en-US" sz="1800" kern="1200" dirty="0" err="1">
                <a:effectLst/>
                <a:ea typeface="+mj-ea"/>
                <a:cs typeface="+mj-cs"/>
              </a:rPr>
              <a:t>Vergleich</a:t>
            </a:r>
            <a:r>
              <a:rPr lang="en-US" sz="1800" kern="1200" dirty="0">
                <a:effectLst/>
                <a:ea typeface="+mj-ea"/>
                <a:cs typeface="+mj-cs"/>
              </a:rPr>
              <a:t> und </a:t>
            </a:r>
            <a:r>
              <a:rPr lang="en-US" sz="1800" kern="1200" dirty="0" err="1">
                <a:effectLst/>
                <a:ea typeface="+mj-ea"/>
                <a:cs typeface="+mj-cs"/>
              </a:rPr>
              <a:t>kritische</a:t>
            </a:r>
            <a:r>
              <a:rPr lang="en-US" sz="1800" kern="1200" dirty="0">
                <a:effectLst/>
                <a:ea typeface="+mj-ea"/>
                <a:cs typeface="+mj-cs"/>
              </a:rPr>
              <a:t> </a:t>
            </a:r>
            <a:r>
              <a:rPr lang="en-US" sz="1800" kern="1200" dirty="0" err="1">
                <a:effectLst/>
                <a:ea typeface="+mj-ea"/>
                <a:cs typeface="+mj-cs"/>
              </a:rPr>
              <a:t>Evaluierung</a:t>
            </a:r>
            <a:r>
              <a:rPr lang="en-US" sz="1800" kern="1200" dirty="0">
                <a:effectLst/>
                <a:ea typeface="+mj-ea"/>
                <a:cs typeface="+mj-cs"/>
              </a:rPr>
              <a:t> der </a:t>
            </a:r>
            <a:r>
              <a:rPr lang="en-US" sz="1800" kern="1200" dirty="0" err="1">
                <a:effectLst/>
                <a:ea typeface="+mj-ea"/>
                <a:cs typeface="+mj-cs"/>
              </a:rPr>
              <a:t>verrechneten</a:t>
            </a:r>
            <a:r>
              <a:rPr lang="en-US" sz="1800" kern="1200" dirty="0">
                <a:effectLst/>
                <a:ea typeface="+mj-ea"/>
                <a:cs typeface="+mj-cs"/>
              </a:rPr>
              <a:t> </a:t>
            </a:r>
            <a:r>
              <a:rPr lang="en-US" sz="1800" kern="1200" dirty="0" err="1">
                <a:effectLst/>
                <a:ea typeface="+mj-ea"/>
                <a:cs typeface="+mj-cs"/>
              </a:rPr>
              <a:t>Kosten</a:t>
            </a:r>
            <a:r>
              <a:rPr lang="en-US" sz="1800" kern="1200" dirty="0">
                <a:effectLst/>
                <a:ea typeface="+mj-ea"/>
                <a:cs typeface="+mj-cs"/>
              </a:rPr>
              <a:t> </a:t>
            </a:r>
            <a:r>
              <a:rPr lang="en-US" sz="1800" kern="1200" dirty="0" err="1">
                <a:effectLst/>
                <a:ea typeface="+mj-ea"/>
                <a:cs typeface="+mj-cs"/>
              </a:rPr>
              <a:t>beim</a:t>
            </a:r>
            <a:r>
              <a:rPr lang="en-US" sz="1800" kern="1200" dirty="0">
                <a:effectLst/>
                <a:ea typeface="+mj-ea"/>
                <a:cs typeface="+mj-cs"/>
              </a:rPr>
              <a:t> </a:t>
            </a:r>
            <a:r>
              <a:rPr lang="en-US" sz="1800" kern="1200" dirty="0" err="1">
                <a:effectLst/>
                <a:ea typeface="+mj-ea"/>
                <a:cs typeface="+mj-cs"/>
              </a:rPr>
              <a:t>Zahlen</a:t>
            </a:r>
            <a:r>
              <a:rPr lang="en-US" sz="1800" kern="1200" dirty="0">
                <a:effectLst/>
                <a:ea typeface="+mj-ea"/>
                <a:cs typeface="+mj-cs"/>
              </a:rPr>
              <a:t> </a:t>
            </a:r>
            <a:r>
              <a:rPr lang="en-US" sz="1800" kern="1200" dirty="0" err="1">
                <a:effectLst/>
                <a:ea typeface="+mj-ea"/>
                <a:cs typeface="+mj-cs"/>
              </a:rPr>
              <a:t>über</a:t>
            </a:r>
            <a:r>
              <a:rPr lang="en-US" sz="1800" kern="1200" dirty="0">
                <a:effectLst/>
                <a:ea typeface="+mj-ea"/>
                <a:cs typeface="+mj-cs"/>
              </a:rPr>
              <a:t> NFC </a:t>
            </a:r>
            <a:r>
              <a:rPr lang="en-US" sz="1800" kern="1200" dirty="0" err="1">
                <a:effectLst/>
                <a:ea typeface="+mj-ea"/>
                <a:cs typeface="+mj-cs"/>
              </a:rPr>
              <a:t>mit</a:t>
            </a:r>
            <a:r>
              <a:rPr lang="en-US" sz="1800" kern="1200" dirty="0">
                <a:effectLst/>
                <a:ea typeface="+mj-ea"/>
                <a:cs typeface="+mj-cs"/>
              </a:rPr>
              <a:t> </a:t>
            </a:r>
            <a:r>
              <a:rPr lang="en-US" sz="1800" kern="1200" dirty="0" err="1">
                <a:effectLst/>
                <a:ea typeface="+mj-ea"/>
                <a:cs typeface="+mj-cs"/>
              </a:rPr>
              <a:t>Kreditkarte</a:t>
            </a:r>
            <a:r>
              <a:rPr lang="en-US" sz="1800" kern="1200" dirty="0">
                <a:effectLst/>
                <a:ea typeface="+mj-ea"/>
                <a:cs typeface="+mj-cs"/>
              </a:rPr>
              <a:t> und </a:t>
            </a:r>
            <a:r>
              <a:rPr lang="en-US" sz="1800" kern="1200" dirty="0" err="1">
                <a:effectLst/>
                <a:ea typeface="+mj-ea"/>
                <a:cs typeface="+mj-cs"/>
              </a:rPr>
              <a:t>Bankomatkarte</a:t>
            </a:r>
            <a:r>
              <a:rPr lang="en-US" sz="1800" kern="1200" dirty="0">
                <a:effectLst/>
                <a:ea typeface="+mj-ea"/>
                <a:cs typeface="+mj-cs"/>
              </a:rPr>
              <a:t> </a:t>
            </a:r>
            <a:r>
              <a:rPr lang="en-US" sz="1800" kern="1200" dirty="0" err="1">
                <a:effectLst/>
                <a:ea typeface="+mj-ea"/>
                <a:cs typeface="+mj-cs"/>
              </a:rPr>
              <a:t>anstatt</a:t>
            </a:r>
            <a:r>
              <a:rPr lang="en-US" sz="1800" kern="1200" dirty="0">
                <a:effectLst/>
                <a:ea typeface="+mj-ea"/>
                <a:cs typeface="+mj-cs"/>
              </a:rPr>
              <a:t> </a:t>
            </a:r>
            <a:r>
              <a:rPr lang="en-US" sz="1800" kern="1200" dirty="0" err="1">
                <a:effectLst/>
                <a:ea typeface="+mj-ea"/>
                <a:cs typeface="+mj-cs"/>
              </a:rPr>
              <a:t>mit</a:t>
            </a:r>
            <a:r>
              <a:rPr lang="en-US" sz="1800" kern="1200" dirty="0">
                <a:effectLst/>
                <a:ea typeface="+mj-ea"/>
                <a:cs typeface="+mj-cs"/>
              </a:rPr>
              <a:t> </a:t>
            </a:r>
            <a:r>
              <a:rPr lang="en-US" sz="1800" kern="1200" dirty="0" err="1">
                <a:effectLst/>
                <a:ea typeface="+mj-ea"/>
                <a:cs typeface="+mj-cs"/>
              </a:rPr>
              <a:t>Bargeld</a:t>
            </a:r>
            <a:br>
              <a:rPr lang="en-US" sz="1800" kern="1200" dirty="0">
                <a:effectLst/>
                <a:ea typeface="+mj-ea"/>
                <a:cs typeface="+mj-cs"/>
              </a:rPr>
            </a:br>
            <a:r>
              <a:rPr lang="en-US" sz="1800" kern="1200" dirty="0">
                <a:effectLst/>
                <a:ea typeface="+mj-ea"/>
                <a:cs typeface="+mj-cs"/>
              </a:rPr>
              <a:t>(Comparison and Critical Comparison of Charges for NFC Payment, </a:t>
            </a:r>
            <a:r>
              <a:rPr lang="en-US" sz="1800" kern="1200" dirty="0">
                <a:ea typeface="+mj-ea"/>
                <a:cs typeface="+mj-cs"/>
              </a:rPr>
              <a:t>a</a:t>
            </a:r>
            <a:r>
              <a:rPr lang="en-US" sz="1800" kern="1200" dirty="0">
                <a:effectLst/>
                <a:ea typeface="+mj-ea"/>
                <a:cs typeface="+mj-cs"/>
              </a:rPr>
              <a:t>ccounted for by Credit Cards and Debit Cards </a:t>
            </a:r>
            <a:r>
              <a:rPr lang="en-US" sz="1800" kern="1200" dirty="0">
                <a:ea typeface="+mj-ea"/>
                <a:cs typeface="+mj-cs"/>
              </a:rPr>
              <a:t>i</a:t>
            </a:r>
            <a:r>
              <a:rPr lang="en-US" sz="1800" kern="1200" dirty="0">
                <a:effectLst/>
                <a:ea typeface="+mj-ea"/>
                <a:cs typeface="+mj-cs"/>
              </a:rPr>
              <a:t>nstead of paying with Cash )</a:t>
            </a:r>
            <a:endParaRPr lang="en-US" sz="1800" kern="1200" dirty="0">
              <a:ea typeface="+mj-ea"/>
              <a:cs typeface="+mj-cs"/>
            </a:endParaRPr>
          </a:p>
        </p:txBody>
      </p:sp>
      <p:sp>
        <p:nvSpPr>
          <p:cNvPr id="3" name="Untertitel 2">
            <a:extLst>
              <a:ext uri="{FF2B5EF4-FFF2-40B4-BE49-F238E27FC236}">
                <a16:creationId xmlns:a16="http://schemas.microsoft.com/office/drawing/2014/main" id="{8EE83C8C-7CB3-4F10-8613-75CE7F57E7E7}"/>
              </a:ext>
            </a:extLst>
          </p:cNvPr>
          <p:cNvSpPr>
            <a:spLocks noGrp="1"/>
          </p:cNvSpPr>
          <p:nvPr>
            <p:ph type="subTitle" idx="1"/>
          </p:nvPr>
        </p:nvSpPr>
        <p:spPr>
          <a:xfrm>
            <a:off x="914400" y="4175760"/>
            <a:ext cx="3689096" cy="1719711"/>
          </a:xfrm>
        </p:spPr>
        <p:txBody>
          <a:bodyPr vert="horz" lIns="91440" tIns="45720" rIns="91440" bIns="45720" rtlCol="0" anchor="t">
            <a:normAutofit lnSpcReduction="10000"/>
          </a:bodyPr>
          <a:lstStyle/>
          <a:p>
            <a:pPr indent="-228600" algn="r">
              <a:buFont typeface="Arial" panose="020B0604020202020204" pitchFamily="34" charset="0"/>
              <a:buChar char="•"/>
            </a:pPr>
            <a:endParaRPr lang="en-US" sz="1100" u="sng" dirty="0"/>
          </a:p>
          <a:p>
            <a:pPr algn="l"/>
            <a:r>
              <a:rPr lang="en-US" sz="1800" u="sng" dirty="0" err="1">
                <a:latin typeface="+mj-lt"/>
              </a:rPr>
              <a:t>Forschungsfrage</a:t>
            </a:r>
            <a:r>
              <a:rPr lang="en-US" sz="1800" u="sng" dirty="0">
                <a:latin typeface="+mj-lt"/>
              </a:rPr>
              <a:t>:</a:t>
            </a:r>
            <a:r>
              <a:rPr lang="en-US" sz="1800" u="none" strike="noStrike" dirty="0">
                <a:effectLst/>
                <a:latin typeface="+mj-lt"/>
              </a:rPr>
              <a:t> </a:t>
            </a:r>
            <a:endParaRPr lang="en-US" sz="1800" dirty="0">
              <a:effectLst/>
              <a:latin typeface="+mj-lt"/>
            </a:endParaRPr>
          </a:p>
          <a:p>
            <a:pPr algn="l">
              <a:spcAft>
                <a:spcPts val="800"/>
              </a:spcAft>
            </a:pPr>
            <a:r>
              <a:rPr lang="en-US" sz="1800" dirty="0" err="1">
                <a:effectLst/>
                <a:latin typeface="+mj-lt"/>
              </a:rPr>
              <a:t>Welche</a:t>
            </a:r>
            <a:r>
              <a:rPr lang="en-US" sz="1800" dirty="0">
                <a:effectLst/>
                <a:latin typeface="+mj-lt"/>
              </a:rPr>
              <a:t> </a:t>
            </a:r>
            <a:r>
              <a:rPr lang="en-US" sz="1800" dirty="0" err="1">
                <a:effectLst/>
                <a:latin typeface="+mj-lt"/>
              </a:rPr>
              <a:t>abweichenden</a:t>
            </a:r>
            <a:r>
              <a:rPr lang="en-US" sz="1800" dirty="0">
                <a:effectLst/>
                <a:latin typeface="+mj-lt"/>
              </a:rPr>
              <a:t> </a:t>
            </a:r>
            <a:r>
              <a:rPr lang="en-US" sz="1800" dirty="0" err="1">
                <a:effectLst/>
                <a:latin typeface="+mj-lt"/>
              </a:rPr>
              <a:t>bzw</a:t>
            </a:r>
            <a:r>
              <a:rPr lang="en-US" sz="1800" dirty="0">
                <a:effectLst/>
                <a:latin typeface="+mj-lt"/>
              </a:rPr>
              <a:t>. </a:t>
            </a:r>
            <a:r>
              <a:rPr lang="en-US" sz="1800" dirty="0" err="1">
                <a:effectLst/>
                <a:latin typeface="+mj-lt"/>
              </a:rPr>
              <a:t>identen</a:t>
            </a:r>
            <a:r>
              <a:rPr lang="en-US" sz="1800" dirty="0">
                <a:effectLst/>
                <a:latin typeface="+mj-lt"/>
              </a:rPr>
              <a:t> </a:t>
            </a:r>
            <a:r>
              <a:rPr lang="en-US" sz="1800" dirty="0" err="1">
                <a:effectLst/>
                <a:latin typeface="+mj-lt"/>
              </a:rPr>
              <a:t>Kosten</a:t>
            </a:r>
            <a:r>
              <a:rPr lang="en-US" sz="1800" dirty="0">
                <a:effectLst/>
                <a:latin typeface="+mj-lt"/>
              </a:rPr>
              <a:t> fallen </a:t>
            </a:r>
            <a:r>
              <a:rPr lang="en-US" sz="1800" dirty="0" err="1">
                <a:effectLst/>
                <a:latin typeface="+mj-lt"/>
              </a:rPr>
              <a:t>jeweils</a:t>
            </a:r>
            <a:r>
              <a:rPr lang="en-US" sz="1800" dirty="0">
                <a:effectLst/>
                <a:latin typeface="+mj-lt"/>
              </a:rPr>
              <a:t> </a:t>
            </a:r>
            <a:r>
              <a:rPr lang="en-US" sz="1800" dirty="0" err="1">
                <a:effectLst/>
                <a:latin typeface="+mj-lt"/>
              </a:rPr>
              <a:t>bei</a:t>
            </a:r>
            <a:r>
              <a:rPr lang="en-US" sz="1800" dirty="0">
                <a:effectLst/>
                <a:latin typeface="+mj-lt"/>
              </a:rPr>
              <a:t> der </a:t>
            </a:r>
            <a:r>
              <a:rPr lang="en-US" sz="1800" dirty="0" err="1">
                <a:effectLst/>
                <a:latin typeface="+mj-lt"/>
              </a:rPr>
              <a:t>Bezahlung</a:t>
            </a:r>
            <a:r>
              <a:rPr lang="en-US" sz="1800" dirty="0">
                <a:effectLst/>
                <a:latin typeface="+mj-lt"/>
              </a:rPr>
              <a:t> </a:t>
            </a:r>
            <a:r>
              <a:rPr lang="en-US" sz="1800" dirty="0" err="1">
                <a:effectLst/>
                <a:latin typeface="+mj-lt"/>
              </a:rPr>
              <a:t>über</a:t>
            </a:r>
            <a:r>
              <a:rPr lang="en-US" sz="1800" dirty="0">
                <a:effectLst/>
                <a:latin typeface="+mj-lt"/>
              </a:rPr>
              <a:t> NFC </a:t>
            </a:r>
            <a:r>
              <a:rPr lang="en-US" sz="1800" dirty="0" err="1">
                <a:effectLst/>
                <a:latin typeface="+mj-lt"/>
              </a:rPr>
              <a:t>verglichen</a:t>
            </a:r>
            <a:r>
              <a:rPr lang="en-US" sz="1800" dirty="0">
                <a:effectLst/>
                <a:latin typeface="+mj-lt"/>
              </a:rPr>
              <a:t> </a:t>
            </a:r>
            <a:r>
              <a:rPr lang="en-US" sz="1800" dirty="0" err="1">
                <a:effectLst/>
                <a:latin typeface="+mj-lt"/>
              </a:rPr>
              <a:t>mit</a:t>
            </a:r>
            <a:r>
              <a:rPr lang="en-US" sz="1800" dirty="0">
                <a:effectLst/>
                <a:latin typeface="+mj-lt"/>
              </a:rPr>
              <a:t> der </a:t>
            </a:r>
            <a:r>
              <a:rPr lang="en-US" sz="1800" dirty="0" err="1">
                <a:effectLst/>
                <a:latin typeface="+mj-lt"/>
              </a:rPr>
              <a:t>Bezahlung</a:t>
            </a:r>
            <a:r>
              <a:rPr lang="en-US" sz="1800" dirty="0">
                <a:effectLst/>
                <a:latin typeface="+mj-lt"/>
              </a:rPr>
              <a:t> in bar an?</a:t>
            </a:r>
          </a:p>
          <a:p>
            <a:pPr indent="-228600" algn="r">
              <a:buFont typeface="Arial" panose="020B0604020202020204" pitchFamily="34" charset="0"/>
              <a:buChar char="•"/>
            </a:pPr>
            <a:endParaRPr lang="en-US" sz="1100" u="sng" dirty="0"/>
          </a:p>
        </p:txBody>
      </p:sp>
      <p:pic>
        <p:nvPicPr>
          <p:cNvPr id="6146" name="Picture 2" descr="Pay Cash Or Card, HD Png Download , Transparent Png Image - PNGitem">
            <a:extLst>
              <a:ext uri="{FF2B5EF4-FFF2-40B4-BE49-F238E27FC236}">
                <a16:creationId xmlns:a16="http://schemas.microsoft.com/office/drawing/2014/main" id="{1896FE30-CC9C-4CD7-A3BD-33848FB6D07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auto">
          <a:xfrm>
            <a:off x="5694150" y="1424763"/>
            <a:ext cx="4109296" cy="344153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7277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3238B81-28AD-463A-B18E-92D78AA1E6E9}"/>
              </a:ext>
            </a:extLst>
          </p:cNvPr>
          <p:cNvSpPr txBox="1"/>
          <p:nvPr/>
        </p:nvSpPr>
        <p:spPr>
          <a:xfrm>
            <a:off x="642938" y="642938"/>
            <a:ext cx="10904538" cy="385763"/>
          </a:xfrm>
          <a:prstGeom prst="rect">
            <a:avLst/>
          </a:prstGeom>
          <a:noFill/>
        </p:spPr>
        <p:txBody>
          <a:bodyPr wrap="square" rtlCol="0" anchor="t">
            <a:normAutofit/>
          </a:bodyPr>
          <a:lstStyle/>
          <a:p>
            <a:pPr>
              <a:lnSpc>
                <a:spcPct val="90000"/>
              </a:lnSpc>
              <a:spcAft>
                <a:spcPts val="600"/>
              </a:spcAft>
            </a:pPr>
            <a:r>
              <a:rPr lang="de-AT" sz="2000" u="sng"/>
              <a:t>Vorläufiges Inhaltsverzeichnis</a:t>
            </a:r>
            <a:r>
              <a:rPr lang="de-AT" sz="2000"/>
              <a:t>:</a:t>
            </a:r>
          </a:p>
        </p:txBody>
      </p:sp>
      <p:sp>
        <p:nvSpPr>
          <p:cNvPr id="9" name="Textfeld 8">
            <a:extLst>
              <a:ext uri="{FF2B5EF4-FFF2-40B4-BE49-F238E27FC236}">
                <a16:creationId xmlns:a16="http://schemas.microsoft.com/office/drawing/2014/main" id="{F6442BD0-0DAC-4BFE-9F89-D3CCE843DB15}"/>
              </a:ext>
            </a:extLst>
          </p:cNvPr>
          <p:cNvSpPr txBox="1"/>
          <p:nvPr/>
        </p:nvSpPr>
        <p:spPr>
          <a:xfrm>
            <a:off x="642938" y="1096963"/>
            <a:ext cx="10904538" cy="5118100"/>
          </a:xfrm>
          <a:prstGeom prst="rect">
            <a:avLst/>
          </a:prstGeom>
          <a:noFill/>
        </p:spPr>
        <p:txBody>
          <a:bodyPr wrap="square" rtlCol="0" anchor="t">
            <a:normAutofit/>
          </a:bodyPr>
          <a:lstStyle/>
          <a:p>
            <a:pPr marL="0" marR="0" lvl="0" indent="0" algn="just" defTabSz="914400" rtl="0" eaLnBrk="0" fontAlgn="base" latinLnBrk="0" hangingPunct="0">
              <a:lnSpc>
                <a:spcPct val="90000"/>
              </a:lnSpc>
              <a:spcBef>
                <a:spcPct val="0"/>
              </a:spcBef>
              <a:spcAft>
                <a:spcPts val="600"/>
              </a:spcAft>
              <a:buClrTx/>
              <a:buSzTx/>
              <a:buFontTx/>
              <a:buNone/>
              <a:tabLst/>
            </a:pPr>
            <a:r>
              <a:rPr kumimoji="0" lang="de-DE" altLang="de-DE" sz="1500" b="0" i="0" u="none" strike="noStrike" cap="none" normalizeH="0" baseline="0">
                <a:ln>
                  <a:noFill/>
                </a:ln>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Inhaltsverzeichnis</a:t>
            </a:r>
            <a:endParaRPr kumimoji="0" lang="de-AT" altLang="de-DE" sz="1500" b="0"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 Einleitung</a:t>
            </a: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de-AT" altLang="de-DE" sz="1500" b="0"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FontTx/>
              <a:buAutoNum type="arabicPeriod"/>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 Motivation </a:t>
            </a:r>
            <a:endParaRPr lang="de-AT" altLang="de-DE" sz="1500"/>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a:t>
            </a:r>
            <a:r>
              <a:rPr lang="de-AT" altLang="de-DE" sz="1500">
                <a:latin typeface="Calibri" panose="020F0502020204030204" pitchFamily="34" charset="0"/>
                <a:ea typeface="Times New Roman" panose="02020603050405020304" pitchFamily="18" charset="0"/>
                <a:cs typeface="Times New Roman" panose="02020603050405020304" pitchFamily="18" charset="0"/>
              </a:rPr>
              <a:t>2</a:t>
            </a: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Forschungsfrage </a:t>
            </a:r>
            <a:endParaRPr kumimoji="0" lang="de-AT" altLang="de-DE" sz="1500" b="0"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a:t>
            </a:r>
            <a:r>
              <a:rPr kumimoji="0" lang="de-AT" altLang="de-DE" sz="15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NFC Transaktionen </a:t>
            </a:r>
            <a:endParaRPr kumimoji="0" lang="de-AT" altLang="de-DE" sz="1500" b="1"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2.1 Vor und Nachteile </a:t>
            </a:r>
            <a:endParaRPr kumimoji="0" lang="de-AT" altLang="de-DE" sz="1500" b="0"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2.2 Entstehende Kosten </a:t>
            </a:r>
            <a:endParaRPr kumimoji="0" lang="de-AT" altLang="de-DE" sz="1500" b="0"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 Bargeld Transaktionen </a:t>
            </a:r>
            <a:endParaRPr kumimoji="0" lang="de-AT" altLang="de-DE" sz="1500" b="1"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3.1 Vor und Nachteile</a:t>
            </a:r>
            <a:endParaRPr kumimoji="0" lang="de-AT" altLang="de-DE" sz="1500" b="0"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3.2 Entstehende Kosten </a:t>
            </a:r>
            <a:endParaRPr kumimoji="0" lang="de-AT" altLang="de-DE" sz="1500" b="0"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4. Abwägung zwischen den Bezahlungsmethoden </a:t>
            </a:r>
            <a:endParaRPr kumimoji="0" lang="de-AT" altLang="de-DE" sz="1500" b="1"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 Auswirkungen durch Covid-19 </a:t>
            </a:r>
            <a:endParaRPr kumimoji="0" lang="de-AT" altLang="de-DE" sz="1500" b="1"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5.1 Veränderungen </a:t>
            </a:r>
            <a:endParaRPr kumimoji="0" lang="de-AT" altLang="de-DE" sz="1500" b="0"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5.1 Zukünftige Trends </a:t>
            </a:r>
            <a:endParaRPr kumimoji="0" lang="de-AT" altLang="de-DE" sz="1500" b="0"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 Conclusio </a:t>
            </a:r>
            <a:endParaRPr kumimoji="0" lang="de-AT" altLang="de-DE" sz="1500" b="1"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 Literaturverzeichnis </a:t>
            </a:r>
            <a:endParaRPr kumimoji="0" lang="de-AT" altLang="de-DE" sz="1500" b="1"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 Abbildungsverzeichnis</a:t>
            </a:r>
            <a:endParaRPr lang="de-AT" sz="1500" b="1"/>
          </a:p>
        </p:txBody>
      </p:sp>
    </p:spTree>
    <p:extLst>
      <p:ext uri="{BB962C8B-B14F-4D97-AF65-F5344CB8AC3E}">
        <p14:creationId xmlns:p14="http://schemas.microsoft.com/office/powerpoint/2010/main" val="1661700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feld 3">
            <a:extLst>
              <a:ext uri="{FF2B5EF4-FFF2-40B4-BE49-F238E27FC236}">
                <a16:creationId xmlns:a16="http://schemas.microsoft.com/office/drawing/2014/main" id="{319425DC-473E-496B-BF9B-35C9C2625CF3}"/>
              </a:ext>
            </a:extLst>
          </p:cNvPr>
          <p:cNvSpPr txBox="1"/>
          <p:nvPr/>
        </p:nvSpPr>
        <p:spPr>
          <a:xfrm>
            <a:off x="9267909" y="2023110"/>
            <a:ext cx="2469624" cy="284607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700" kern="1200">
                <a:solidFill>
                  <a:schemeClr val="tx1"/>
                </a:solidFill>
                <a:latin typeface="+mj-lt"/>
                <a:ea typeface="+mj-ea"/>
                <a:cs typeface="+mj-cs"/>
              </a:rPr>
              <a:t>Gantt Chart: </a:t>
            </a:r>
          </a:p>
        </p:txBody>
      </p:sp>
      <p:sp>
        <p:nvSpPr>
          <p:cNvPr id="16" name="Rectangle 15">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fik 5">
            <a:extLst>
              <a:ext uri="{FF2B5EF4-FFF2-40B4-BE49-F238E27FC236}">
                <a16:creationId xmlns:a16="http://schemas.microsoft.com/office/drawing/2014/main" id="{B3B3BD08-2BD4-4345-8ACB-3E58A8E6FFC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8088" y="463924"/>
            <a:ext cx="8350624" cy="5439335"/>
          </a:xfrm>
          <a:prstGeom prst="rect">
            <a:avLst/>
          </a:prstGeom>
        </p:spPr>
      </p:pic>
      <p:cxnSp>
        <p:nvCxnSpPr>
          <p:cNvPr id="8" name="Gerader Verbinder 7">
            <a:extLst>
              <a:ext uri="{FF2B5EF4-FFF2-40B4-BE49-F238E27FC236}">
                <a16:creationId xmlns:a16="http://schemas.microsoft.com/office/drawing/2014/main" id="{FE4332AC-7993-4E44-B677-ADC23A77BC12}"/>
              </a:ext>
            </a:extLst>
          </p:cNvPr>
          <p:cNvCxnSpPr>
            <a:cxnSpLocks/>
          </p:cNvCxnSpPr>
          <p:nvPr/>
        </p:nvCxnSpPr>
        <p:spPr>
          <a:xfrm>
            <a:off x="7046259" y="944880"/>
            <a:ext cx="0" cy="495165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1566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C078CD6-A89E-40F4-9C21-09CA87C62A86}"/>
              </a:ext>
            </a:extLst>
          </p:cNvPr>
          <p:cNvSpPr>
            <a:spLocks noGrp="1"/>
          </p:cNvSpPr>
          <p:nvPr>
            <p:ph type="ctrTitle"/>
          </p:nvPr>
        </p:nvSpPr>
        <p:spPr>
          <a:xfrm>
            <a:off x="1285240" y="1050595"/>
            <a:ext cx="8074815" cy="1618489"/>
          </a:xfrm>
        </p:spPr>
        <p:txBody>
          <a:bodyPr vert="horz" lIns="91440" tIns="45720" rIns="91440" bIns="45720" rtlCol="0" anchor="ctr">
            <a:normAutofit/>
          </a:bodyPr>
          <a:lstStyle/>
          <a:p>
            <a:pPr algn="l"/>
            <a:r>
              <a:rPr lang="en-US" sz="5000" kern="1200">
                <a:solidFill>
                  <a:schemeClr val="tx1"/>
                </a:solidFill>
                <a:latin typeface="+mj-lt"/>
                <a:ea typeface="+mj-ea"/>
                <a:cs typeface="+mj-cs"/>
              </a:rPr>
              <a:t>Mehr Literatur:</a:t>
            </a:r>
            <a:br>
              <a:rPr lang="en-US" sz="5000" kern="1200">
                <a:solidFill>
                  <a:schemeClr val="tx1"/>
                </a:solidFill>
                <a:latin typeface="+mj-lt"/>
                <a:ea typeface="+mj-ea"/>
                <a:cs typeface="+mj-cs"/>
              </a:rPr>
            </a:br>
            <a:endParaRPr lang="en-US" sz="5000" kern="1200">
              <a:solidFill>
                <a:schemeClr val="tx1"/>
              </a:solidFill>
              <a:latin typeface="+mj-lt"/>
              <a:ea typeface="+mj-ea"/>
              <a:cs typeface="+mj-cs"/>
            </a:endParaRPr>
          </a:p>
        </p:txBody>
      </p:sp>
      <p:sp>
        <p:nvSpPr>
          <p:cNvPr id="5" name="Rectangle 2">
            <a:extLst>
              <a:ext uri="{FF2B5EF4-FFF2-40B4-BE49-F238E27FC236}">
                <a16:creationId xmlns:a16="http://schemas.microsoft.com/office/drawing/2014/main" id="{F7B9B771-FF7E-48D0-85D9-C6D73E33DA8C}"/>
              </a:ext>
            </a:extLst>
          </p:cNvPr>
          <p:cNvSpPr>
            <a:spLocks noGrp="1" noChangeArrowheads="1"/>
          </p:cNvSpPr>
          <p:nvPr>
            <p:ph type="subTitle" idx="1"/>
          </p:nvPr>
        </p:nvSpPr>
        <p:spPr bwMode="auto">
          <a:xfrm>
            <a:off x="1285240" y="2729753"/>
            <a:ext cx="8423536" cy="3040111"/>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Autofit/>
          </a:bodyPr>
          <a:lstStyle>
            <a:lvl1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1" i="0" u="none" strike="noStrike" cap="none" normalizeH="0" baseline="0" dirty="0">
                <a:ln>
                  <a:noFill/>
                </a:ln>
                <a:effectLst/>
                <a:latin typeface="+mn-lt"/>
              </a:rPr>
              <a:t>Near field communication based mobile payment system</a:t>
            </a:r>
            <a:endParaRPr kumimoji="0" lang="en-US" altLang="de-DE" sz="1000" b="0" i="0" u="none" strike="noStrike" cap="none" normalizeH="0" baseline="0" dirty="0">
              <a:ln>
                <a:noFill/>
              </a:ln>
              <a:effectLst/>
              <a:latin typeface="+mn-lt"/>
            </a:endParaRP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0" i="1" u="none" strike="noStrike" cap="none" normalizeH="0" baseline="0" dirty="0" err="1">
                <a:ln>
                  <a:noFill/>
                </a:ln>
                <a:effectLst/>
                <a:latin typeface="+mn-lt"/>
                <a:hlinkClick r:id="rId2" tooltip="Suche nach Madlmayr, Gerald ausführen"/>
              </a:rPr>
              <a:t>Madlmayr</a:t>
            </a:r>
            <a:r>
              <a:rPr kumimoji="0" lang="en-US" altLang="de-DE" sz="1000" b="0" i="1" u="none" strike="noStrike" cap="none" normalizeH="0" baseline="0" dirty="0">
                <a:ln>
                  <a:noFill/>
                </a:ln>
                <a:effectLst/>
                <a:latin typeface="+mn-lt"/>
                <a:hlinkClick r:id="rId2" tooltip="Suche nach Madlmayr, Gerald ausführen"/>
              </a:rPr>
              <a:t>, Gerald</a:t>
            </a:r>
            <a:r>
              <a:rPr kumimoji="0" lang="en-US" altLang="de-DE" sz="1000" b="0" i="1" u="none" strike="noStrike" cap="none" normalizeH="0" baseline="0" dirty="0">
                <a:ln>
                  <a:noFill/>
                </a:ln>
                <a:effectLst/>
                <a:latin typeface="+mn-lt"/>
              </a:rPr>
              <a:t> / </a:t>
            </a:r>
            <a:r>
              <a:rPr kumimoji="0" lang="en-US" altLang="de-DE" sz="1000" b="0" i="1" u="none" strike="noStrike" cap="none" normalizeH="0" baseline="0" dirty="0">
                <a:ln>
                  <a:noFill/>
                </a:ln>
                <a:effectLst/>
                <a:latin typeface="+mn-lt"/>
                <a:hlinkClick r:id="rId3" tooltip="Suche nach Langer, Josef ausführen"/>
              </a:rPr>
              <a:t>Langer, Josef</a:t>
            </a:r>
            <a:endParaRPr kumimoji="0" lang="en-US" altLang="de-DE" sz="1000" b="0" i="0" u="none" strike="noStrike" cap="none" normalizeH="0" baseline="0" dirty="0">
              <a:ln>
                <a:noFill/>
              </a:ln>
              <a:effectLst/>
              <a:latin typeface="+mn-lt"/>
            </a:endParaRP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1" i="0" u="none" strike="noStrike" cap="none" normalizeH="0" baseline="0" dirty="0">
                <a:ln>
                  <a:noFill/>
                </a:ln>
                <a:effectLst/>
                <a:latin typeface="+mn-lt"/>
              </a:rPr>
              <a:t>What are the most influential factors of consumers' intention to use NFC-enabled credit </a:t>
            </a:r>
            <a:r>
              <a:rPr kumimoji="0" lang="en-US" altLang="de-DE" sz="1000" b="1" i="0" u="none" strike="noStrike" cap="none" normalizeH="0" baseline="0" dirty="0" err="1">
                <a:ln>
                  <a:noFill/>
                </a:ln>
                <a:effectLst/>
                <a:latin typeface="+mn-lt"/>
              </a:rPr>
              <a:t>cards?</a:t>
            </a:r>
            <a:r>
              <a:rPr kumimoji="0" lang="en-US" altLang="de-DE" sz="1000" b="0" i="1" u="none" strike="noStrike" cap="none" normalizeH="0" baseline="0" dirty="0" err="1">
                <a:ln>
                  <a:noFill/>
                </a:ln>
                <a:effectLst/>
                <a:latin typeface="+mn-lt"/>
                <a:hlinkClick r:id="rId4" tooltip="Suche nach Kurtulmusoglu, Feride Bahar ausführen"/>
              </a:rPr>
              <a:t>Kurtulmusoglu</a:t>
            </a:r>
            <a:r>
              <a:rPr kumimoji="0" lang="en-US" altLang="de-DE" sz="1000" b="0" i="1" u="none" strike="noStrike" cap="none" normalizeH="0" baseline="0" dirty="0">
                <a:ln>
                  <a:noFill/>
                </a:ln>
                <a:effectLst/>
                <a:latin typeface="+mn-lt"/>
                <a:hlinkClick r:id="rId4" tooltip="Suche nach Kurtulmusoglu, Feride Bahar ausführen"/>
              </a:rPr>
              <a:t>, </a:t>
            </a:r>
            <a:r>
              <a:rPr kumimoji="0" lang="en-US" altLang="de-DE" sz="1000" b="0" i="1" u="none" strike="noStrike" cap="none" normalizeH="0" baseline="0" dirty="0" err="1">
                <a:ln>
                  <a:noFill/>
                </a:ln>
                <a:effectLst/>
                <a:latin typeface="+mn-lt"/>
                <a:hlinkClick r:id="rId4" tooltip="Suche nach Kurtulmusoglu, Feride Bahar ausführen"/>
              </a:rPr>
              <a:t>Feride</a:t>
            </a:r>
            <a:r>
              <a:rPr kumimoji="0" lang="en-US" altLang="de-DE" sz="1000" b="0" i="1" u="none" strike="noStrike" cap="none" normalizeH="0" baseline="0" dirty="0">
                <a:ln>
                  <a:noFill/>
                </a:ln>
                <a:effectLst/>
                <a:latin typeface="+mn-lt"/>
                <a:hlinkClick r:id="rId4" tooltip="Suche nach Kurtulmusoglu, Feride Bahar ausführen"/>
              </a:rPr>
              <a:t> </a:t>
            </a:r>
            <a:r>
              <a:rPr kumimoji="0" lang="en-US" altLang="de-DE" sz="1000" b="0" i="1" u="none" strike="noStrike" cap="none" normalizeH="0" baseline="0" dirty="0" err="1">
                <a:ln>
                  <a:noFill/>
                </a:ln>
                <a:effectLst/>
                <a:latin typeface="+mn-lt"/>
                <a:hlinkClick r:id="rId4" tooltip="Suche nach Kurtulmusoglu, Feride Bahar ausführen"/>
              </a:rPr>
              <a:t>Bahar</a:t>
            </a:r>
            <a:r>
              <a:rPr kumimoji="0" lang="en-US" altLang="de-DE" sz="1000" b="0" i="1" u="none" strike="noStrike" cap="none" normalizeH="0" baseline="0" dirty="0">
                <a:ln>
                  <a:noFill/>
                </a:ln>
                <a:effectLst/>
                <a:latin typeface="+mn-lt"/>
              </a:rPr>
              <a:t> / </a:t>
            </a:r>
            <a:r>
              <a:rPr kumimoji="0" lang="en-US" altLang="de-DE" sz="1000" b="0" i="1" u="none" strike="noStrike" cap="none" normalizeH="0" baseline="0" dirty="0" err="1">
                <a:ln>
                  <a:noFill/>
                </a:ln>
                <a:effectLst/>
                <a:latin typeface="+mn-lt"/>
                <a:hlinkClick r:id="rId5" tooltip="Suche nach Algüner, Ayhan ausführen"/>
              </a:rPr>
              <a:t>Algüner</a:t>
            </a:r>
            <a:r>
              <a:rPr kumimoji="0" lang="en-US" altLang="de-DE" sz="1000" b="0" i="1" u="none" strike="noStrike" cap="none" normalizeH="0" baseline="0" dirty="0">
                <a:ln>
                  <a:noFill/>
                </a:ln>
                <a:effectLst/>
                <a:latin typeface="+mn-lt"/>
                <a:hlinkClick r:id="rId5" tooltip="Suche nach Algüner, Ayhan ausführen"/>
              </a:rPr>
              <a:t>, </a:t>
            </a:r>
            <a:r>
              <a:rPr kumimoji="0" lang="en-US" altLang="de-DE" sz="1000" b="0" i="1" u="none" strike="noStrike" cap="none" normalizeH="0" baseline="0" dirty="0" err="1">
                <a:ln>
                  <a:noFill/>
                </a:ln>
                <a:effectLst/>
                <a:latin typeface="+mn-lt"/>
                <a:hlinkClick r:id="rId5" tooltip="Suche nach Algüner, Ayhan ausführen"/>
              </a:rPr>
              <a:t>Ayhan</a:t>
            </a:r>
            <a:r>
              <a:rPr kumimoji="0" lang="en-US" altLang="de-DE" sz="1000" b="0" i="1" u="none" strike="noStrike" cap="none" normalizeH="0" baseline="0" dirty="0">
                <a:ln>
                  <a:noFill/>
                </a:ln>
                <a:effectLst/>
                <a:latin typeface="+mn-lt"/>
              </a:rPr>
              <a:t> / </a:t>
            </a:r>
            <a:r>
              <a:rPr kumimoji="0" lang="en-US" altLang="de-DE" sz="1000" b="0" i="1" u="none" strike="noStrike" cap="none" normalizeH="0" baseline="0" dirty="0" err="1">
                <a:ln>
                  <a:noFill/>
                </a:ln>
                <a:effectLst/>
                <a:latin typeface="+mn-lt"/>
                <a:hlinkClick r:id="rId6" tooltip="Suche nach Atalay, Kumru D. ausführen"/>
              </a:rPr>
              <a:t>Atalay</a:t>
            </a:r>
            <a:r>
              <a:rPr kumimoji="0" lang="en-US" altLang="de-DE" sz="1000" b="0" i="1" u="none" strike="noStrike" cap="none" normalizeH="0" baseline="0" dirty="0">
                <a:ln>
                  <a:noFill/>
                </a:ln>
                <a:effectLst/>
                <a:latin typeface="+mn-lt"/>
                <a:hlinkClick r:id="rId6" tooltip="Suche nach Atalay, Kumru D. ausführen"/>
              </a:rPr>
              <a:t>, </a:t>
            </a:r>
            <a:r>
              <a:rPr kumimoji="0" lang="en-US" altLang="de-DE" sz="1000" b="0" i="1" u="none" strike="noStrike" cap="none" normalizeH="0" baseline="0" dirty="0" err="1">
                <a:ln>
                  <a:noFill/>
                </a:ln>
                <a:effectLst/>
                <a:latin typeface="+mn-lt"/>
                <a:hlinkClick r:id="rId6" tooltip="Suche nach Atalay, Kumru D. ausführen"/>
              </a:rPr>
              <a:t>Kumru</a:t>
            </a:r>
            <a:r>
              <a:rPr kumimoji="0" lang="en-US" altLang="de-DE" sz="1000" b="0" i="1" u="none" strike="noStrike" cap="none" normalizeH="0" baseline="0" dirty="0">
                <a:ln>
                  <a:noFill/>
                </a:ln>
                <a:effectLst/>
                <a:latin typeface="+mn-lt"/>
                <a:hlinkClick r:id="rId6" tooltip="Suche nach Atalay, Kumru D. ausführen"/>
              </a:rPr>
              <a:t> D.</a:t>
            </a:r>
            <a:r>
              <a:rPr kumimoji="0" lang="en-US" altLang="de-DE" sz="1000" b="0" i="0" u="none" strike="noStrike" cap="none" normalizeH="0" baseline="0" dirty="0">
                <a:ln>
                  <a:noFill/>
                </a:ln>
                <a:effectLst/>
                <a:latin typeface="+mn-lt"/>
              </a:rPr>
              <a:t> </a:t>
            </a: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1" i="0" u="none" strike="noStrike" cap="none" normalizeH="0" baseline="0" dirty="0">
                <a:ln>
                  <a:noFill/>
                </a:ln>
                <a:effectLst/>
                <a:latin typeface="+mn-lt"/>
              </a:rPr>
              <a:t>Das </a:t>
            </a:r>
            <a:r>
              <a:rPr kumimoji="0" lang="en-US" altLang="de-DE" sz="1000" b="1" i="0" u="none" strike="noStrike" cap="none" normalizeH="0" baseline="0" dirty="0" err="1">
                <a:ln>
                  <a:noFill/>
                </a:ln>
                <a:effectLst/>
                <a:latin typeface="+mn-lt"/>
              </a:rPr>
              <a:t>Bezahlen</a:t>
            </a:r>
            <a:r>
              <a:rPr kumimoji="0" lang="en-US" altLang="de-DE" sz="1000" b="1" i="0" u="none" strike="noStrike" cap="none" normalizeH="0" baseline="0" dirty="0">
                <a:ln>
                  <a:noFill/>
                </a:ln>
                <a:effectLst/>
                <a:latin typeface="+mn-lt"/>
              </a:rPr>
              <a:t> der </a:t>
            </a:r>
            <a:r>
              <a:rPr kumimoji="0" lang="en-US" altLang="de-DE" sz="1000" b="1" i="0" u="none" strike="noStrike" cap="none" normalizeH="0" baseline="0" dirty="0" err="1">
                <a:ln>
                  <a:noFill/>
                </a:ln>
                <a:effectLst/>
                <a:latin typeface="+mn-lt"/>
              </a:rPr>
              <a:t>ZukunftMit</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Echtzeitzahlungen</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nimmt</a:t>
            </a:r>
            <a:r>
              <a:rPr kumimoji="0" lang="en-US" altLang="de-DE" sz="1000" b="1" i="0" u="none" strike="noStrike" cap="none" normalizeH="0" baseline="0" dirty="0">
                <a:ln>
                  <a:noFill/>
                </a:ln>
                <a:effectLst/>
                <a:latin typeface="+mn-lt"/>
              </a:rPr>
              <a:t> die Payment-Branche </a:t>
            </a:r>
            <a:r>
              <a:rPr kumimoji="0" lang="en-US" altLang="de-DE" sz="1000" b="1" i="0" u="none" strike="noStrike" cap="none" normalizeH="0" baseline="0" dirty="0" err="1">
                <a:ln>
                  <a:noFill/>
                </a:ln>
                <a:effectLst/>
                <a:latin typeface="+mn-lt"/>
              </a:rPr>
              <a:t>ordentlich</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Fahrt</a:t>
            </a:r>
            <a:r>
              <a:rPr kumimoji="0" lang="en-US" altLang="de-DE" sz="1000" b="1" i="0" u="none" strike="noStrike" cap="none" normalizeH="0" baseline="0" dirty="0">
                <a:ln>
                  <a:noFill/>
                </a:ln>
                <a:effectLst/>
                <a:latin typeface="+mn-lt"/>
              </a:rPr>
              <a:t> auf- </a:t>
            </a:r>
            <a:r>
              <a:rPr kumimoji="0" lang="en-US" altLang="de-DE" sz="1000" b="1" i="0" u="none" strike="noStrike" cap="none" normalizeH="0" baseline="0" dirty="0" err="1">
                <a:ln>
                  <a:noFill/>
                </a:ln>
                <a:effectLst/>
                <a:latin typeface="+mn-lt"/>
              </a:rPr>
              <a:t>doch</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fehlt</a:t>
            </a:r>
            <a:r>
              <a:rPr kumimoji="0" lang="en-US" altLang="de-DE" sz="1000" b="1" i="0" u="none" strike="noStrike" cap="none" normalizeH="0" baseline="0" dirty="0">
                <a:ln>
                  <a:noFill/>
                </a:ln>
                <a:effectLst/>
                <a:latin typeface="+mn-lt"/>
              </a:rPr>
              <a:t> in </a:t>
            </a:r>
            <a:r>
              <a:rPr kumimoji="0" lang="en-US" altLang="de-DE" sz="1000" b="1" i="0" u="none" strike="noStrike" cap="none" normalizeH="0" baseline="0" dirty="0" err="1">
                <a:ln>
                  <a:noFill/>
                </a:ln>
                <a:effectLst/>
                <a:latin typeface="+mn-lt"/>
              </a:rPr>
              <a:t>Österreich</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noch</a:t>
            </a:r>
            <a:r>
              <a:rPr kumimoji="0" lang="en-US" altLang="de-DE" sz="1000" b="1" i="0" u="none" strike="noStrike" cap="none" normalizeH="0" baseline="0" dirty="0">
                <a:ln>
                  <a:noFill/>
                </a:ln>
                <a:effectLst/>
                <a:latin typeface="+mn-lt"/>
              </a:rPr>
              <a:t> die </a:t>
            </a:r>
            <a:r>
              <a:rPr kumimoji="0" lang="en-US" altLang="de-DE" sz="1000" b="1" i="0" u="none" strike="noStrike" cap="none" normalizeH="0" baseline="0" dirty="0" err="1">
                <a:ln>
                  <a:noFill/>
                </a:ln>
                <a:effectLst/>
                <a:latin typeface="+mn-lt"/>
              </a:rPr>
              <a:t>flächendeckende</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Infrastrukturdafür</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Andere</a:t>
            </a:r>
            <a:r>
              <a:rPr kumimoji="0" lang="en-US" altLang="de-DE" sz="1000" b="1" i="0" u="none" strike="noStrike" cap="none" normalizeH="0" baseline="0" dirty="0">
                <a:ln>
                  <a:noFill/>
                </a:ln>
                <a:effectLst/>
                <a:latin typeface="+mn-lt"/>
              </a:rPr>
              <a:t> Trends </a:t>
            </a:r>
            <a:r>
              <a:rPr kumimoji="0" lang="en-US" altLang="de-DE" sz="1000" b="1" i="0" u="none" strike="noStrike" cap="none" normalizeH="0" baseline="0" dirty="0" err="1">
                <a:ln>
                  <a:noFill/>
                </a:ln>
                <a:effectLst/>
                <a:latin typeface="+mn-lt"/>
              </a:rPr>
              <a:t>wie</a:t>
            </a:r>
            <a:r>
              <a:rPr kumimoji="0" lang="en-US" altLang="de-DE" sz="1000" b="1" i="0" u="none" strike="noStrike" cap="none" normalizeH="0" baseline="0" dirty="0">
                <a:ln>
                  <a:noFill/>
                </a:ln>
                <a:effectLst/>
                <a:latin typeface="+mn-lt"/>
              </a:rPr>
              <a:t> der </a:t>
            </a:r>
            <a:r>
              <a:rPr kumimoji="0" lang="en-US" altLang="de-DE" sz="1000" b="1" i="0" u="none" strike="noStrike" cap="none" normalizeH="0" baseline="0" dirty="0" err="1">
                <a:ln>
                  <a:noFill/>
                </a:ln>
                <a:effectLst/>
                <a:latin typeface="+mn-lt"/>
              </a:rPr>
              <a:t>Fokus</a:t>
            </a:r>
            <a:r>
              <a:rPr kumimoji="0" lang="en-US" altLang="de-DE" sz="1000" b="1" i="0" u="none" strike="noStrike" cap="none" normalizeH="0" baseline="0" dirty="0">
                <a:ln>
                  <a:noFill/>
                </a:ln>
                <a:effectLst/>
                <a:latin typeface="+mn-lt"/>
              </a:rPr>
              <a:t> auf den E-Commerce </a:t>
            </a:r>
            <a:r>
              <a:rPr kumimoji="0" lang="en-US" altLang="de-DE" sz="1000" b="1" i="0" u="none" strike="noStrike" cap="none" normalizeH="0" baseline="0" dirty="0" err="1">
                <a:ln>
                  <a:noFill/>
                </a:ln>
                <a:effectLst/>
                <a:latin typeface="+mn-lt"/>
              </a:rPr>
              <a:t>oder</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dieNachhaltigkeit</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werden</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außerdem</a:t>
            </a:r>
            <a:r>
              <a:rPr kumimoji="0" lang="en-US" altLang="de-DE" sz="1000" b="1" i="0" u="none" strike="noStrike" cap="none" normalizeH="0" baseline="0" dirty="0">
                <a:ln>
                  <a:noFill/>
                </a:ln>
                <a:effectLst/>
                <a:latin typeface="+mn-lt"/>
              </a:rPr>
              <a:t> relevant.</a:t>
            </a:r>
            <a:r>
              <a:rPr kumimoji="0" lang="en-US" altLang="de-DE" sz="1000" b="0" i="0" u="none" strike="noStrike" cap="none" normalizeH="0" baseline="0" dirty="0">
                <a:ln>
                  <a:noFill/>
                </a:ln>
                <a:effectLst/>
                <a:latin typeface="+mn-lt"/>
              </a:rPr>
              <a:t> </a:t>
            </a: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1" i="0" u="none" strike="noStrike" cap="none" normalizeH="0" baseline="0" dirty="0" err="1">
                <a:ln>
                  <a:noFill/>
                </a:ln>
                <a:effectLst/>
                <a:latin typeface="+mn-lt"/>
              </a:rPr>
              <a:t>Ohne</a:t>
            </a:r>
            <a:r>
              <a:rPr kumimoji="0" lang="en-US" altLang="de-DE" sz="1000" b="1" i="0" u="none" strike="noStrike" cap="none" normalizeH="0" baseline="0" dirty="0">
                <a:ln>
                  <a:noFill/>
                </a:ln>
                <a:effectLst/>
                <a:latin typeface="+mn-lt"/>
              </a:rPr>
              <a:t> Cash in die Zukunft</a:t>
            </a:r>
            <a:endParaRPr kumimoji="0" lang="en-US" altLang="de-DE" sz="1000" b="0" i="0" u="none" strike="noStrike" cap="none" normalizeH="0" baseline="0" dirty="0">
              <a:ln>
                <a:noFill/>
              </a:ln>
              <a:effectLst/>
              <a:latin typeface="+mn-lt"/>
            </a:endParaRP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1" i="0" u="none" strike="noStrike" cap="none" normalizeH="0" baseline="0" dirty="0">
                <a:ln>
                  <a:noFill/>
                </a:ln>
                <a:effectLst/>
                <a:latin typeface="+mn-lt"/>
              </a:rPr>
              <a:t>Es </a:t>
            </a:r>
            <a:r>
              <a:rPr kumimoji="0" lang="en-US" altLang="de-DE" sz="1000" b="1" i="0" u="none" strike="noStrike" cap="none" normalizeH="0" baseline="0" dirty="0" err="1">
                <a:ln>
                  <a:noFill/>
                </a:ln>
                <a:effectLst/>
                <a:latin typeface="+mn-lt"/>
              </a:rPr>
              <a:t>ist</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einfach</a:t>
            </a:r>
            <a:r>
              <a:rPr kumimoji="0" lang="en-US" altLang="de-DE" sz="1000" b="1" i="0" u="none" strike="noStrike" cap="none" normalizeH="0" baseline="0" dirty="0">
                <a:ln>
                  <a:noFill/>
                </a:ln>
                <a:effectLst/>
                <a:latin typeface="+mn-lt"/>
              </a:rPr>
              <a:t> und </a:t>
            </a:r>
            <a:r>
              <a:rPr kumimoji="0" lang="en-US" altLang="de-DE" sz="1000" b="1" i="0" u="none" strike="noStrike" cap="none" normalizeH="0" baseline="0" dirty="0" err="1">
                <a:ln>
                  <a:noFill/>
                </a:ln>
                <a:effectLst/>
                <a:latin typeface="+mn-lt"/>
              </a:rPr>
              <a:t>bequem</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Bezahlen</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mit</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Kredit</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Bankomatkarte</a:t>
            </a:r>
            <a:r>
              <a:rPr kumimoji="0" lang="en-US" altLang="de-DE" sz="1000" b="1" i="0" u="none" strike="noStrike" cap="none" normalizeH="0" baseline="0" dirty="0">
                <a:ln>
                  <a:noFill/>
                </a:ln>
                <a:effectLst/>
                <a:latin typeface="+mn-lt"/>
              </a:rPr>
              <a:t> und</a:t>
            </a:r>
            <a:endParaRPr kumimoji="0" lang="en-US" altLang="de-DE" sz="1000" b="0" i="0" u="none" strike="noStrike" cap="none" normalizeH="0" baseline="0" dirty="0">
              <a:ln>
                <a:noFill/>
              </a:ln>
              <a:effectLst/>
              <a:latin typeface="+mn-lt"/>
            </a:endParaRP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1" i="0" u="none" strike="noStrike" cap="none" normalizeH="0" baseline="0" dirty="0">
                <a:ln>
                  <a:noFill/>
                </a:ln>
                <a:effectLst/>
                <a:latin typeface="+mn-lt"/>
              </a:rPr>
              <a:t>Co. Dieser </a:t>
            </a:r>
            <a:r>
              <a:rPr kumimoji="0" lang="en-US" altLang="de-DE" sz="1000" b="1" i="0" u="none" strike="noStrike" cap="none" normalizeH="0" baseline="0" dirty="0" err="1">
                <a:ln>
                  <a:noFill/>
                </a:ln>
                <a:effectLst/>
                <a:latin typeface="+mn-lt"/>
              </a:rPr>
              <a:t>durch</a:t>
            </a:r>
            <a:r>
              <a:rPr kumimoji="0" lang="en-US" altLang="de-DE" sz="1000" b="1" i="0" u="none" strike="noStrike" cap="none" normalizeH="0" baseline="0" dirty="0">
                <a:ln>
                  <a:noFill/>
                </a:ln>
                <a:effectLst/>
                <a:latin typeface="+mn-lt"/>
              </a:rPr>
              <a:t> Corona </a:t>
            </a:r>
            <a:r>
              <a:rPr kumimoji="0" lang="en-US" altLang="de-DE" sz="1000" b="1" i="0" u="none" strike="noStrike" cap="none" normalizeH="0" baseline="0" dirty="0" err="1">
                <a:ln>
                  <a:noFill/>
                </a:ln>
                <a:effectLst/>
                <a:latin typeface="+mn-lt"/>
              </a:rPr>
              <a:t>befeuerte</a:t>
            </a:r>
            <a:r>
              <a:rPr kumimoji="0" lang="en-US" altLang="de-DE" sz="1000" b="1" i="0" u="none" strike="noStrike" cap="none" normalizeH="0" baseline="0" dirty="0">
                <a:ln>
                  <a:noFill/>
                </a:ln>
                <a:effectLst/>
                <a:latin typeface="+mn-lt"/>
              </a:rPr>
              <a:t> Trend </a:t>
            </a:r>
            <a:r>
              <a:rPr kumimoji="0" lang="en-US" altLang="de-DE" sz="1000" b="1" i="0" u="none" strike="noStrike" cap="none" normalizeH="0" baseline="0" dirty="0" err="1">
                <a:ln>
                  <a:noFill/>
                </a:ln>
                <a:effectLst/>
                <a:latin typeface="+mn-lt"/>
              </a:rPr>
              <a:t>ruft</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aber</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auch</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heftige</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Kritik</a:t>
            </a:r>
            <a:endParaRPr kumimoji="0" lang="en-US" altLang="de-DE" sz="1000" b="0" i="0" u="none" strike="noStrike" cap="none" normalizeH="0" baseline="0" dirty="0">
              <a:ln>
                <a:noFill/>
              </a:ln>
              <a:effectLst/>
              <a:latin typeface="+mn-lt"/>
            </a:endParaRP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1" i="0" u="none" strike="noStrike" cap="none" normalizeH="0" baseline="0" dirty="0" err="1">
                <a:ln>
                  <a:noFill/>
                </a:ln>
                <a:effectLst/>
                <a:latin typeface="+mn-lt"/>
              </a:rPr>
              <a:t>hervor</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Wird</a:t>
            </a:r>
            <a:r>
              <a:rPr kumimoji="0" lang="en-US" altLang="de-DE" sz="1000" b="1" i="0" u="none" strike="noStrike" cap="none" normalizeH="0" baseline="0" dirty="0">
                <a:ln>
                  <a:noFill/>
                </a:ln>
                <a:effectLst/>
                <a:latin typeface="+mn-lt"/>
              </a:rPr>
              <a:t> gar das </a:t>
            </a:r>
            <a:r>
              <a:rPr kumimoji="0" lang="en-US" altLang="de-DE" sz="1000" b="1" i="0" u="none" strike="noStrike" cap="none" normalizeH="0" baseline="0" dirty="0" err="1">
                <a:ln>
                  <a:noFill/>
                </a:ln>
                <a:effectLst/>
                <a:latin typeface="+mn-lt"/>
              </a:rPr>
              <a:t>Bargeld</a:t>
            </a:r>
            <a:r>
              <a:rPr kumimoji="0" lang="en-US" altLang="de-DE" sz="1000" b="1" i="0" u="none" strike="noStrike" cap="none" normalizeH="0" baseline="0" dirty="0">
                <a:ln>
                  <a:noFill/>
                </a:ln>
                <a:effectLst/>
                <a:latin typeface="+mn-lt"/>
              </a:rPr>
              <a:t> und </a:t>
            </a:r>
            <a:r>
              <a:rPr kumimoji="0" lang="en-US" altLang="de-DE" sz="1000" b="1" i="0" u="none" strike="noStrike" cap="none" normalizeH="0" baseline="0" dirty="0" err="1">
                <a:ln>
                  <a:noFill/>
                </a:ln>
                <a:effectLst/>
                <a:latin typeface="+mn-lt"/>
              </a:rPr>
              <a:t>somit</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unsere</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Anonymität</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abgeschafft</a:t>
            </a:r>
            <a:r>
              <a:rPr kumimoji="0" lang="en-US" altLang="de-DE" sz="1000" b="1" i="0" u="none" strike="noStrike" cap="none" normalizeH="0" baseline="0" dirty="0">
                <a:ln>
                  <a:noFill/>
                </a:ln>
                <a:effectLst/>
                <a:latin typeface="+mn-lt"/>
              </a:rPr>
              <a:t>?</a:t>
            </a:r>
            <a:endParaRPr kumimoji="0" lang="en-US" altLang="de-DE" sz="1000" b="0" i="0" u="none" strike="noStrike" cap="none" normalizeH="0" baseline="0" dirty="0">
              <a:ln>
                <a:noFill/>
              </a:ln>
              <a:effectLst/>
              <a:latin typeface="+mn-lt"/>
            </a:endParaRP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0" i="0" u="none" strike="noStrike" cap="none" normalizeH="0" baseline="0" dirty="0">
                <a:ln>
                  <a:noFill/>
                </a:ln>
                <a:effectLst/>
                <a:latin typeface="+mn-lt"/>
                <a:hlinkClick r:id="rId7"/>
              </a:rPr>
              <a:t>https://praxistipps.chip.de/nfc-so-funktioniert-near-field-communication_12294</a:t>
            </a:r>
            <a:endParaRPr kumimoji="0" lang="en-US" altLang="de-DE" sz="1000" b="0" i="0" u="none" strike="noStrike" cap="none" normalizeH="0" baseline="0" dirty="0">
              <a:ln>
                <a:noFill/>
              </a:ln>
              <a:effectLst/>
              <a:latin typeface="+mn-lt"/>
            </a:endParaRP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0" i="0" u="none" strike="noStrike" cap="none" normalizeH="0" baseline="0" dirty="0">
                <a:ln>
                  <a:noFill/>
                </a:ln>
                <a:effectLst/>
                <a:latin typeface="+mn-lt"/>
                <a:hlinkClick r:id="rId7"/>
              </a:rPr>
              <a:t>https://praxistipps.chip.de/nfc-so-funktioniert-near-field-communication_12294</a:t>
            </a:r>
            <a:endParaRPr kumimoji="0" lang="en-US" altLang="de-DE" sz="1000" b="0" i="0" u="none" strike="noStrike" cap="none" normalizeH="0" baseline="0" dirty="0">
              <a:ln>
                <a:noFill/>
              </a:ln>
              <a:effectLst/>
              <a:latin typeface="+mn-lt"/>
            </a:endParaRP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0" i="0" u="none" strike="noStrike" cap="none" normalizeH="0" baseline="0" dirty="0" err="1">
                <a:ln>
                  <a:noFill/>
                </a:ln>
                <a:effectLst/>
                <a:latin typeface="+mn-lt"/>
              </a:rPr>
              <a:t>Zeitschrift</a:t>
            </a:r>
            <a:r>
              <a:rPr kumimoji="0" lang="en-US" altLang="de-DE" sz="1000" b="0" i="0" u="none" strike="noStrike" cap="none" normalizeH="0" baseline="0" dirty="0">
                <a:ln>
                  <a:noFill/>
                </a:ln>
                <a:effectLst/>
                <a:latin typeface="+mn-lt"/>
              </a:rPr>
              <a:t> </a:t>
            </a:r>
            <a:r>
              <a:rPr kumimoji="0" lang="en-US" altLang="de-DE" sz="1000" b="0" i="0" u="none" strike="noStrike" cap="none" normalizeH="0" baseline="0" dirty="0" err="1">
                <a:ln>
                  <a:noFill/>
                </a:ln>
                <a:effectLst/>
                <a:latin typeface="+mn-lt"/>
              </a:rPr>
              <a:t>für</a:t>
            </a:r>
            <a:r>
              <a:rPr kumimoji="0" lang="en-US" altLang="de-DE" sz="1000" b="0" i="0" u="none" strike="noStrike" cap="none" normalizeH="0" baseline="0" dirty="0">
                <a:ln>
                  <a:noFill/>
                </a:ln>
                <a:effectLst/>
                <a:latin typeface="+mn-lt"/>
              </a:rPr>
              <a:t> </a:t>
            </a:r>
            <a:r>
              <a:rPr kumimoji="0" lang="en-US" altLang="de-DE" sz="1000" b="0" i="0" u="none" strike="noStrike" cap="none" normalizeH="0" baseline="0" dirty="0" err="1">
                <a:ln>
                  <a:noFill/>
                </a:ln>
                <a:effectLst/>
                <a:latin typeface="+mn-lt"/>
              </a:rPr>
              <a:t>Wirtschafts</a:t>
            </a:r>
            <a:r>
              <a:rPr kumimoji="0" lang="en-US" altLang="de-DE" sz="1000" b="0" i="0" u="none" strike="noStrike" cap="none" normalizeH="0" baseline="0" dirty="0">
                <a:ln>
                  <a:noFill/>
                </a:ln>
                <a:effectLst/>
                <a:latin typeface="+mn-lt"/>
              </a:rPr>
              <a:t>- und </a:t>
            </a:r>
            <a:r>
              <a:rPr kumimoji="0" lang="en-US" altLang="de-DE" sz="1000" b="0" i="0" u="none" strike="noStrike" cap="none" normalizeH="0" baseline="0" dirty="0" err="1">
                <a:ln>
                  <a:noFill/>
                </a:ln>
                <a:effectLst/>
                <a:latin typeface="+mn-lt"/>
              </a:rPr>
              <a:t>Bankrecht</a:t>
            </a:r>
            <a:r>
              <a:rPr kumimoji="0" lang="en-US" altLang="de-DE" sz="1000" b="0" i="0" u="none" strike="noStrike" cap="none" normalizeH="0" baseline="0" dirty="0">
                <a:ln>
                  <a:noFill/>
                </a:ln>
                <a:effectLst/>
                <a:latin typeface="+mn-lt"/>
              </a:rPr>
              <a:t>, Heft 20/2021, S. 957Aufsatz</a:t>
            </a:r>
            <a:r>
              <a:rPr kumimoji="0" lang="en-US" altLang="de-DE" sz="1000" b="1" i="0" u="none" strike="noStrike" cap="none" normalizeH="0" baseline="0" dirty="0">
                <a:ln>
                  <a:noFill/>
                </a:ln>
                <a:effectLst/>
                <a:latin typeface="+mn-lt"/>
              </a:rPr>
              <a:t>Kontaktlose </a:t>
            </a:r>
            <a:r>
              <a:rPr kumimoji="0" lang="en-US" altLang="de-DE" sz="1000" b="1" i="0" u="none" strike="noStrike" cap="none" normalizeH="0" baseline="0" dirty="0" err="1">
                <a:ln>
                  <a:noFill/>
                </a:ln>
                <a:effectLst/>
                <a:latin typeface="+mn-lt"/>
              </a:rPr>
              <a:t>Zahlungen</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im</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Privatrecht</a:t>
            </a:r>
            <a:r>
              <a:rPr kumimoji="0" lang="en-US" altLang="de-DE" sz="1000" b="0" i="0" u="none" strike="noStrike" cap="none" normalizeH="0" baseline="0" dirty="0">
                <a:ln>
                  <a:noFill/>
                </a:ln>
                <a:effectLst/>
                <a:latin typeface="+mn-lt"/>
              </a:rPr>
              <a:t> </a:t>
            </a: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1" i="0" u="none" strike="noStrike" cap="none" normalizeH="0" baseline="0" dirty="0">
                <a:ln>
                  <a:noFill/>
                </a:ln>
                <a:effectLst/>
                <a:latin typeface="+mn-lt"/>
              </a:rPr>
              <a:t>Covid-19 </a:t>
            </a:r>
            <a:r>
              <a:rPr kumimoji="0" lang="en-US" altLang="de-DE" sz="1000" b="1" i="0" u="none" strike="noStrike" cap="none" normalizeH="0" baseline="0" dirty="0" err="1">
                <a:ln>
                  <a:noFill/>
                </a:ln>
                <a:effectLst/>
                <a:latin typeface="+mn-lt"/>
              </a:rPr>
              <a:t>fördert</a:t>
            </a:r>
            <a:r>
              <a:rPr kumimoji="0" lang="en-US" altLang="de-DE" sz="1000" b="1" i="0" u="none" strike="noStrike" cap="none" normalizeH="0" baseline="0" dirty="0">
                <a:ln>
                  <a:noFill/>
                </a:ln>
                <a:effectLst/>
                <a:latin typeface="+mn-lt"/>
              </a:rPr>
              <a:t> die </a:t>
            </a:r>
            <a:r>
              <a:rPr kumimoji="0" lang="en-US" altLang="de-DE" sz="1000" b="1" i="0" u="none" strike="noStrike" cap="none" normalizeH="0" baseline="0" dirty="0" err="1">
                <a:ln>
                  <a:noFill/>
                </a:ln>
                <a:effectLst/>
                <a:latin typeface="+mn-lt"/>
              </a:rPr>
              <a:t>Akzeptanz</a:t>
            </a:r>
            <a:r>
              <a:rPr kumimoji="0" lang="en-US" altLang="de-DE" sz="1000" b="1" i="0" u="none" strike="noStrike" cap="none" normalizeH="0" baseline="0" dirty="0">
                <a:ln>
                  <a:noFill/>
                </a:ln>
                <a:effectLst/>
                <a:latin typeface="+mn-lt"/>
              </a:rPr>
              <a:t> des </a:t>
            </a:r>
            <a:r>
              <a:rPr kumimoji="0" lang="en-US" altLang="de-DE" sz="1000" b="1" i="0" u="none" strike="noStrike" cap="none" normalizeH="0" baseline="0" dirty="0" err="1">
                <a:ln>
                  <a:noFill/>
                </a:ln>
                <a:effectLst/>
                <a:latin typeface="+mn-lt"/>
              </a:rPr>
              <a:t>mobilen</a:t>
            </a:r>
            <a:r>
              <a:rPr kumimoji="0" lang="en-US" altLang="de-DE" sz="1000" b="1" i="0" u="none" strike="noStrike" cap="none" normalizeH="0" baseline="0" dirty="0">
                <a:ln>
                  <a:noFill/>
                </a:ln>
                <a:effectLst/>
                <a:latin typeface="+mn-lt"/>
              </a:rPr>
              <a:t> </a:t>
            </a:r>
            <a:r>
              <a:rPr kumimoji="0" lang="en-US" altLang="de-DE" sz="1000" b="1" i="0" u="none" strike="noStrike" cap="none" normalizeH="0" baseline="0" dirty="0" err="1">
                <a:ln>
                  <a:noFill/>
                </a:ln>
                <a:effectLst/>
                <a:latin typeface="+mn-lt"/>
              </a:rPr>
              <a:t>Bezahlens</a:t>
            </a:r>
            <a:r>
              <a:rPr kumimoji="0" lang="en-US" altLang="de-DE" sz="1000" b="0" i="0" u="none" strike="noStrike" cap="none" normalizeH="0" baseline="0" dirty="0">
                <a:ln>
                  <a:noFill/>
                </a:ln>
                <a:effectLst/>
                <a:latin typeface="+mn-lt"/>
              </a:rPr>
              <a:t> </a:t>
            </a:r>
          </a:p>
          <a:p>
            <a:pPr marL="0" marR="0" lvl="0" indent="-228600" algn="l" eaLnBrk="1" fontAlgn="base" hangingPunct="1">
              <a:spcBef>
                <a:spcPct val="0"/>
              </a:spcBef>
              <a:spcAft>
                <a:spcPts val="60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altLang="de-DE" sz="1000" b="0" i="0" u="none" strike="noStrike" cap="none" normalizeH="0" baseline="0" dirty="0">
                <a:ln>
                  <a:noFill/>
                </a:ln>
                <a:effectLst/>
                <a:latin typeface="+mn-lt"/>
              </a:rPr>
              <a:t>https://www.focus.de/finanzen/banken/kreditkarten/mit-kreditkarte-und-smartphone-so-funktioniert-kontaktloses-bezahlen-im-vorbeigehen_id_5421495.html</a:t>
            </a:r>
          </a:p>
        </p:txBody>
      </p:sp>
    </p:spTree>
    <p:extLst>
      <p:ext uri="{BB962C8B-B14F-4D97-AF65-F5344CB8AC3E}">
        <p14:creationId xmlns:p14="http://schemas.microsoft.com/office/powerpoint/2010/main" val="261741135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318</Words>
  <Application>Microsoft Office PowerPoint</Application>
  <PresentationFormat>Breitbild</PresentationFormat>
  <Paragraphs>37</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Calibri</vt:lpstr>
      <vt:lpstr>Calibri Light</vt:lpstr>
      <vt:lpstr>Office</vt:lpstr>
      <vt:lpstr>Thema:  Vergleich und kritische Evaluierung der verrechneten Kosten beim Zahlen über NFC mit Kreditkarte und Bankomatkarte anstatt mit Bargeld (Comparison and Critical Comparison of Charges for NFC Payment, accounted for by Credit Cards and Debit Cards instead of paying with Cash )</vt:lpstr>
      <vt:lpstr>PowerPoint-Präsentation</vt:lpstr>
      <vt:lpstr>PowerPoint-Präsentation</vt:lpstr>
      <vt:lpstr>Mehr Literatur: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camilla lumbe</dc:creator>
  <cp:lastModifiedBy>camilla lumbe</cp:lastModifiedBy>
  <cp:revision>11</cp:revision>
  <dcterms:created xsi:type="dcterms:W3CDTF">2021-10-19T07:47:33Z</dcterms:created>
  <dcterms:modified xsi:type="dcterms:W3CDTF">2021-11-02T21:51:57Z</dcterms:modified>
</cp:coreProperties>
</file>