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58" r:id="rId4"/>
    <p:sldId id="260" r:id="rId5"/>
    <p:sldId id="285" r:id="rId6"/>
    <p:sldId id="284" r:id="rId7"/>
    <p:sldId id="259" r:id="rId8"/>
    <p:sldId id="262" r:id="rId9"/>
    <p:sldId id="263" r:id="rId10"/>
    <p:sldId id="264" r:id="rId11"/>
    <p:sldId id="266" r:id="rId12"/>
    <p:sldId id="265" r:id="rId13"/>
    <p:sldId id="267" r:id="rId14"/>
    <p:sldId id="268" r:id="rId15"/>
    <p:sldId id="269" r:id="rId16"/>
    <p:sldId id="271" r:id="rId17"/>
    <p:sldId id="270" r:id="rId18"/>
    <p:sldId id="273" r:id="rId19"/>
    <p:sldId id="274" r:id="rId20"/>
    <p:sldId id="276" r:id="rId21"/>
    <p:sldId id="275" r:id="rId22"/>
    <p:sldId id="277" r:id="rId23"/>
    <p:sldId id="279" r:id="rId24"/>
    <p:sldId id="280"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E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8824" autoAdjust="0"/>
  </p:normalViewPr>
  <p:slideViewPr>
    <p:cSldViewPr snapToGrid="0">
      <p:cViewPr varScale="1">
        <p:scale>
          <a:sx n="81" d="100"/>
          <a:sy n="81" d="100"/>
        </p:scale>
        <p:origin x="846" y="78"/>
      </p:cViewPr>
      <p:guideLst/>
    </p:cSldViewPr>
  </p:slideViewPr>
  <p:notesTextViewPr>
    <p:cViewPr>
      <p:scale>
        <a:sx n="75" d="100"/>
        <a:sy n="75" d="100"/>
      </p:scale>
      <p:origin x="0" y="0"/>
    </p:cViewPr>
  </p:notesTextViewPr>
  <p:sorterViewPr>
    <p:cViewPr>
      <p:scale>
        <a:sx n="100" d="100"/>
        <a:sy n="100" d="100"/>
      </p:scale>
      <p:origin x="0" y="-240"/>
    </p:cViewPr>
  </p:sorterViewPr>
  <p:notesViewPr>
    <p:cSldViewPr snapToGrid="0">
      <p:cViewPr varScale="1">
        <p:scale>
          <a:sx n="69" d="100"/>
          <a:sy n="69" d="100"/>
        </p:scale>
        <p:origin x="32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B4AFA-997A-435D-A318-96CED5E8798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9E7803EA-A1DA-4D3D-AD6B-33ED7319F7E1}">
      <dgm:prSet phldrT="[Text]"/>
      <dgm:spPr/>
      <dgm:t>
        <a:bodyPr/>
        <a:lstStyle/>
        <a:p>
          <a:r>
            <a:rPr lang="en-US" dirty="0"/>
            <a:t>Before 500 AD: Ancient Economic Thought</a:t>
          </a:r>
        </a:p>
      </dgm:t>
    </dgm:pt>
    <dgm:pt modelId="{A6BBA3E7-73A3-422E-841D-7DC5C9AC386E}" type="parTrans" cxnId="{3CDDE360-161C-45EB-A72D-B185AEC0506A}">
      <dgm:prSet/>
      <dgm:spPr/>
      <dgm:t>
        <a:bodyPr/>
        <a:lstStyle/>
        <a:p>
          <a:endParaRPr lang="en-US"/>
        </a:p>
      </dgm:t>
    </dgm:pt>
    <dgm:pt modelId="{A41D6318-D31C-4F94-9AA5-72E68E2598B9}" type="sibTrans" cxnId="{3CDDE360-161C-45EB-A72D-B185AEC0506A}">
      <dgm:prSet/>
      <dgm:spPr/>
      <dgm:t>
        <a:bodyPr/>
        <a:lstStyle/>
        <a:p>
          <a:endParaRPr lang="en-US"/>
        </a:p>
      </dgm:t>
    </dgm:pt>
    <dgm:pt modelId="{0BDEF885-3353-403A-A51B-E4FF68AE0A73}">
      <dgm:prSet phldrT="[Text]"/>
      <dgm:spPr/>
      <dgm:t>
        <a:bodyPr/>
        <a:lstStyle/>
        <a:p>
          <a:r>
            <a:rPr lang="en-US" dirty="0"/>
            <a:t>500-1500 AD:</a:t>
          </a:r>
        </a:p>
        <a:p>
          <a:r>
            <a:rPr lang="en-US" dirty="0"/>
            <a:t>Middle Ages &amp; Scholasticism</a:t>
          </a:r>
        </a:p>
      </dgm:t>
    </dgm:pt>
    <dgm:pt modelId="{9B26766E-714B-44DC-945C-06C219185EFB}" type="parTrans" cxnId="{37122153-5F14-4805-A42E-773202F98343}">
      <dgm:prSet/>
      <dgm:spPr/>
      <dgm:t>
        <a:bodyPr/>
        <a:lstStyle/>
        <a:p>
          <a:endParaRPr lang="en-US"/>
        </a:p>
      </dgm:t>
    </dgm:pt>
    <dgm:pt modelId="{D04FCE9B-7863-4C1C-8164-945EB88A21B8}" type="sibTrans" cxnId="{37122153-5F14-4805-A42E-773202F98343}">
      <dgm:prSet/>
      <dgm:spPr/>
      <dgm:t>
        <a:bodyPr/>
        <a:lstStyle/>
        <a:p>
          <a:endParaRPr lang="en-US"/>
        </a:p>
      </dgm:t>
    </dgm:pt>
    <dgm:pt modelId="{E873530D-883D-4562-A237-21880E2E3AE2}">
      <dgm:prSet phldrT="[Text]"/>
      <dgm:spPr/>
      <dgm:t>
        <a:bodyPr/>
        <a:lstStyle/>
        <a:p>
          <a:r>
            <a:rPr lang="en-US" dirty="0"/>
            <a:t>16</a:t>
          </a:r>
          <a:r>
            <a:rPr lang="en-US" baseline="30000" dirty="0"/>
            <a:t>th</a:t>
          </a:r>
          <a:r>
            <a:rPr lang="en-US" dirty="0"/>
            <a:t>-18</a:t>
          </a:r>
          <a:r>
            <a:rPr lang="en-US" baseline="30000" dirty="0"/>
            <a:t>th</a:t>
          </a:r>
          <a:r>
            <a:rPr lang="en-US" dirty="0"/>
            <a:t> Century:</a:t>
          </a:r>
        </a:p>
        <a:p>
          <a:r>
            <a:rPr lang="en-US" dirty="0"/>
            <a:t>Mercantilism</a:t>
          </a:r>
        </a:p>
        <a:p>
          <a:endParaRPr lang="en-US" dirty="0"/>
        </a:p>
      </dgm:t>
    </dgm:pt>
    <dgm:pt modelId="{4CDD6687-D7DD-4599-8EBD-BF1629626247}" type="parTrans" cxnId="{7B08E5A8-63B9-46C5-BB28-B089863A4770}">
      <dgm:prSet/>
      <dgm:spPr/>
      <dgm:t>
        <a:bodyPr/>
        <a:lstStyle/>
        <a:p>
          <a:endParaRPr lang="en-US"/>
        </a:p>
      </dgm:t>
    </dgm:pt>
    <dgm:pt modelId="{437DD1A3-8827-4603-9A6C-F4445E96F652}" type="sibTrans" cxnId="{7B08E5A8-63B9-46C5-BB28-B089863A4770}">
      <dgm:prSet/>
      <dgm:spPr/>
      <dgm:t>
        <a:bodyPr/>
        <a:lstStyle/>
        <a:p>
          <a:endParaRPr lang="en-US"/>
        </a:p>
      </dgm:t>
    </dgm:pt>
    <dgm:pt modelId="{0A356357-4017-4365-9CE8-D1C591F15E1D}">
      <dgm:prSet/>
      <dgm:spPr/>
      <dgm:t>
        <a:bodyPr/>
        <a:lstStyle/>
        <a:p>
          <a:r>
            <a:rPr lang="en-US" dirty="0"/>
            <a:t>17</a:t>
          </a:r>
          <a:r>
            <a:rPr lang="en-US" baseline="30000" dirty="0"/>
            <a:t>th</a:t>
          </a:r>
          <a:r>
            <a:rPr lang="en-US" dirty="0"/>
            <a:t>-18</a:t>
          </a:r>
          <a:r>
            <a:rPr lang="en-US" baseline="30000" dirty="0"/>
            <a:t>th</a:t>
          </a:r>
          <a:r>
            <a:rPr lang="en-US" dirty="0"/>
            <a:t> Century:</a:t>
          </a:r>
        </a:p>
        <a:p>
          <a:r>
            <a:rPr lang="en-US" dirty="0"/>
            <a:t>Physiocracy</a:t>
          </a:r>
        </a:p>
      </dgm:t>
    </dgm:pt>
    <dgm:pt modelId="{50D77F45-772F-49CA-967D-D94FB43BE67E}" type="parTrans" cxnId="{1F90E03A-0C9F-4715-873F-0D5E2D3CEFA8}">
      <dgm:prSet/>
      <dgm:spPr/>
      <dgm:t>
        <a:bodyPr/>
        <a:lstStyle/>
        <a:p>
          <a:endParaRPr lang="en-US"/>
        </a:p>
      </dgm:t>
    </dgm:pt>
    <dgm:pt modelId="{629EA4D1-1FD3-4029-93CB-C4F90AF4CB97}" type="sibTrans" cxnId="{1F90E03A-0C9F-4715-873F-0D5E2D3CEFA8}">
      <dgm:prSet/>
      <dgm:spPr/>
      <dgm:t>
        <a:bodyPr/>
        <a:lstStyle/>
        <a:p>
          <a:endParaRPr lang="en-US"/>
        </a:p>
      </dgm:t>
    </dgm:pt>
    <dgm:pt modelId="{0AD3A433-B0E6-44A4-B604-9329CDF793CA}">
      <dgm:prSet/>
      <dgm:spPr/>
      <dgm:t>
        <a:bodyPr/>
        <a:lstStyle/>
        <a:p>
          <a:r>
            <a:rPr lang="en-US" dirty="0"/>
            <a:t>1776-1870s: Classical Economics</a:t>
          </a:r>
        </a:p>
      </dgm:t>
    </dgm:pt>
    <dgm:pt modelId="{BA8704C8-1C27-4A10-83BC-17456CD7F44C}" type="parTrans" cxnId="{A3B46E3F-BEBF-439E-964E-210BCD856CC6}">
      <dgm:prSet/>
      <dgm:spPr/>
      <dgm:t>
        <a:bodyPr/>
        <a:lstStyle/>
        <a:p>
          <a:endParaRPr lang="en-US"/>
        </a:p>
      </dgm:t>
    </dgm:pt>
    <dgm:pt modelId="{829DC789-2981-41EC-AC4E-03704A8EE8A9}" type="sibTrans" cxnId="{A3B46E3F-BEBF-439E-964E-210BCD856CC6}">
      <dgm:prSet/>
      <dgm:spPr/>
      <dgm:t>
        <a:bodyPr/>
        <a:lstStyle/>
        <a:p>
          <a:endParaRPr lang="en-US"/>
        </a:p>
      </dgm:t>
    </dgm:pt>
    <dgm:pt modelId="{E48C127F-303E-46CD-9C2E-16E3CE47C909}">
      <dgm:prSet/>
      <dgm:spPr/>
      <dgm:t>
        <a:bodyPr/>
        <a:lstStyle/>
        <a:p>
          <a:r>
            <a:rPr lang="en-US" dirty="0"/>
            <a:t>After 1870s: Neoclassical Economics</a:t>
          </a:r>
        </a:p>
      </dgm:t>
    </dgm:pt>
    <dgm:pt modelId="{33C9B1E0-501A-43D9-8A53-EB1618B2FC78}" type="parTrans" cxnId="{304B3F94-183B-4B86-975A-0D010DDA444F}">
      <dgm:prSet/>
      <dgm:spPr/>
      <dgm:t>
        <a:bodyPr/>
        <a:lstStyle/>
        <a:p>
          <a:endParaRPr lang="en-US"/>
        </a:p>
      </dgm:t>
    </dgm:pt>
    <dgm:pt modelId="{191FFFDB-3178-4C75-BB6A-558E1D09E767}" type="sibTrans" cxnId="{304B3F94-183B-4B86-975A-0D010DDA444F}">
      <dgm:prSet/>
      <dgm:spPr/>
      <dgm:t>
        <a:bodyPr/>
        <a:lstStyle/>
        <a:p>
          <a:endParaRPr lang="en-US"/>
        </a:p>
      </dgm:t>
    </dgm:pt>
    <dgm:pt modelId="{79B91793-466A-4A4A-BF6F-C6DC02803438}" type="pres">
      <dgm:prSet presAssocID="{A5DB4AFA-997A-435D-A318-96CED5E87986}" presName="Name0" presStyleCnt="0">
        <dgm:presLayoutVars>
          <dgm:dir/>
          <dgm:resizeHandles val="exact"/>
        </dgm:presLayoutVars>
      </dgm:prSet>
      <dgm:spPr/>
      <dgm:t>
        <a:bodyPr/>
        <a:lstStyle/>
        <a:p>
          <a:endParaRPr lang="en-US"/>
        </a:p>
      </dgm:t>
    </dgm:pt>
    <dgm:pt modelId="{5C59EA18-FE41-45D4-B337-A4705D70A9F3}" type="pres">
      <dgm:prSet presAssocID="{9E7803EA-A1DA-4D3D-AD6B-33ED7319F7E1}" presName="node" presStyleLbl="node1" presStyleIdx="0" presStyleCnt="6" custScaleX="109046">
        <dgm:presLayoutVars>
          <dgm:bulletEnabled val="1"/>
        </dgm:presLayoutVars>
      </dgm:prSet>
      <dgm:spPr/>
      <dgm:t>
        <a:bodyPr/>
        <a:lstStyle/>
        <a:p>
          <a:endParaRPr lang="en-US"/>
        </a:p>
      </dgm:t>
    </dgm:pt>
    <dgm:pt modelId="{BFDC86E8-9623-4A0B-92C7-DC655FD55410}" type="pres">
      <dgm:prSet presAssocID="{A41D6318-D31C-4F94-9AA5-72E68E2598B9}" presName="sibTrans" presStyleLbl="sibTrans2D1" presStyleIdx="0" presStyleCnt="5"/>
      <dgm:spPr/>
      <dgm:t>
        <a:bodyPr/>
        <a:lstStyle/>
        <a:p>
          <a:endParaRPr lang="en-US"/>
        </a:p>
      </dgm:t>
    </dgm:pt>
    <dgm:pt modelId="{4F77D80D-1A24-4371-BB42-4FBA7383DFC6}" type="pres">
      <dgm:prSet presAssocID="{A41D6318-D31C-4F94-9AA5-72E68E2598B9}" presName="connectorText" presStyleLbl="sibTrans2D1" presStyleIdx="0" presStyleCnt="5"/>
      <dgm:spPr/>
      <dgm:t>
        <a:bodyPr/>
        <a:lstStyle/>
        <a:p>
          <a:endParaRPr lang="en-US"/>
        </a:p>
      </dgm:t>
    </dgm:pt>
    <dgm:pt modelId="{73BA61B6-3B21-4FF7-A963-A62ED1C64EF2}" type="pres">
      <dgm:prSet presAssocID="{0BDEF885-3353-403A-A51B-E4FF68AE0A73}" presName="node" presStyleLbl="node1" presStyleIdx="1" presStyleCnt="6">
        <dgm:presLayoutVars>
          <dgm:bulletEnabled val="1"/>
        </dgm:presLayoutVars>
      </dgm:prSet>
      <dgm:spPr/>
      <dgm:t>
        <a:bodyPr/>
        <a:lstStyle/>
        <a:p>
          <a:endParaRPr lang="en-US"/>
        </a:p>
      </dgm:t>
    </dgm:pt>
    <dgm:pt modelId="{A6C27E60-BC34-4959-B6B6-C1DAC40680CD}" type="pres">
      <dgm:prSet presAssocID="{D04FCE9B-7863-4C1C-8164-945EB88A21B8}" presName="sibTrans" presStyleLbl="sibTrans2D1" presStyleIdx="1" presStyleCnt="5"/>
      <dgm:spPr/>
      <dgm:t>
        <a:bodyPr/>
        <a:lstStyle/>
        <a:p>
          <a:endParaRPr lang="en-US"/>
        </a:p>
      </dgm:t>
    </dgm:pt>
    <dgm:pt modelId="{9C23F4BA-8792-4879-BE40-7A7CB1F9C036}" type="pres">
      <dgm:prSet presAssocID="{D04FCE9B-7863-4C1C-8164-945EB88A21B8}" presName="connectorText" presStyleLbl="sibTrans2D1" presStyleIdx="1" presStyleCnt="5"/>
      <dgm:spPr/>
      <dgm:t>
        <a:bodyPr/>
        <a:lstStyle/>
        <a:p>
          <a:endParaRPr lang="en-US"/>
        </a:p>
      </dgm:t>
    </dgm:pt>
    <dgm:pt modelId="{271A980A-78A6-44F4-8629-27C94B6493C6}" type="pres">
      <dgm:prSet presAssocID="{E873530D-883D-4562-A237-21880E2E3AE2}" presName="node" presStyleLbl="node1" presStyleIdx="2" presStyleCnt="6">
        <dgm:presLayoutVars>
          <dgm:bulletEnabled val="1"/>
        </dgm:presLayoutVars>
      </dgm:prSet>
      <dgm:spPr/>
      <dgm:t>
        <a:bodyPr/>
        <a:lstStyle/>
        <a:p>
          <a:endParaRPr lang="en-US"/>
        </a:p>
      </dgm:t>
    </dgm:pt>
    <dgm:pt modelId="{89EEEF9F-1B74-4408-B254-146F12C631D3}" type="pres">
      <dgm:prSet presAssocID="{437DD1A3-8827-4603-9A6C-F4445E96F652}" presName="sibTrans" presStyleLbl="sibTrans2D1" presStyleIdx="2" presStyleCnt="5"/>
      <dgm:spPr/>
      <dgm:t>
        <a:bodyPr/>
        <a:lstStyle/>
        <a:p>
          <a:endParaRPr lang="en-US"/>
        </a:p>
      </dgm:t>
    </dgm:pt>
    <dgm:pt modelId="{521257D4-85EE-45FF-ACE9-2EFA3E8ABB89}" type="pres">
      <dgm:prSet presAssocID="{437DD1A3-8827-4603-9A6C-F4445E96F652}" presName="connectorText" presStyleLbl="sibTrans2D1" presStyleIdx="2" presStyleCnt="5"/>
      <dgm:spPr/>
      <dgm:t>
        <a:bodyPr/>
        <a:lstStyle/>
        <a:p>
          <a:endParaRPr lang="en-US"/>
        </a:p>
      </dgm:t>
    </dgm:pt>
    <dgm:pt modelId="{095DBF93-67AC-433B-B763-0A9CDC3C61FC}" type="pres">
      <dgm:prSet presAssocID="{0A356357-4017-4365-9CE8-D1C591F15E1D}" presName="node" presStyleLbl="node1" presStyleIdx="3" presStyleCnt="6">
        <dgm:presLayoutVars>
          <dgm:bulletEnabled val="1"/>
        </dgm:presLayoutVars>
      </dgm:prSet>
      <dgm:spPr/>
      <dgm:t>
        <a:bodyPr/>
        <a:lstStyle/>
        <a:p>
          <a:endParaRPr lang="en-US"/>
        </a:p>
      </dgm:t>
    </dgm:pt>
    <dgm:pt modelId="{47583D2B-F534-44BF-9CF3-F260DAAA791A}" type="pres">
      <dgm:prSet presAssocID="{629EA4D1-1FD3-4029-93CB-C4F90AF4CB97}" presName="sibTrans" presStyleLbl="sibTrans2D1" presStyleIdx="3" presStyleCnt="5"/>
      <dgm:spPr/>
      <dgm:t>
        <a:bodyPr/>
        <a:lstStyle/>
        <a:p>
          <a:endParaRPr lang="en-US"/>
        </a:p>
      </dgm:t>
    </dgm:pt>
    <dgm:pt modelId="{956973EB-5F65-49D5-AD2C-4F3178290E80}" type="pres">
      <dgm:prSet presAssocID="{629EA4D1-1FD3-4029-93CB-C4F90AF4CB97}" presName="connectorText" presStyleLbl="sibTrans2D1" presStyleIdx="3" presStyleCnt="5"/>
      <dgm:spPr/>
      <dgm:t>
        <a:bodyPr/>
        <a:lstStyle/>
        <a:p>
          <a:endParaRPr lang="en-US"/>
        </a:p>
      </dgm:t>
    </dgm:pt>
    <dgm:pt modelId="{21CEA2CE-2BF4-4C88-A479-0D6C160CA9A4}" type="pres">
      <dgm:prSet presAssocID="{0AD3A433-B0E6-44A4-B604-9329CDF793CA}" presName="node" presStyleLbl="node1" presStyleIdx="4" presStyleCnt="6">
        <dgm:presLayoutVars>
          <dgm:bulletEnabled val="1"/>
        </dgm:presLayoutVars>
      </dgm:prSet>
      <dgm:spPr/>
      <dgm:t>
        <a:bodyPr/>
        <a:lstStyle/>
        <a:p>
          <a:endParaRPr lang="en-US"/>
        </a:p>
      </dgm:t>
    </dgm:pt>
    <dgm:pt modelId="{A85D6334-60EA-46DF-BF26-6425BCD7EC4E}" type="pres">
      <dgm:prSet presAssocID="{829DC789-2981-41EC-AC4E-03704A8EE8A9}" presName="sibTrans" presStyleLbl="sibTrans2D1" presStyleIdx="4" presStyleCnt="5"/>
      <dgm:spPr/>
      <dgm:t>
        <a:bodyPr/>
        <a:lstStyle/>
        <a:p>
          <a:endParaRPr lang="en-US"/>
        </a:p>
      </dgm:t>
    </dgm:pt>
    <dgm:pt modelId="{36DF7C17-B1E2-4B21-B5BB-500441E5486D}" type="pres">
      <dgm:prSet presAssocID="{829DC789-2981-41EC-AC4E-03704A8EE8A9}" presName="connectorText" presStyleLbl="sibTrans2D1" presStyleIdx="4" presStyleCnt="5"/>
      <dgm:spPr/>
      <dgm:t>
        <a:bodyPr/>
        <a:lstStyle/>
        <a:p>
          <a:endParaRPr lang="en-US"/>
        </a:p>
      </dgm:t>
    </dgm:pt>
    <dgm:pt modelId="{3AA56718-ED31-4DB4-B28D-07C959291E82}" type="pres">
      <dgm:prSet presAssocID="{E48C127F-303E-46CD-9C2E-16E3CE47C909}" presName="node" presStyleLbl="node1" presStyleIdx="5" presStyleCnt="6">
        <dgm:presLayoutVars>
          <dgm:bulletEnabled val="1"/>
        </dgm:presLayoutVars>
      </dgm:prSet>
      <dgm:spPr/>
      <dgm:t>
        <a:bodyPr/>
        <a:lstStyle/>
        <a:p>
          <a:endParaRPr lang="en-US"/>
        </a:p>
      </dgm:t>
    </dgm:pt>
  </dgm:ptLst>
  <dgm:cxnLst>
    <dgm:cxn modelId="{3CDDE360-161C-45EB-A72D-B185AEC0506A}" srcId="{A5DB4AFA-997A-435D-A318-96CED5E87986}" destId="{9E7803EA-A1DA-4D3D-AD6B-33ED7319F7E1}" srcOrd="0" destOrd="0" parTransId="{A6BBA3E7-73A3-422E-841D-7DC5C9AC386E}" sibTransId="{A41D6318-D31C-4F94-9AA5-72E68E2598B9}"/>
    <dgm:cxn modelId="{9CA9E8DF-2DD3-4729-AE3C-7B342386CDEA}" type="presOf" srcId="{A5DB4AFA-997A-435D-A318-96CED5E87986}" destId="{79B91793-466A-4A4A-BF6F-C6DC02803438}" srcOrd="0" destOrd="0" presId="urn:microsoft.com/office/officeart/2005/8/layout/process1"/>
    <dgm:cxn modelId="{7B08E5A8-63B9-46C5-BB28-B089863A4770}" srcId="{A5DB4AFA-997A-435D-A318-96CED5E87986}" destId="{E873530D-883D-4562-A237-21880E2E3AE2}" srcOrd="2" destOrd="0" parTransId="{4CDD6687-D7DD-4599-8EBD-BF1629626247}" sibTransId="{437DD1A3-8827-4603-9A6C-F4445E96F652}"/>
    <dgm:cxn modelId="{96242842-5CE6-444B-8429-4DBBF4EF93C5}" type="presOf" srcId="{829DC789-2981-41EC-AC4E-03704A8EE8A9}" destId="{A85D6334-60EA-46DF-BF26-6425BCD7EC4E}" srcOrd="0" destOrd="0" presId="urn:microsoft.com/office/officeart/2005/8/layout/process1"/>
    <dgm:cxn modelId="{1CCF0A98-6446-4199-9FDF-961C089B234C}" type="presOf" srcId="{9E7803EA-A1DA-4D3D-AD6B-33ED7319F7E1}" destId="{5C59EA18-FE41-45D4-B337-A4705D70A9F3}" srcOrd="0" destOrd="0" presId="urn:microsoft.com/office/officeart/2005/8/layout/process1"/>
    <dgm:cxn modelId="{FC6A37A0-C727-48C6-A13D-85CAD9669E04}" type="presOf" srcId="{437DD1A3-8827-4603-9A6C-F4445E96F652}" destId="{521257D4-85EE-45FF-ACE9-2EFA3E8ABB89}" srcOrd="1" destOrd="0" presId="urn:microsoft.com/office/officeart/2005/8/layout/process1"/>
    <dgm:cxn modelId="{FCF083F9-B394-4050-9D6D-12F6FF54447C}" type="presOf" srcId="{437DD1A3-8827-4603-9A6C-F4445E96F652}" destId="{89EEEF9F-1B74-4408-B254-146F12C631D3}" srcOrd="0" destOrd="0" presId="urn:microsoft.com/office/officeart/2005/8/layout/process1"/>
    <dgm:cxn modelId="{C5663149-0AD7-46E0-B31F-AB6CA2559245}" type="presOf" srcId="{0A356357-4017-4365-9CE8-D1C591F15E1D}" destId="{095DBF93-67AC-433B-B763-0A9CDC3C61FC}" srcOrd="0" destOrd="0" presId="urn:microsoft.com/office/officeart/2005/8/layout/process1"/>
    <dgm:cxn modelId="{D2879A84-CFDD-405B-8517-3889EB5F5611}" type="presOf" srcId="{E48C127F-303E-46CD-9C2E-16E3CE47C909}" destId="{3AA56718-ED31-4DB4-B28D-07C959291E82}" srcOrd="0" destOrd="0" presId="urn:microsoft.com/office/officeart/2005/8/layout/process1"/>
    <dgm:cxn modelId="{B78A5646-C149-4601-9A31-D9282D185BF4}" type="presOf" srcId="{A41D6318-D31C-4F94-9AA5-72E68E2598B9}" destId="{4F77D80D-1A24-4371-BB42-4FBA7383DFC6}" srcOrd="1" destOrd="0" presId="urn:microsoft.com/office/officeart/2005/8/layout/process1"/>
    <dgm:cxn modelId="{14401259-C0CB-4C5E-B937-70A3EF8ADF06}" type="presOf" srcId="{629EA4D1-1FD3-4029-93CB-C4F90AF4CB97}" destId="{47583D2B-F534-44BF-9CF3-F260DAAA791A}" srcOrd="0" destOrd="0" presId="urn:microsoft.com/office/officeart/2005/8/layout/process1"/>
    <dgm:cxn modelId="{304B3F94-183B-4B86-975A-0D010DDA444F}" srcId="{A5DB4AFA-997A-435D-A318-96CED5E87986}" destId="{E48C127F-303E-46CD-9C2E-16E3CE47C909}" srcOrd="5" destOrd="0" parTransId="{33C9B1E0-501A-43D9-8A53-EB1618B2FC78}" sibTransId="{191FFFDB-3178-4C75-BB6A-558E1D09E767}"/>
    <dgm:cxn modelId="{1F90E03A-0C9F-4715-873F-0D5E2D3CEFA8}" srcId="{A5DB4AFA-997A-435D-A318-96CED5E87986}" destId="{0A356357-4017-4365-9CE8-D1C591F15E1D}" srcOrd="3" destOrd="0" parTransId="{50D77F45-772F-49CA-967D-D94FB43BE67E}" sibTransId="{629EA4D1-1FD3-4029-93CB-C4F90AF4CB97}"/>
    <dgm:cxn modelId="{5B6AA563-9797-4CF2-9013-695CF791AC89}" type="presOf" srcId="{629EA4D1-1FD3-4029-93CB-C4F90AF4CB97}" destId="{956973EB-5F65-49D5-AD2C-4F3178290E80}" srcOrd="1" destOrd="0" presId="urn:microsoft.com/office/officeart/2005/8/layout/process1"/>
    <dgm:cxn modelId="{4689B059-1B4B-44B8-BB6C-2EE849F6930A}" type="presOf" srcId="{829DC789-2981-41EC-AC4E-03704A8EE8A9}" destId="{36DF7C17-B1E2-4B21-B5BB-500441E5486D}" srcOrd="1" destOrd="0" presId="urn:microsoft.com/office/officeart/2005/8/layout/process1"/>
    <dgm:cxn modelId="{B1B9EF6B-73DF-4545-A39B-F3865564225F}" type="presOf" srcId="{E873530D-883D-4562-A237-21880E2E3AE2}" destId="{271A980A-78A6-44F4-8629-27C94B6493C6}" srcOrd="0" destOrd="0" presId="urn:microsoft.com/office/officeart/2005/8/layout/process1"/>
    <dgm:cxn modelId="{A3D876E7-9E3F-45C7-B1C1-36C9130C0FB8}" type="presOf" srcId="{A41D6318-D31C-4F94-9AA5-72E68E2598B9}" destId="{BFDC86E8-9623-4A0B-92C7-DC655FD55410}" srcOrd="0" destOrd="0" presId="urn:microsoft.com/office/officeart/2005/8/layout/process1"/>
    <dgm:cxn modelId="{A3B46E3F-BEBF-439E-964E-210BCD856CC6}" srcId="{A5DB4AFA-997A-435D-A318-96CED5E87986}" destId="{0AD3A433-B0E6-44A4-B604-9329CDF793CA}" srcOrd="4" destOrd="0" parTransId="{BA8704C8-1C27-4A10-83BC-17456CD7F44C}" sibTransId="{829DC789-2981-41EC-AC4E-03704A8EE8A9}"/>
    <dgm:cxn modelId="{37122153-5F14-4805-A42E-773202F98343}" srcId="{A5DB4AFA-997A-435D-A318-96CED5E87986}" destId="{0BDEF885-3353-403A-A51B-E4FF68AE0A73}" srcOrd="1" destOrd="0" parTransId="{9B26766E-714B-44DC-945C-06C219185EFB}" sibTransId="{D04FCE9B-7863-4C1C-8164-945EB88A21B8}"/>
    <dgm:cxn modelId="{FF04C04F-8711-4910-B669-0FB7CD90F848}" type="presOf" srcId="{0BDEF885-3353-403A-A51B-E4FF68AE0A73}" destId="{73BA61B6-3B21-4FF7-A963-A62ED1C64EF2}" srcOrd="0" destOrd="0" presId="urn:microsoft.com/office/officeart/2005/8/layout/process1"/>
    <dgm:cxn modelId="{57BFAC63-2243-470D-B31C-35BAD7331891}" type="presOf" srcId="{D04FCE9B-7863-4C1C-8164-945EB88A21B8}" destId="{A6C27E60-BC34-4959-B6B6-C1DAC40680CD}" srcOrd="0" destOrd="0" presId="urn:microsoft.com/office/officeart/2005/8/layout/process1"/>
    <dgm:cxn modelId="{B22E35DF-5DC7-42D2-B3C8-9B8FC500770A}" type="presOf" srcId="{0AD3A433-B0E6-44A4-B604-9329CDF793CA}" destId="{21CEA2CE-2BF4-4C88-A479-0D6C160CA9A4}" srcOrd="0" destOrd="0" presId="urn:microsoft.com/office/officeart/2005/8/layout/process1"/>
    <dgm:cxn modelId="{85404E0F-9C75-4F88-B4CD-9965D544F3F2}" type="presOf" srcId="{D04FCE9B-7863-4C1C-8164-945EB88A21B8}" destId="{9C23F4BA-8792-4879-BE40-7A7CB1F9C036}" srcOrd="1" destOrd="0" presId="urn:microsoft.com/office/officeart/2005/8/layout/process1"/>
    <dgm:cxn modelId="{C4E20157-079F-4924-A878-1DE9735A435D}" type="presParOf" srcId="{79B91793-466A-4A4A-BF6F-C6DC02803438}" destId="{5C59EA18-FE41-45D4-B337-A4705D70A9F3}" srcOrd="0" destOrd="0" presId="urn:microsoft.com/office/officeart/2005/8/layout/process1"/>
    <dgm:cxn modelId="{E55CBB84-D71E-4DD3-A201-79482FC56B21}" type="presParOf" srcId="{79B91793-466A-4A4A-BF6F-C6DC02803438}" destId="{BFDC86E8-9623-4A0B-92C7-DC655FD55410}" srcOrd="1" destOrd="0" presId="urn:microsoft.com/office/officeart/2005/8/layout/process1"/>
    <dgm:cxn modelId="{16CDF18B-B71B-46C2-BF2D-A6EC0952F70C}" type="presParOf" srcId="{BFDC86E8-9623-4A0B-92C7-DC655FD55410}" destId="{4F77D80D-1A24-4371-BB42-4FBA7383DFC6}" srcOrd="0" destOrd="0" presId="urn:microsoft.com/office/officeart/2005/8/layout/process1"/>
    <dgm:cxn modelId="{63EE2BDD-1261-4535-ACC0-D10A8EAAC04A}" type="presParOf" srcId="{79B91793-466A-4A4A-BF6F-C6DC02803438}" destId="{73BA61B6-3B21-4FF7-A963-A62ED1C64EF2}" srcOrd="2" destOrd="0" presId="urn:microsoft.com/office/officeart/2005/8/layout/process1"/>
    <dgm:cxn modelId="{9E465BF6-41BC-47D3-ADE6-88DF6233312F}" type="presParOf" srcId="{79B91793-466A-4A4A-BF6F-C6DC02803438}" destId="{A6C27E60-BC34-4959-B6B6-C1DAC40680CD}" srcOrd="3" destOrd="0" presId="urn:microsoft.com/office/officeart/2005/8/layout/process1"/>
    <dgm:cxn modelId="{C2828811-2453-4017-9BAD-ADFEA9DEB710}" type="presParOf" srcId="{A6C27E60-BC34-4959-B6B6-C1DAC40680CD}" destId="{9C23F4BA-8792-4879-BE40-7A7CB1F9C036}" srcOrd="0" destOrd="0" presId="urn:microsoft.com/office/officeart/2005/8/layout/process1"/>
    <dgm:cxn modelId="{A91270DE-C9D1-43F0-BE0C-5D4FA285E778}" type="presParOf" srcId="{79B91793-466A-4A4A-BF6F-C6DC02803438}" destId="{271A980A-78A6-44F4-8629-27C94B6493C6}" srcOrd="4" destOrd="0" presId="urn:microsoft.com/office/officeart/2005/8/layout/process1"/>
    <dgm:cxn modelId="{6A1302CC-36AE-485F-BAE2-F1978BD4F898}" type="presParOf" srcId="{79B91793-466A-4A4A-BF6F-C6DC02803438}" destId="{89EEEF9F-1B74-4408-B254-146F12C631D3}" srcOrd="5" destOrd="0" presId="urn:microsoft.com/office/officeart/2005/8/layout/process1"/>
    <dgm:cxn modelId="{50E8189A-353D-4702-B4B3-84CCCF934444}" type="presParOf" srcId="{89EEEF9F-1B74-4408-B254-146F12C631D3}" destId="{521257D4-85EE-45FF-ACE9-2EFA3E8ABB89}" srcOrd="0" destOrd="0" presId="urn:microsoft.com/office/officeart/2005/8/layout/process1"/>
    <dgm:cxn modelId="{C8E2E6D6-D35B-48F6-BE30-F460C4865A7B}" type="presParOf" srcId="{79B91793-466A-4A4A-BF6F-C6DC02803438}" destId="{095DBF93-67AC-433B-B763-0A9CDC3C61FC}" srcOrd="6" destOrd="0" presId="urn:microsoft.com/office/officeart/2005/8/layout/process1"/>
    <dgm:cxn modelId="{EA134AC2-A1D0-4085-AA62-D3DAFD58F413}" type="presParOf" srcId="{79B91793-466A-4A4A-BF6F-C6DC02803438}" destId="{47583D2B-F534-44BF-9CF3-F260DAAA791A}" srcOrd="7" destOrd="0" presId="urn:microsoft.com/office/officeart/2005/8/layout/process1"/>
    <dgm:cxn modelId="{B823F905-CD04-497B-9319-60248494D3C4}" type="presParOf" srcId="{47583D2B-F534-44BF-9CF3-F260DAAA791A}" destId="{956973EB-5F65-49D5-AD2C-4F3178290E80}" srcOrd="0" destOrd="0" presId="urn:microsoft.com/office/officeart/2005/8/layout/process1"/>
    <dgm:cxn modelId="{6906A06E-B660-4778-87FD-0A95AA6F13CF}" type="presParOf" srcId="{79B91793-466A-4A4A-BF6F-C6DC02803438}" destId="{21CEA2CE-2BF4-4C88-A479-0D6C160CA9A4}" srcOrd="8" destOrd="0" presId="urn:microsoft.com/office/officeart/2005/8/layout/process1"/>
    <dgm:cxn modelId="{A21D2211-445F-4FD9-B44F-46BF724554B5}" type="presParOf" srcId="{79B91793-466A-4A4A-BF6F-C6DC02803438}" destId="{A85D6334-60EA-46DF-BF26-6425BCD7EC4E}" srcOrd="9" destOrd="0" presId="urn:microsoft.com/office/officeart/2005/8/layout/process1"/>
    <dgm:cxn modelId="{555EEAC4-6656-44F2-BE44-F0EEFDBD4A1F}" type="presParOf" srcId="{A85D6334-60EA-46DF-BF26-6425BCD7EC4E}" destId="{36DF7C17-B1E2-4B21-B5BB-500441E5486D}" srcOrd="0" destOrd="0" presId="urn:microsoft.com/office/officeart/2005/8/layout/process1"/>
    <dgm:cxn modelId="{DA119C3A-E500-4093-85FE-9A87E9AB04BF}" type="presParOf" srcId="{79B91793-466A-4A4A-BF6F-C6DC02803438}" destId="{3AA56718-ED31-4DB4-B28D-07C959291E82}"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E6C61-BEFC-4B38-8A04-97B5C0D65FE1}" type="doc">
      <dgm:prSet loTypeId="urn:microsoft.com/office/officeart/2005/8/layout/vList3" loCatId="list" qsTypeId="urn:microsoft.com/office/officeart/2005/8/quickstyle/simple1" qsCatId="simple" csTypeId="urn:microsoft.com/office/officeart/2005/8/colors/accent1_2" csCatId="accent1" phldr="1"/>
      <dgm:spPr/>
    </dgm:pt>
    <dgm:pt modelId="{9475F84B-DA32-4564-B1CF-69EDCD05E4AC}">
      <dgm:prSet phldrT="[Text]"/>
      <dgm:spPr/>
      <dgm:t>
        <a:bodyPr/>
        <a:lstStyle/>
        <a:p>
          <a:r>
            <a:rPr lang="en-US" b="1" dirty="0"/>
            <a:t>Voluntary exchange price</a:t>
          </a:r>
        </a:p>
        <a:p>
          <a:r>
            <a:rPr lang="en-US" dirty="0"/>
            <a:t>(</a:t>
          </a:r>
          <a:r>
            <a:rPr lang="en-US" dirty="0" smtClean="0"/>
            <a:t>Michel, 1999</a:t>
          </a:r>
          <a:r>
            <a:rPr lang="en-US" dirty="0"/>
            <a:t>)</a:t>
          </a:r>
        </a:p>
      </dgm:t>
    </dgm:pt>
    <dgm:pt modelId="{D676EE22-F1B0-4460-87CA-3E6B7324AD8A}" type="parTrans" cxnId="{44863276-E49C-46D1-90FE-A6F060FA49DB}">
      <dgm:prSet/>
      <dgm:spPr/>
      <dgm:t>
        <a:bodyPr/>
        <a:lstStyle/>
        <a:p>
          <a:endParaRPr lang="en-US"/>
        </a:p>
      </dgm:t>
    </dgm:pt>
    <dgm:pt modelId="{32F5AED1-D231-432F-91D0-F9CDFDEDBE3D}" type="sibTrans" cxnId="{44863276-E49C-46D1-90FE-A6F060FA49DB}">
      <dgm:prSet/>
      <dgm:spPr/>
      <dgm:t>
        <a:bodyPr/>
        <a:lstStyle/>
        <a:p>
          <a:endParaRPr lang="en-US"/>
        </a:p>
      </dgm:t>
    </dgm:pt>
    <dgm:pt modelId="{95A723F9-7A20-499E-B303-7059E05E40FC}">
      <dgm:prSet phldrT="[Text]"/>
      <dgm:spPr/>
      <dgm:t>
        <a:bodyPr/>
        <a:lstStyle/>
        <a:p>
          <a:r>
            <a:rPr lang="en-US" b="1" dirty="0"/>
            <a:t>Non-exploitative price</a:t>
          </a:r>
        </a:p>
        <a:p>
          <a:r>
            <a:rPr lang="en-US" dirty="0"/>
            <a:t>(</a:t>
          </a:r>
          <a:r>
            <a:rPr lang="en-US" dirty="0" err="1"/>
            <a:t>Valdman</a:t>
          </a:r>
          <a:r>
            <a:rPr lang="en-US" dirty="0"/>
            <a:t>, 2009)</a:t>
          </a:r>
        </a:p>
      </dgm:t>
    </dgm:pt>
    <dgm:pt modelId="{C1283EDC-EA58-46E0-B6EF-C99680512071}" type="parTrans" cxnId="{72E07CDE-B30F-48B9-8E32-F7CD50C0F968}">
      <dgm:prSet/>
      <dgm:spPr/>
      <dgm:t>
        <a:bodyPr/>
        <a:lstStyle/>
        <a:p>
          <a:endParaRPr lang="en-US"/>
        </a:p>
      </dgm:t>
    </dgm:pt>
    <dgm:pt modelId="{E93AD317-06EE-45FE-AEB3-AC254D3EECE6}" type="sibTrans" cxnId="{72E07CDE-B30F-48B9-8E32-F7CD50C0F968}">
      <dgm:prSet/>
      <dgm:spPr/>
      <dgm:t>
        <a:bodyPr/>
        <a:lstStyle/>
        <a:p>
          <a:endParaRPr lang="en-US"/>
        </a:p>
      </dgm:t>
    </dgm:pt>
    <dgm:pt modelId="{D7D1BD35-FD2E-4939-B99E-B4941455587B}">
      <dgm:prSet phldrT="[Text]"/>
      <dgm:spPr/>
      <dgm:t>
        <a:bodyPr/>
        <a:lstStyle/>
        <a:p>
          <a:r>
            <a:rPr lang="en-US" b="1" dirty="0"/>
            <a:t>Distributive justice price</a:t>
          </a:r>
        </a:p>
        <a:p>
          <a:r>
            <a:rPr lang="en-US" dirty="0"/>
            <a:t>(Frank, 1998)</a:t>
          </a:r>
        </a:p>
      </dgm:t>
    </dgm:pt>
    <dgm:pt modelId="{633D68E4-D06D-4A5C-A33C-AC8FF6D0AA6B}" type="parTrans" cxnId="{47B0E001-C03C-4CC3-89E6-F5CA09EB205A}">
      <dgm:prSet/>
      <dgm:spPr/>
      <dgm:t>
        <a:bodyPr/>
        <a:lstStyle/>
        <a:p>
          <a:endParaRPr lang="en-US"/>
        </a:p>
      </dgm:t>
    </dgm:pt>
    <dgm:pt modelId="{CCCDE6AD-FED4-4162-9117-85CA294A2BDF}" type="sibTrans" cxnId="{47B0E001-C03C-4CC3-89E6-F5CA09EB205A}">
      <dgm:prSet/>
      <dgm:spPr/>
      <dgm:t>
        <a:bodyPr/>
        <a:lstStyle/>
        <a:p>
          <a:endParaRPr lang="en-US"/>
        </a:p>
      </dgm:t>
    </dgm:pt>
    <dgm:pt modelId="{3623889B-2FA3-4140-B295-859B8F2327DF}" type="pres">
      <dgm:prSet presAssocID="{103E6C61-BEFC-4B38-8A04-97B5C0D65FE1}" presName="linearFlow" presStyleCnt="0">
        <dgm:presLayoutVars>
          <dgm:dir/>
          <dgm:resizeHandles val="exact"/>
        </dgm:presLayoutVars>
      </dgm:prSet>
      <dgm:spPr/>
    </dgm:pt>
    <dgm:pt modelId="{0CA86C35-D3AE-4256-95BB-EB84C66FE90E}" type="pres">
      <dgm:prSet presAssocID="{9475F84B-DA32-4564-B1CF-69EDCD05E4AC}" presName="composite" presStyleCnt="0"/>
      <dgm:spPr/>
    </dgm:pt>
    <dgm:pt modelId="{63D9D13C-4B2F-4F7F-ABAA-96AE0102B732}" type="pres">
      <dgm:prSet presAssocID="{9475F84B-DA32-4564-B1CF-69EDCD05E4AC}"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adge 1 with solid fill"/>
        </a:ext>
      </dgm:extLst>
    </dgm:pt>
    <dgm:pt modelId="{508FA147-82B1-418E-BE4D-A80D907FB25D}" type="pres">
      <dgm:prSet presAssocID="{9475F84B-DA32-4564-B1CF-69EDCD05E4AC}" presName="txShp" presStyleLbl="node1" presStyleIdx="0" presStyleCnt="3" custLinFactNeighborX="9899">
        <dgm:presLayoutVars>
          <dgm:bulletEnabled val="1"/>
        </dgm:presLayoutVars>
      </dgm:prSet>
      <dgm:spPr/>
      <dgm:t>
        <a:bodyPr/>
        <a:lstStyle/>
        <a:p>
          <a:endParaRPr lang="en-US"/>
        </a:p>
      </dgm:t>
    </dgm:pt>
    <dgm:pt modelId="{CDA0366B-2138-4699-AF1B-10E0DA2D9419}" type="pres">
      <dgm:prSet presAssocID="{32F5AED1-D231-432F-91D0-F9CDFDEDBE3D}" presName="spacing" presStyleCnt="0"/>
      <dgm:spPr/>
    </dgm:pt>
    <dgm:pt modelId="{5B11D09E-B054-4EC4-BABA-A0352B8612D4}" type="pres">
      <dgm:prSet presAssocID="{95A723F9-7A20-499E-B303-7059E05E40FC}" presName="composite" presStyleCnt="0"/>
      <dgm:spPr/>
    </dgm:pt>
    <dgm:pt modelId="{AD35E691-8BCC-447D-9C90-2FFEC074A3C8}" type="pres">
      <dgm:prSet presAssocID="{95A723F9-7A20-499E-B303-7059E05E40F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adge with solid fill"/>
        </a:ext>
      </dgm:extLst>
    </dgm:pt>
    <dgm:pt modelId="{B2BD5611-0384-458A-95AF-F38354DDEA25}" type="pres">
      <dgm:prSet presAssocID="{95A723F9-7A20-499E-B303-7059E05E40FC}" presName="txShp" presStyleLbl="node1" presStyleIdx="1" presStyleCnt="3" custLinFactNeighborX="11046" custLinFactNeighborY="4724">
        <dgm:presLayoutVars>
          <dgm:bulletEnabled val="1"/>
        </dgm:presLayoutVars>
      </dgm:prSet>
      <dgm:spPr/>
      <dgm:t>
        <a:bodyPr/>
        <a:lstStyle/>
        <a:p>
          <a:endParaRPr lang="en-US"/>
        </a:p>
      </dgm:t>
    </dgm:pt>
    <dgm:pt modelId="{ABEEBB2E-F9AF-4EEC-A9A8-8C9F3C5FB4CA}" type="pres">
      <dgm:prSet presAssocID="{E93AD317-06EE-45FE-AEB3-AC254D3EECE6}" presName="spacing" presStyleCnt="0"/>
      <dgm:spPr/>
    </dgm:pt>
    <dgm:pt modelId="{C9D49925-4CAB-45D0-96CD-16D864D95B8D}" type="pres">
      <dgm:prSet presAssocID="{D7D1BD35-FD2E-4939-B99E-B4941455587B}" presName="composite" presStyleCnt="0"/>
      <dgm:spPr/>
    </dgm:pt>
    <dgm:pt modelId="{53C6D859-0B47-4290-830D-50D0EE05669F}" type="pres">
      <dgm:prSet presAssocID="{D7D1BD35-FD2E-4939-B99E-B4941455587B}"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Badge 3 with solid fill"/>
        </a:ext>
      </dgm:extLst>
    </dgm:pt>
    <dgm:pt modelId="{14409FF7-C167-49FA-880D-10FF8E35E586}" type="pres">
      <dgm:prSet presAssocID="{D7D1BD35-FD2E-4939-B99E-B4941455587B}" presName="txShp" presStyleLbl="node1" presStyleIdx="2" presStyleCnt="3" custLinFactNeighborX="11548" custLinFactNeighborY="-5342">
        <dgm:presLayoutVars>
          <dgm:bulletEnabled val="1"/>
        </dgm:presLayoutVars>
      </dgm:prSet>
      <dgm:spPr/>
      <dgm:t>
        <a:bodyPr/>
        <a:lstStyle/>
        <a:p>
          <a:endParaRPr lang="en-US"/>
        </a:p>
      </dgm:t>
    </dgm:pt>
  </dgm:ptLst>
  <dgm:cxnLst>
    <dgm:cxn modelId="{72E07CDE-B30F-48B9-8E32-F7CD50C0F968}" srcId="{103E6C61-BEFC-4B38-8A04-97B5C0D65FE1}" destId="{95A723F9-7A20-499E-B303-7059E05E40FC}" srcOrd="1" destOrd="0" parTransId="{C1283EDC-EA58-46E0-B6EF-C99680512071}" sibTransId="{E93AD317-06EE-45FE-AEB3-AC254D3EECE6}"/>
    <dgm:cxn modelId="{47B0E001-C03C-4CC3-89E6-F5CA09EB205A}" srcId="{103E6C61-BEFC-4B38-8A04-97B5C0D65FE1}" destId="{D7D1BD35-FD2E-4939-B99E-B4941455587B}" srcOrd="2" destOrd="0" parTransId="{633D68E4-D06D-4A5C-A33C-AC8FF6D0AA6B}" sibTransId="{CCCDE6AD-FED4-4162-9117-85CA294A2BDF}"/>
    <dgm:cxn modelId="{F9FCD53C-BEBF-4A33-B356-51A70937243E}" type="presOf" srcId="{D7D1BD35-FD2E-4939-B99E-B4941455587B}" destId="{14409FF7-C167-49FA-880D-10FF8E35E586}" srcOrd="0" destOrd="0" presId="urn:microsoft.com/office/officeart/2005/8/layout/vList3"/>
    <dgm:cxn modelId="{04A0FC04-B721-4381-BFE7-E54CD61D7779}" type="presOf" srcId="{103E6C61-BEFC-4B38-8A04-97B5C0D65FE1}" destId="{3623889B-2FA3-4140-B295-859B8F2327DF}" srcOrd="0" destOrd="0" presId="urn:microsoft.com/office/officeart/2005/8/layout/vList3"/>
    <dgm:cxn modelId="{8EEA245A-84C8-4BEC-8CB7-77D07759D877}" type="presOf" srcId="{95A723F9-7A20-499E-B303-7059E05E40FC}" destId="{B2BD5611-0384-458A-95AF-F38354DDEA25}" srcOrd="0" destOrd="0" presId="urn:microsoft.com/office/officeart/2005/8/layout/vList3"/>
    <dgm:cxn modelId="{DA427DCD-2557-4B89-80B1-2F7875E4336F}" type="presOf" srcId="{9475F84B-DA32-4564-B1CF-69EDCD05E4AC}" destId="{508FA147-82B1-418E-BE4D-A80D907FB25D}" srcOrd="0" destOrd="0" presId="urn:microsoft.com/office/officeart/2005/8/layout/vList3"/>
    <dgm:cxn modelId="{44863276-E49C-46D1-90FE-A6F060FA49DB}" srcId="{103E6C61-BEFC-4B38-8A04-97B5C0D65FE1}" destId="{9475F84B-DA32-4564-B1CF-69EDCD05E4AC}" srcOrd="0" destOrd="0" parTransId="{D676EE22-F1B0-4460-87CA-3E6B7324AD8A}" sibTransId="{32F5AED1-D231-432F-91D0-F9CDFDEDBE3D}"/>
    <dgm:cxn modelId="{AECC10B6-F088-4260-BECA-A68BBDDB4A5E}" type="presParOf" srcId="{3623889B-2FA3-4140-B295-859B8F2327DF}" destId="{0CA86C35-D3AE-4256-95BB-EB84C66FE90E}" srcOrd="0" destOrd="0" presId="urn:microsoft.com/office/officeart/2005/8/layout/vList3"/>
    <dgm:cxn modelId="{1727A3FC-2F8F-4FE3-BF3D-23E110940A5C}" type="presParOf" srcId="{0CA86C35-D3AE-4256-95BB-EB84C66FE90E}" destId="{63D9D13C-4B2F-4F7F-ABAA-96AE0102B732}" srcOrd="0" destOrd="0" presId="urn:microsoft.com/office/officeart/2005/8/layout/vList3"/>
    <dgm:cxn modelId="{57DFF457-F58C-4B83-BEF5-B0F7FAF0A047}" type="presParOf" srcId="{0CA86C35-D3AE-4256-95BB-EB84C66FE90E}" destId="{508FA147-82B1-418E-BE4D-A80D907FB25D}" srcOrd="1" destOrd="0" presId="urn:microsoft.com/office/officeart/2005/8/layout/vList3"/>
    <dgm:cxn modelId="{79F9906E-AC6E-4733-97D3-A4D2247A50E5}" type="presParOf" srcId="{3623889B-2FA3-4140-B295-859B8F2327DF}" destId="{CDA0366B-2138-4699-AF1B-10E0DA2D9419}" srcOrd="1" destOrd="0" presId="urn:microsoft.com/office/officeart/2005/8/layout/vList3"/>
    <dgm:cxn modelId="{2C09EF9E-1A7D-44FD-92AF-2C1CAE24A861}" type="presParOf" srcId="{3623889B-2FA3-4140-B295-859B8F2327DF}" destId="{5B11D09E-B054-4EC4-BABA-A0352B8612D4}" srcOrd="2" destOrd="0" presId="urn:microsoft.com/office/officeart/2005/8/layout/vList3"/>
    <dgm:cxn modelId="{C4B0AE86-7132-44F7-8003-DCAB37771E99}" type="presParOf" srcId="{5B11D09E-B054-4EC4-BABA-A0352B8612D4}" destId="{AD35E691-8BCC-447D-9C90-2FFEC074A3C8}" srcOrd="0" destOrd="0" presId="urn:microsoft.com/office/officeart/2005/8/layout/vList3"/>
    <dgm:cxn modelId="{F273DABD-829C-411E-8CAE-A0DCEBF440AB}" type="presParOf" srcId="{5B11D09E-B054-4EC4-BABA-A0352B8612D4}" destId="{B2BD5611-0384-458A-95AF-F38354DDEA25}" srcOrd="1" destOrd="0" presId="urn:microsoft.com/office/officeart/2005/8/layout/vList3"/>
    <dgm:cxn modelId="{1A8D02DE-2F56-44F5-9EA8-228D842C973D}" type="presParOf" srcId="{3623889B-2FA3-4140-B295-859B8F2327DF}" destId="{ABEEBB2E-F9AF-4EEC-A9A8-8C9F3C5FB4CA}" srcOrd="3" destOrd="0" presId="urn:microsoft.com/office/officeart/2005/8/layout/vList3"/>
    <dgm:cxn modelId="{A656C9C2-5C48-4EB6-9E96-3AF3729F8717}" type="presParOf" srcId="{3623889B-2FA3-4140-B295-859B8F2327DF}" destId="{C9D49925-4CAB-45D0-96CD-16D864D95B8D}" srcOrd="4" destOrd="0" presId="urn:microsoft.com/office/officeart/2005/8/layout/vList3"/>
    <dgm:cxn modelId="{06AF6B31-3966-45B7-9CE4-AB3DDD27E599}" type="presParOf" srcId="{C9D49925-4CAB-45D0-96CD-16D864D95B8D}" destId="{53C6D859-0B47-4290-830D-50D0EE05669F}" srcOrd="0" destOrd="0" presId="urn:microsoft.com/office/officeart/2005/8/layout/vList3"/>
    <dgm:cxn modelId="{B9A5FA6A-A90A-483B-B06E-B2F6E6FF7222}" type="presParOf" srcId="{C9D49925-4CAB-45D0-96CD-16D864D95B8D}" destId="{14409FF7-C167-49FA-880D-10FF8E35E58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9B9C13-E5FE-451A-BDDB-46E5C2CDA47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23D960A-10BA-4DF8-AE6D-C89E99305F2A}">
      <dgm:prSet phldrT="[Text]"/>
      <dgm:spPr/>
      <dgm:t>
        <a:bodyPr/>
        <a:lstStyle/>
        <a:p>
          <a:r>
            <a:rPr lang="en-US" dirty="0"/>
            <a:t>Pricing strategy</a:t>
          </a:r>
        </a:p>
      </dgm:t>
    </dgm:pt>
    <dgm:pt modelId="{EF128DF2-3408-4679-83B2-4EA022DEB39B}" type="parTrans" cxnId="{5BF99AA6-D6D1-460D-9104-BD1A54FD13E3}">
      <dgm:prSet/>
      <dgm:spPr/>
      <dgm:t>
        <a:bodyPr/>
        <a:lstStyle/>
        <a:p>
          <a:endParaRPr lang="en-US"/>
        </a:p>
      </dgm:t>
    </dgm:pt>
    <dgm:pt modelId="{D7C841E5-AE04-4734-8558-CD61544EDCDC}" type="sibTrans" cxnId="{5BF99AA6-D6D1-460D-9104-BD1A54FD13E3}">
      <dgm:prSet/>
      <dgm:spPr/>
      <dgm:t>
        <a:bodyPr/>
        <a:lstStyle/>
        <a:p>
          <a:endParaRPr lang="en-US"/>
        </a:p>
      </dgm:t>
    </dgm:pt>
    <dgm:pt modelId="{44B4E4F7-703C-48D9-AD86-A5E84FD749B7}">
      <dgm:prSet phldrT="[Text]"/>
      <dgm:spPr/>
      <dgm:t>
        <a:bodyPr/>
        <a:lstStyle/>
        <a:p>
          <a:r>
            <a:rPr lang="en-US" dirty="0"/>
            <a:t>Cost-based</a:t>
          </a:r>
        </a:p>
      </dgm:t>
    </dgm:pt>
    <dgm:pt modelId="{9E01965F-9BB6-45C0-AD1C-5D478446566D}" type="parTrans" cxnId="{5467BDB7-4881-4210-B9E0-FC93959530DF}">
      <dgm:prSet/>
      <dgm:spPr/>
      <dgm:t>
        <a:bodyPr/>
        <a:lstStyle/>
        <a:p>
          <a:endParaRPr lang="en-US"/>
        </a:p>
      </dgm:t>
    </dgm:pt>
    <dgm:pt modelId="{6BEDC04F-1BB9-4699-9A3A-BCF9B982C69C}" type="sibTrans" cxnId="{5467BDB7-4881-4210-B9E0-FC93959530DF}">
      <dgm:prSet/>
      <dgm:spPr/>
      <dgm:t>
        <a:bodyPr/>
        <a:lstStyle/>
        <a:p>
          <a:endParaRPr lang="en-US"/>
        </a:p>
      </dgm:t>
    </dgm:pt>
    <dgm:pt modelId="{598AED78-827D-4299-BAD7-E435700B137F}">
      <dgm:prSet phldrT="[Text]"/>
      <dgm:spPr/>
      <dgm:t>
        <a:bodyPr/>
        <a:lstStyle/>
        <a:p>
          <a:r>
            <a:rPr lang="en-US" dirty="0"/>
            <a:t>Value-based</a:t>
          </a:r>
        </a:p>
      </dgm:t>
    </dgm:pt>
    <dgm:pt modelId="{A411FE5F-0154-47D0-A8BC-0AAEE824055B}" type="parTrans" cxnId="{1AE7174C-20CC-43DD-8B49-AC0DBEB86D76}">
      <dgm:prSet/>
      <dgm:spPr/>
      <dgm:t>
        <a:bodyPr/>
        <a:lstStyle/>
        <a:p>
          <a:endParaRPr lang="en-US"/>
        </a:p>
      </dgm:t>
    </dgm:pt>
    <dgm:pt modelId="{FDD139CD-7D02-45E0-94D3-A7B2381C4E9E}" type="sibTrans" cxnId="{1AE7174C-20CC-43DD-8B49-AC0DBEB86D76}">
      <dgm:prSet/>
      <dgm:spPr/>
      <dgm:t>
        <a:bodyPr/>
        <a:lstStyle/>
        <a:p>
          <a:endParaRPr lang="en-US"/>
        </a:p>
      </dgm:t>
    </dgm:pt>
    <dgm:pt modelId="{BC4CFE9F-AECE-4D6D-99A0-E3D3A12206F4}">
      <dgm:prSet phldrT="[Text]"/>
      <dgm:spPr/>
      <dgm:t>
        <a:bodyPr/>
        <a:lstStyle/>
        <a:p>
          <a:r>
            <a:rPr lang="en-US" dirty="0"/>
            <a:t>Competition-based</a:t>
          </a:r>
        </a:p>
      </dgm:t>
    </dgm:pt>
    <dgm:pt modelId="{69CA266F-48A8-4AB7-8285-13589E60968C}" type="parTrans" cxnId="{2689594B-63AF-4610-9646-48D4ED08A6A7}">
      <dgm:prSet/>
      <dgm:spPr/>
      <dgm:t>
        <a:bodyPr/>
        <a:lstStyle/>
        <a:p>
          <a:endParaRPr lang="en-US"/>
        </a:p>
      </dgm:t>
    </dgm:pt>
    <dgm:pt modelId="{FC4191EE-8680-42FE-BE6C-7FC8327597F0}" type="sibTrans" cxnId="{2689594B-63AF-4610-9646-48D4ED08A6A7}">
      <dgm:prSet/>
      <dgm:spPr/>
      <dgm:t>
        <a:bodyPr/>
        <a:lstStyle/>
        <a:p>
          <a:endParaRPr lang="en-US"/>
        </a:p>
      </dgm:t>
    </dgm:pt>
    <dgm:pt modelId="{DE0489BA-B3FC-4A01-A664-54C95E10BAF4}" type="pres">
      <dgm:prSet presAssocID="{909B9C13-E5FE-451A-BDDB-46E5C2CDA474}" presName="hierChild1" presStyleCnt="0">
        <dgm:presLayoutVars>
          <dgm:orgChart val="1"/>
          <dgm:chPref val="1"/>
          <dgm:dir/>
          <dgm:animOne val="branch"/>
          <dgm:animLvl val="lvl"/>
          <dgm:resizeHandles/>
        </dgm:presLayoutVars>
      </dgm:prSet>
      <dgm:spPr/>
      <dgm:t>
        <a:bodyPr/>
        <a:lstStyle/>
        <a:p>
          <a:endParaRPr lang="en-US"/>
        </a:p>
      </dgm:t>
    </dgm:pt>
    <dgm:pt modelId="{481FCA15-1B9B-44B8-A7CB-022056C647C1}" type="pres">
      <dgm:prSet presAssocID="{223D960A-10BA-4DF8-AE6D-C89E99305F2A}" presName="hierRoot1" presStyleCnt="0">
        <dgm:presLayoutVars>
          <dgm:hierBranch val="init"/>
        </dgm:presLayoutVars>
      </dgm:prSet>
      <dgm:spPr/>
    </dgm:pt>
    <dgm:pt modelId="{2AC1D0D5-B549-44C2-BE93-EB1B6144F4B1}" type="pres">
      <dgm:prSet presAssocID="{223D960A-10BA-4DF8-AE6D-C89E99305F2A}" presName="rootComposite1" presStyleCnt="0"/>
      <dgm:spPr/>
    </dgm:pt>
    <dgm:pt modelId="{8E2C95FA-CAFE-4A7A-9BEB-7E4CFEA850F3}" type="pres">
      <dgm:prSet presAssocID="{223D960A-10BA-4DF8-AE6D-C89E99305F2A}" presName="rootText1" presStyleLbl="node0" presStyleIdx="0" presStyleCnt="1">
        <dgm:presLayoutVars>
          <dgm:chPref val="3"/>
        </dgm:presLayoutVars>
      </dgm:prSet>
      <dgm:spPr/>
      <dgm:t>
        <a:bodyPr/>
        <a:lstStyle/>
        <a:p>
          <a:endParaRPr lang="en-US"/>
        </a:p>
      </dgm:t>
    </dgm:pt>
    <dgm:pt modelId="{1485A32E-0ED0-494C-B0B2-A4E772B22932}" type="pres">
      <dgm:prSet presAssocID="{223D960A-10BA-4DF8-AE6D-C89E99305F2A}" presName="rootConnector1" presStyleLbl="node1" presStyleIdx="0" presStyleCnt="0"/>
      <dgm:spPr/>
      <dgm:t>
        <a:bodyPr/>
        <a:lstStyle/>
        <a:p>
          <a:endParaRPr lang="en-US"/>
        </a:p>
      </dgm:t>
    </dgm:pt>
    <dgm:pt modelId="{5F2CA353-1AC2-4F12-B374-30E4E234A293}" type="pres">
      <dgm:prSet presAssocID="{223D960A-10BA-4DF8-AE6D-C89E99305F2A}" presName="hierChild2" presStyleCnt="0"/>
      <dgm:spPr/>
    </dgm:pt>
    <dgm:pt modelId="{7D31A3E2-F951-46CE-8223-7E5299E09C66}" type="pres">
      <dgm:prSet presAssocID="{9E01965F-9BB6-45C0-AD1C-5D478446566D}" presName="Name37" presStyleLbl="parChTrans1D2" presStyleIdx="0" presStyleCnt="3"/>
      <dgm:spPr/>
      <dgm:t>
        <a:bodyPr/>
        <a:lstStyle/>
        <a:p>
          <a:endParaRPr lang="en-US"/>
        </a:p>
      </dgm:t>
    </dgm:pt>
    <dgm:pt modelId="{4CBA3F08-EBF6-4F15-B580-34CD97D87A21}" type="pres">
      <dgm:prSet presAssocID="{44B4E4F7-703C-48D9-AD86-A5E84FD749B7}" presName="hierRoot2" presStyleCnt="0">
        <dgm:presLayoutVars>
          <dgm:hierBranch val="init"/>
        </dgm:presLayoutVars>
      </dgm:prSet>
      <dgm:spPr/>
    </dgm:pt>
    <dgm:pt modelId="{EC7A72CC-D27B-4A42-BD9C-927F844047F6}" type="pres">
      <dgm:prSet presAssocID="{44B4E4F7-703C-48D9-AD86-A5E84FD749B7}" presName="rootComposite" presStyleCnt="0"/>
      <dgm:spPr/>
    </dgm:pt>
    <dgm:pt modelId="{1F7899F3-498A-4A01-B4F7-A39099B9C8A8}" type="pres">
      <dgm:prSet presAssocID="{44B4E4F7-703C-48D9-AD86-A5E84FD749B7}" presName="rootText" presStyleLbl="node2" presStyleIdx="0" presStyleCnt="3" custLinFactX="-497" custLinFactNeighborX="-100000" custLinFactNeighborY="1764">
        <dgm:presLayoutVars>
          <dgm:chPref val="3"/>
        </dgm:presLayoutVars>
      </dgm:prSet>
      <dgm:spPr/>
      <dgm:t>
        <a:bodyPr/>
        <a:lstStyle/>
        <a:p>
          <a:endParaRPr lang="en-US"/>
        </a:p>
      </dgm:t>
    </dgm:pt>
    <dgm:pt modelId="{02108EBB-4762-4E7F-906D-1AA8D4BADBD5}" type="pres">
      <dgm:prSet presAssocID="{44B4E4F7-703C-48D9-AD86-A5E84FD749B7}" presName="rootConnector" presStyleLbl="node2" presStyleIdx="0" presStyleCnt="3"/>
      <dgm:spPr/>
      <dgm:t>
        <a:bodyPr/>
        <a:lstStyle/>
        <a:p>
          <a:endParaRPr lang="en-US"/>
        </a:p>
      </dgm:t>
    </dgm:pt>
    <dgm:pt modelId="{A8E864B7-E07E-440C-AA37-99DA10F44B8A}" type="pres">
      <dgm:prSet presAssocID="{44B4E4F7-703C-48D9-AD86-A5E84FD749B7}" presName="hierChild4" presStyleCnt="0"/>
      <dgm:spPr/>
    </dgm:pt>
    <dgm:pt modelId="{46A0A02D-4368-4941-8266-F9707F2B72AF}" type="pres">
      <dgm:prSet presAssocID="{44B4E4F7-703C-48D9-AD86-A5E84FD749B7}" presName="hierChild5" presStyleCnt="0"/>
      <dgm:spPr/>
    </dgm:pt>
    <dgm:pt modelId="{E8A3AB29-B011-48DE-A875-F87092129B41}" type="pres">
      <dgm:prSet presAssocID="{A411FE5F-0154-47D0-A8BC-0AAEE824055B}" presName="Name37" presStyleLbl="parChTrans1D2" presStyleIdx="1" presStyleCnt="3"/>
      <dgm:spPr/>
      <dgm:t>
        <a:bodyPr/>
        <a:lstStyle/>
        <a:p>
          <a:endParaRPr lang="en-US"/>
        </a:p>
      </dgm:t>
    </dgm:pt>
    <dgm:pt modelId="{5D553072-A621-4DED-A571-C08647AB6DD4}" type="pres">
      <dgm:prSet presAssocID="{598AED78-827D-4299-BAD7-E435700B137F}" presName="hierRoot2" presStyleCnt="0">
        <dgm:presLayoutVars>
          <dgm:hierBranch val="init"/>
        </dgm:presLayoutVars>
      </dgm:prSet>
      <dgm:spPr/>
    </dgm:pt>
    <dgm:pt modelId="{93C3C438-ADCC-4D29-8746-83AE8304C99E}" type="pres">
      <dgm:prSet presAssocID="{598AED78-827D-4299-BAD7-E435700B137F}" presName="rootComposite" presStyleCnt="0"/>
      <dgm:spPr/>
    </dgm:pt>
    <dgm:pt modelId="{B66F4012-3C15-4EDB-A45E-6AC747EA2F22}" type="pres">
      <dgm:prSet presAssocID="{598AED78-827D-4299-BAD7-E435700B137F}" presName="rootText" presStyleLbl="node2" presStyleIdx="1" presStyleCnt="3">
        <dgm:presLayoutVars>
          <dgm:chPref val="3"/>
        </dgm:presLayoutVars>
      </dgm:prSet>
      <dgm:spPr/>
      <dgm:t>
        <a:bodyPr/>
        <a:lstStyle/>
        <a:p>
          <a:endParaRPr lang="en-US"/>
        </a:p>
      </dgm:t>
    </dgm:pt>
    <dgm:pt modelId="{C1F42116-D300-462E-BE7C-CAE2586F807C}" type="pres">
      <dgm:prSet presAssocID="{598AED78-827D-4299-BAD7-E435700B137F}" presName="rootConnector" presStyleLbl="node2" presStyleIdx="1" presStyleCnt="3"/>
      <dgm:spPr/>
      <dgm:t>
        <a:bodyPr/>
        <a:lstStyle/>
        <a:p>
          <a:endParaRPr lang="en-US"/>
        </a:p>
      </dgm:t>
    </dgm:pt>
    <dgm:pt modelId="{D05CF3E2-1DBA-4C1D-9703-175438EFDC2A}" type="pres">
      <dgm:prSet presAssocID="{598AED78-827D-4299-BAD7-E435700B137F}" presName="hierChild4" presStyleCnt="0"/>
      <dgm:spPr/>
    </dgm:pt>
    <dgm:pt modelId="{386FCD73-BF20-4F1B-A5AE-D5F243ABCD51}" type="pres">
      <dgm:prSet presAssocID="{598AED78-827D-4299-BAD7-E435700B137F}" presName="hierChild5" presStyleCnt="0"/>
      <dgm:spPr/>
    </dgm:pt>
    <dgm:pt modelId="{BCC16049-385E-453D-BF7A-54E89FD290A0}" type="pres">
      <dgm:prSet presAssocID="{69CA266F-48A8-4AB7-8285-13589E60968C}" presName="Name37" presStyleLbl="parChTrans1D2" presStyleIdx="2" presStyleCnt="3"/>
      <dgm:spPr/>
      <dgm:t>
        <a:bodyPr/>
        <a:lstStyle/>
        <a:p>
          <a:endParaRPr lang="en-US"/>
        </a:p>
      </dgm:t>
    </dgm:pt>
    <dgm:pt modelId="{12DCC4F3-2248-4348-92FF-FCD296B24331}" type="pres">
      <dgm:prSet presAssocID="{BC4CFE9F-AECE-4D6D-99A0-E3D3A12206F4}" presName="hierRoot2" presStyleCnt="0">
        <dgm:presLayoutVars>
          <dgm:hierBranch val="init"/>
        </dgm:presLayoutVars>
      </dgm:prSet>
      <dgm:spPr/>
    </dgm:pt>
    <dgm:pt modelId="{4C4038DA-A541-43A5-87AE-AB23207019E8}" type="pres">
      <dgm:prSet presAssocID="{BC4CFE9F-AECE-4D6D-99A0-E3D3A12206F4}" presName="rootComposite" presStyleCnt="0"/>
      <dgm:spPr/>
    </dgm:pt>
    <dgm:pt modelId="{C9CC0BC1-89E9-4E73-939A-EB74C5FCBB36}" type="pres">
      <dgm:prSet presAssocID="{BC4CFE9F-AECE-4D6D-99A0-E3D3A12206F4}" presName="rootText" presStyleLbl="node2" presStyleIdx="2" presStyleCnt="3" custLinFactX="2742" custLinFactNeighborX="100000" custLinFactNeighborY="1764">
        <dgm:presLayoutVars>
          <dgm:chPref val="3"/>
        </dgm:presLayoutVars>
      </dgm:prSet>
      <dgm:spPr/>
      <dgm:t>
        <a:bodyPr/>
        <a:lstStyle/>
        <a:p>
          <a:endParaRPr lang="en-US"/>
        </a:p>
      </dgm:t>
    </dgm:pt>
    <dgm:pt modelId="{E56F0817-47ED-49D9-8BD2-D273A7F7DA87}" type="pres">
      <dgm:prSet presAssocID="{BC4CFE9F-AECE-4D6D-99A0-E3D3A12206F4}" presName="rootConnector" presStyleLbl="node2" presStyleIdx="2" presStyleCnt="3"/>
      <dgm:spPr/>
      <dgm:t>
        <a:bodyPr/>
        <a:lstStyle/>
        <a:p>
          <a:endParaRPr lang="en-US"/>
        </a:p>
      </dgm:t>
    </dgm:pt>
    <dgm:pt modelId="{2A2AA5B3-BC33-43F6-AB77-29FFC2B28C43}" type="pres">
      <dgm:prSet presAssocID="{BC4CFE9F-AECE-4D6D-99A0-E3D3A12206F4}" presName="hierChild4" presStyleCnt="0"/>
      <dgm:spPr/>
    </dgm:pt>
    <dgm:pt modelId="{4484675E-5825-4FD2-82EA-865C8679BA4D}" type="pres">
      <dgm:prSet presAssocID="{BC4CFE9F-AECE-4D6D-99A0-E3D3A12206F4}" presName="hierChild5" presStyleCnt="0"/>
      <dgm:spPr/>
    </dgm:pt>
    <dgm:pt modelId="{685228E1-47CE-4DA6-89E0-D4A9640BB4D4}" type="pres">
      <dgm:prSet presAssocID="{223D960A-10BA-4DF8-AE6D-C89E99305F2A}" presName="hierChild3" presStyleCnt="0"/>
      <dgm:spPr/>
    </dgm:pt>
  </dgm:ptLst>
  <dgm:cxnLst>
    <dgm:cxn modelId="{5828A9C3-62CD-49B4-BE41-ABE82CEA7B66}" type="presOf" srcId="{9E01965F-9BB6-45C0-AD1C-5D478446566D}" destId="{7D31A3E2-F951-46CE-8223-7E5299E09C66}" srcOrd="0" destOrd="0" presId="urn:microsoft.com/office/officeart/2005/8/layout/orgChart1"/>
    <dgm:cxn modelId="{AFDA0B2A-5DF1-4C67-B332-7821AF79DF94}" type="presOf" srcId="{69CA266F-48A8-4AB7-8285-13589E60968C}" destId="{BCC16049-385E-453D-BF7A-54E89FD290A0}" srcOrd="0" destOrd="0" presId="urn:microsoft.com/office/officeart/2005/8/layout/orgChart1"/>
    <dgm:cxn modelId="{F6B1D91A-67E6-4F61-96BF-D532E41D65DE}" type="presOf" srcId="{598AED78-827D-4299-BAD7-E435700B137F}" destId="{B66F4012-3C15-4EDB-A45E-6AC747EA2F22}" srcOrd="0" destOrd="0" presId="urn:microsoft.com/office/officeart/2005/8/layout/orgChart1"/>
    <dgm:cxn modelId="{C50018D7-6788-4781-84E4-EDA34AE4EBAF}" type="presOf" srcId="{223D960A-10BA-4DF8-AE6D-C89E99305F2A}" destId="{8E2C95FA-CAFE-4A7A-9BEB-7E4CFEA850F3}" srcOrd="0" destOrd="0" presId="urn:microsoft.com/office/officeart/2005/8/layout/orgChart1"/>
    <dgm:cxn modelId="{77CE6451-9060-4A11-8D6D-493090AC7078}" type="presOf" srcId="{223D960A-10BA-4DF8-AE6D-C89E99305F2A}" destId="{1485A32E-0ED0-494C-B0B2-A4E772B22932}" srcOrd="1" destOrd="0" presId="urn:microsoft.com/office/officeart/2005/8/layout/orgChart1"/>
    <dgm:cxn modelId="{FCC85E27-51D2-4F32-9B69-50952C89032F}" type="presOf" srcId="{BC4CFE9F-AECE-4D6D-99A0-E3D3A12206F4}" destId="{C9CC0BC1-89E9-4E73-939A-EB74C5FCBB36}" srcOrd="0" destOrd="0" presId="urn:microsoft.com/office/officeart/2005/8/layout/orgChart1"/>
    <dgm:cxn modelId="{2689594B-63AF-4610-9646-48D4ED08A6A7}" srcId="{223D960A-10BA-4DF8-AE6D-C89E99305F2A}" destId="{BC4CFE9F-AECE-4D6D-99A0-E3D3A12206F4}" srcOrd="2" destOrd="0" parTransId="{69CA266F-48A8-4AB7-8285-13589E60968C}" sibTransId="{FC4191EE-8680-42FE-BE6C-7FC8327597F0}"/>
    <dgm:cxn modelId="{1AE7174C-20CC-43DD-8B49-AC0DBEB86D76}" srcId="{223D960A-10BA-4DF8-AE6D-C89E99305F2A}" destId="{598AED78-827D-4299-BAD7-E435700B137F}" srcOrd="1" destOrd="0" parTransId="{A411FE5F-0154-47D0-A8BC-0AAEE824055B}" sibTransId="{FDD139CD-7D02-45E0-94D3-A7B2381C4E9E}"/>
    <dgm:cxn modelId="{5467BDB7-4881-4210-B9E0-FC93959530DF}" srcId="{223D960A-10BA-4DF8-AE6D-C89E99305F2A}" destId="{44B4E4F7-703C-48D9-AD86-A5E84FD749B7}" srcOrd="0" destOrd="0" parTransId="{9E01965F-9BB6-45C0-AD1C-5D478446566D}" sibTransId="{6BEDC04F-1BB9-4699-9A3A-BCF9B982C69C}"/>
    <dgm:cxn modelId="{D982F5BA-C68E-400C-8CDE-C8F8760DC5F6}" type="presOf" srcId="{A411FE5F-0154-47D0-A8BC-0AAEE824055B}" destId="{E8A3AB29-B011-48DE-A875-F87092129B41}" srcOrd="0" destOrd="0" presId="urn:microsoft.com/office/officeart/2005/8/layout/orgChart1"/>
    <dgm:cxn modelId="{4BE5729B-19EB-4C17-9429-EF4184809256}" type="presOf" srcId="{44B4E4F7-703C-48D9-AD86-A5E84FD749B7}" destId="{1F7899F3-498A-4A01-B4F7-A39099B9C8A8}" srcOrd="0" destOrd="0" presId="urn:microsoft.com/office/officeart/2005/8/layout/orgChart1"/>
    <dgm:cxn modelId="{1F3CADD8-5480-46FD-AEAF-22ECCEC3852B}" type="presOf" srcId="{909B9C13-E5FE-451A-BDDB-46E5C2CDA474}" destId="{DE0489BA-B3FC-4A01-A664-54C95E10BAF4}" srcOrd="0" destOrd="0" presId="urn:microsoft.com/office/officeart/2005/8/layout/orgChart1"/>
    <dgm:cxn modelId="{BD6859EB-9611-45B2-9F99-9C18B8EFFD74}" type="presOf" srcId="{44B4E4F7-703C-48D9-AD86-A5E84FD749B7}" destId="{02108EBB-4762-4E7F-906D-1AA8D4BADBD5}" srcOrd="1" destOrd="0" presId="urn:microsoft.com/office/officeart/2005/8/layout/orgChart1"/>
    <dgm:cxn modelId="{BA07A210-CDED-4858-B0A6-6C8710CD00EF}" type="presOf" srcId="{BC4CFE9F-AECE-4D6D-99A0-E3D3A12206F4}" destId="{E56F0817-47ED-49D9-8BD2-D273A7F7DA87}" srcOrd="1" destOrd="0" presId="urn:microsoft.com/office/officeart/2005/8/layout/orgChart1"/>
    <dgm:cxn modelId="{458D0072-FB54-4BE8-AC26-41A4DC537ACC}" type="presOf" srcId="{598AED78-827D-4299-BAD7-E435700B137F}" destId="{C1F42116-D300-462E-BE7C-CAE2586F807C}" srcOrd="1" destOrd="0" presId="urn:microsoft.com/office/officeart/2005/8/layout/orgChart1"/>
    <dgm:cxn modelId="{5BF99AA6-D6D1-460D-9104-BD1A54FD13E3}" srcId="{909B9C13-E5FE-451A-BDDB-46E5C2CDA474}" destId="{223D960A-10BA-4DF8-AE6D-C89E99305F2A}" srcOrd="0" destOrd="0" parTransId="{EF128DF2-3408-4679-83B2-4EA022DEB39B}" sibTransId="{D7C841E5-AE04-4734-8558-CD61544EDCDC}"/>
    <dgm:cxn modelId="{379E8F7A-8F7E-47AA-B701-9C2C826CBFE9}" type="presParOf" srcId="{DE0489BA-B3FC-4A01-A664-54C95E10BAF4}" destId="{481FCA15-1B9B-44B8-A7CB-022056C647C1}" srcOrd="0" destOrd="0" presId="urn:microsoft.com/office/officeart/2005/8/layout/orgChart1"/>
    <dgm:cxn modelId="{095CFA16-3851-4F66-80A7-E21D27E92150}" type="presParOf" srcId="{481FCA15-1B9B-44B8-A7CB-022056C647C1}" destId="{2AC1D0D5-B549-44C2-BE93-EB1B6144F4B1}" srcOrd="0" destOrd="0" presId="urn:microsoft.com/office/officeart/2005/8/layout/orgChart1"/>
    <dgm:cxn modelId="{B69D1CA1-3587-42D6-8AAB-49E501453FC2}" type="presParOf" srcId="{2AC1D0D5-B549-44C2-BE93-EB1B6144F4B1}" destId="{8E2C95FA-CAFE-4A7A-9BEB-7E4CFEA850F3}" srcOrd="0" destOrd="0" presId="urn:microsoft.com/office/officeart/2005/8/layout/orgChart1"/>
    <dgm:cxn modelId="{81FB38E9-96F6-4C7E-BA65-6678C6E4F37A}" type="presParOf" srcId="{2AC1D0D5-B549-44C2-BE93-EB1B6144F4B1}" destId="{1485A32E-0ED0-494C-B0B2-A4E772B22932}" srcOrd="1" destOrd="0" presId="urn:microsoft.com/office/officeart/2005/8/layout/orgChart1"/>
    <dgm:cxn modelId="{B9BB1319-4D54-46A8-AD69-5A6FCA9CCE60}" type="presParOf" srcId="{481FCA15-1B9B-44B8-A7CB-022056C647C1}" destId="{5F2CA353-1AC2-4F12-B374-30E4E234A293}" srcOrd="1" destOrd="0" presId="urn:microsoft.com/office/officeart/2005/8/layout/orgChart1"/>
    <dgm:cxn modelId="{A741BC37-BF7F-4373-A0A1-91D6023A4EB2}" type="presParOf" srcId="{5F2CA353-1AC2-4F12-B374-30E4E234A293}" destId="{7D31A3E2-F951-46CE-8223-7E5299E09C66}" srcOrd="0" destOrd="0" presId="urn:microsoft.com/office/officeart/2005/8/layout/orgChart1"/>
    <dgm:cxn modelId="{DE35EE36-BFFA-4308-882B-E0FF03C7820C}" type="presParOf" srcId="{5F2CA353-1AC2-4F12-B374-30E4E234A293}" destId="{4CBA3F08-EBF6-4F15-B580-34CD97D87A21}" srcOrd="1" destOrd="0" presId="urn:microsoft.com/office/officeart/2005/8/layout/orgChart1"/>
    <dgm:cxn modelId="{5812BBA5-BF36-4FEE-AEB4-CEAB013EA34C}" type="presParOf" srcId="{4CBA3F08-EBF6-4F15-B580-34CD97D87A21}" destId="{EC7A72CC-D27B-4A42-BD9C-927F844047F6}" srcOrd="0" destOrd="0" presId="urn:microsoft.com/office/officeart/2005/8/layout/orgChart1"/>
    <dgm:cxn modelId="{DD1C7AD7-E390-4C85-9A66-8113E05D3715}" type="presParOf" srcId="{EC7A72CC-D27B-4A42-BD9C-927F844047F6}" destId="{1F7899F3-498A-4A01-B4F7-A39099B9C8A8}" srcOrd="0" destOrd="0" presId="urn:microsoft.com/office/officeart/2005/8/layout/orgChart1"/>
    <dgm:cxn modelId="{608CDD04-2E90-46D2-B80B-596948D6CC6B}" type="presParOf" srcId="{EC7A72CC-D27B-4A42-BD9C-927F844047F6}" destId="{02108EBB-4762-4E7F-906D-1AA8D4BADBD5}" srcOrd="1" destOrd="0" presId="urn:microsoft.com/office/officeart/2005/8/layout/orgChart1"/>
    <dgm:cxn modelId="{46AFC40F-1F27-4E9B-966A-6AD0ADDDDCCB}" type="presParOf" srcId="{4CBA3F08-EBF6-4F15-B580-34CD97D87A21}" destId="{A8E864B7-E07E-440C-AA37-99DA10F44B8A}" srcOrd="1" destOrd="0" presId="urn:microsoft.com/office/officeart/2005/8/layout/orgChart1"/>
    <dgm:cxn modelId="{C25F3591-C3B5-4352-8621-9CDF05A9F58E}" type="presParOf" srcId="{4CBA3F08-EBF6-4F15-B580-34CD97D87A21}" destId="{46A0A02D-4368-4941-8266-F9707F2B72AF}" srcOrd="2" destOrd="0" presId="urn:microsoft.com/office/officeart/2005/8/layout/orgChart1"/>
    <dgm:cxn modelId="{C158583C-8894-4D77-98AF-6BC4CA44F35A}" type="presParOf" srcId="{5F2CA353-1AC2-4F12-B374-30E4E234A293}" destId="{E8A3AB29-B011-48DE-A875-F87092129B41}" srcOrd="2" destOrd="0" presId="urn:microsoft.com/office/officeart/2005/8/layout/orgChart1"/>
    <dgm:cxn modelId="{0B3118F1-AF9F-45DC-AA52-6E668741AA73}" type="presParOf" srcId="{5F2CA353-1AC2-4F12-B374-30E4E234A293}" destId="{5D553072-A621-4DED-A571-C08647AB6DD4}" srcOrd="3" destOrd="0" presId="urn:microsoft.com/office/officeart/2005/8/layout/orgChart1"/>
    <dgm:cxn modelId="{2F35CD51-9619-45F9-97A9-E585E6AAE472}" type="presParOf" srcId="{5D553072-A621-4DED-A571-C08647AB6DD4}" destId="{93C3C438-ADCC-4D29-8746-83AE8304C99E}" srcOrd="0" destOrd="0" presId="urn:microsoft.com/office/officeart/2005/8/layout/orgChart1"/>
    <dgm:cxn modelId="{B1B4DC21-A0C0-4F45-9E23-D5F33705ABF8}" type="presParOf" srcId="{93C3C438-ADCC-4D29-8746-83AE8304C99E}" destId="{B66F4012-3C15-4EDB-A45E-6AC747EA2F22}" srcOrd="0" destOrd="0" presId="urn:microsoft.com/office/officeart/2005/8/layout/orgChart1"/>
    <dgm:cxn modelId="{7E29CF81-0A69-4C02-BA86-2EE05F8054BD}" type="presParOf" srcId="{93C3C438-ADCC-4D29-8746-83AE8304C99E}" destId="{C1F42116-D300-462E-BE7C-CAE2586F807C}" srcOrd="1" destOrd="0" presId="urn:microsoft.com/office/officeart/2005/8/layout/orgChart1"/>
    <dgm:cxn modelId="{D3C16884-6E7C-4FD5-B19A-E05F514EBB1A}" type="presParOf" srcId="{5D553072-A621-4DED-A571-C08647AB6DD4}" destId="{D05CF3E2-1DBA-4C1D-9703-175438EFDC2A}" srcOrd="1" destOrd="0" presId="urn:microsoft.com/office/officeart/2005/8/layout/orgChart1"/>
    <dgm:cxn modelId="{AE182A68-880F-44E5-B14C-A892BE11A558}" type="presParOf" srcId="{5D553072-A621-4DED-A571-C08647AB6DD4}" destId="{386FCD73-BF20-4F1B-A5AE-D5F243ABCD51}" srcOrd="2" destOrd="0" presId="urn:microsoft.com/office/officeart/2005/8/layout/orgChart1"/>
    <dgm:cxn modelId="{AA19A5E7-2F0C-4754-8E25-47CD8F297596}" type="presParOf" srcId="{5F2CA353-1AC2-4F12-B374-30E4E234A293}" destId="{BCC16049-385E-453D-BF7A-54E89FD290A0}" srcOrd="4" destOrd="0" presId="urn:microsoft.com/office/officeart/2005/8/layout/orgChart1"/>
    <dgm:cxn modelId="{A9E34567-C062-4D20-9049-5D886834BA83}" type="presParOf" srcId="{5F2CA353-1AC2-4F12-B374-30E4E234A293}" destId="{12DCC4F3-2248-4348-92FF-FCD296B24331}" srcOrd="5" destOrd="0" presId="urn:microsoft.com/office/officeart/2005/8/layout/orgChart1"/>
    <dgm:cxn modelId="{0C0911A4-76CE-4227-8C7A-A1DE7E5B9744}" type="presParOf" srcId="{12DCC4F3-2248-4348-92FF-FCD296B24331}" destId="{4C4038DA-A541-43A5-87AE-AB23207019E8}" srcOrd="0" destOrd="0" presId="urn:microsoft.com/office/officeart/2005/8/layout/orgChart1"/>
    <dgm:cxn modelId="{554FEB5A-9B8B-4C39-A5EB-83693B067CAC}" type="presParOf" srcId="{4C4038DA-A541-43A5-87AE-AB23207019E8}" destId="{C9CC0BC1-89E9-4E73-939A-EB74C5FCBB36}" srcOrd="0" destOrd="0" presId="urn:microsoft.com/office/officeart/2005/8/layout/orgChart1"/>
    <dgm:cxn modelId="{0C2DFCA4-08ED-4426-927A-2961CD79ED7B}" type="presParOf" srcId="{4C4038DA-A541-43A5-87AE-AB23207019E8}" destId="{E56F0817-47ED-49D9-8BD2-D273A7F7DA87}" srcOrd="1" destOrd="0" presId="urn:microsoft.com/office/officeart/2005/8/layout/orgChart1"/>
    <dgm:cxn modelId="{73432B6F-13D5-4720-9998-B3E8233C9A3E}" type="presParOf" srcId="{12DCC4F3-2248-4348-92FF-FCD296B24331}" destId="{2A2AA5B3-BC33-43F6-AB77-29FFC2B28C43}" srcOrd="1" destOrd="0" presId="urn:microsoft.com/office/officeart/2005/8/layout/orgChart1"/>
    <dgm:cxn modelId="{38D01DD0-C9D5-4C59-B0DC-445F02FC4061}" type="presParOf" srcId="{12DCC4F3-2248-4348-92FF-FCD296B24331}" destId="{4484675E-5825-4FD2-82EA-865C8679BA4D}" srcOrd="2" destOrd="0" presId="urn:microsoft.com/office/officeart/2005/8/layout/orgChart1"/>
    <dgm:cxn modelId="{F4F4C71F-52BF-45BE-9CCE-07936AF32B80}" type="presParOf" srcId="{481FCA15-1B9B-44B8-A7CB-022056C647C1}" destId="{685228E1-47CE-4DA6-89E0-D4A9640BB4D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143D5C-3D14-4CA2-BBCB-32EC3CC6D90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C2D008A-AF72-4A9F-8DEF-9DB1BCB75283}">
      <dgm:prSet phldrT="[Text]"/>
      <dgm:spPr/>
      <dgm:t>
        <a:bodyPr/>
        <a:lstStyle/>
        <a:p>
          <a:r>
            <a:rPr lang="en-US" dirty="0">
              <a:latin typeface="+mj-lt"/>
              <a:cs typeface="Arial" panose="020B0604020202020204" pitchFamily="34" charset="0"/>
            </a:rPr>
            <a:t>Cost-based</a:t>
          </a:r>
        </a:p>
      </dgm:t>
    </dgm:pt>
    <dgm:pt modelId="{6EA353DF-AEA7-4CC1-B5D0-8D0F3ED55F05}" type="parTrans" cxnId="{2817B001-14B8-463C-9473-EF8B9069B0DD}">
      <dgm:prSet/>
      <dgm:spPr/>
      <dgm:t>
        <a:bodyPr/>
        <a:lstStyle/>
        <a:p>
          <a:endParaRPr lang="en-US"/>
        </a:p>
      </dgm:t>
    </dgm:pt>
    <dgm:pt modelId="{2E8ED761-49A3-4849-B64B-F7AB7AF72063}" type="sibTrans" cxnId="{2817B001-14B8-463C-9473-EF8B9069B0DD}">
      <dgm:prSet/>
      <dgm:spPr/>
      <dgm:t>
        <a:bodyPr/>
        <a:lstStyle/>
        <a:p>
          <a:endParaRPr lang="en-US"/>
        </a:p>
      </dgm:t>
    </dgm:pt>
    <dgm:pt modelId="{D6D0AF21-0218-41CE-8DA1-15CF78A2AAA5}">
      <dgm:prSet phldrT="[Text]"/>
      <dgm:spPr/>
      <dgm:t>
        <a:bodyPr/>
        <a:lstStyle/>
        <a:p>
          <a:r>
            <a:rPr lang="en-US" dirty="0">
              <a:latin typeface="+mj-lt"/>
              <a:cs typeface="Arial" panose="020B0604020202020204" pitchFamily="34" charset="0"/>
            </a:rPr>
            <a:t>Unit cost = 10€</a:t>
          </a:r>
        </a:p>
      </dgm:t>
    </dgm:pt>
    <dgm:pt modelId="{DB64FF77-E0CC-4353-BD0A-888F8CF3C788}" type="parTrans" cxnId="{0B55F685-62A9-4B46-AEDF-A8052456FE2E}">
      <dgm:prSet/>
      <dgm:spPr/>
      <dgm:t>
        <a:bodyPr/>
        <a:lstStyle/>
        <a:p>
          <a:endParaRPr lang="en-US"/>
        </a:p>
      </dgm:t>
    </dgm:pt>
    <dgm:pt modelId="{75645166-FC60-4680-AD6A-D156C868ED05}" type="sibTrans" cxnId="{0B55F685-62A9-4B46-AEDF-A8052456FE2E}">
      <dgm:prSet/>
      <dgm:spPr/>
      <dgm:t>
        <a:bodyPr/>
        <a:lstStyle/>
        <a:p>
          <a:endParaRPr lang="en-US"/>
        </a:p>
      </dgm:t>
    </dgm:pt>
    <dgm:pt modelId="{CB4DE6A4-3908-48EF-914F-9A89C418CA48}">
      <dgm:prSet phldrT="[Text]"/>
      <dgm:spPr/>
      <dgm:t>
        <a:bodyPr/>
        <a:lstStyle/>
        <a:p>
          <a:r>
            <a:rPr lang="en-US" dirty="0">
              <a:latin typeface="+mj-lt"/>
              <a:cs typeface="Arial" panose="020B0604020202020204" pitchFamily="34" charset="0"/>
            </a:rPr>
            <a:t>Margin = 20%</a:t>
          </a:r>
        </a:p>
      </dgm:t>
    </dgm:pt>
    <dgm:pt modelId="{A77E38EC-77ED-47E5-97B9-3EE50CF9C99C}" type="parTrans" cxnId="{A40D4429-1919-45C9-AD6A-CCEE4C88B9E2}">
      <dgm:prSet/>
      <dgm:spPr/>
      <dgm:t>
        <a:bodyPr/>
        <a:lstStyle/>
        <a:p>
          <a:endParaRPr lang="en-US"/>
        </a:p>
      </dgm:t>
    </dgm:pt>
    <dgm:pt modelId="{553A3FD7-BE16-4CF9-905B-6FFC4EDD8575}" type="sibTrans" cxnId="{A40D4429-1919-45C9-AD6A-CCEE4C88B9E2}">
      <dgm:prSet/>
      <dgm:spPr/>
      <dgm:t>
        <a:bodyPr/>
        <a:lstStyle/>
        <a:p>
          <a:endParaRPr lang="en-US"/>
        </a:p>
      </dgm:t>
    </dgm:pt>
    <dgm:pt modelId="{52193D19-7EB9-4161-81F2-CB393FCD2F30}">
      <dgm:prSet phldrT="[Text]"/>
      <dgm:spPr/>
      <dgm:t>
        <a:bodyPr/>
        <a:lstStyle/>
        <a:p>
          <a:r>
            <a:rPr lang="en-US" dirty="0">
              <a:latin typeface="+mj-lt"/>
              <a:cs typeface="Arial" panose="020B0604020202020204" pitchFamily="34" charset="0"/>
            </a:rPr>
            <a:t>Value-based</a:t>
          </a:r>
        </a:p>
      </dgm:t>
    </dgm:pt>
    <dgm:pt modelId="{0BF9D38C-75B7-4DE3-8F7A-C5E60D0EAE45}" type="parTrans" cxnId="{2AA24B4B-1A36-4777-B9B0-8AD86F403E29}">
      <dgm:prSet/>
      <dgm:spPr/>
      <dgm:t>
        <a:bodyPr/>
        <a:lstStyle/>
        <a:p>
          <a:endParaRPr lang="en-US"/>
        </a:p>
      </dgm:t>
    </dgm:pt>
    <dgm:pt modelId="{B9ED1F21-2D7F-4654-8EF4-DBC7EF4CEE6F}" type="sibTrans" cxnId="{2AA24B4B-1A36-4777-B9B0-8AD86F403E29}">
      <dgm:prSet/>
      <dgm:spPr/>
      <dgm:t>
        <a:bodyPr/>
        <a:lstStyle/>
        <a:p>
          <a:endParaRPr lang="en-US"/>
        </a:p>
      </dgm:t>
    </dgm:pt>
    <dgm:pt modelId="{D1217A2A-3F61-49EE-B764-3212192DA56A}">
      <dgm:prSet phldrT="[Text]"/>
      <dgm:spPr/>
      <dgm:t>
        <a:bodyPr/>
        <a:lstStyle/>
        <a:p>
          <a:r>
            <a:rPr lang="en-US" dirty="0">
              <a:latin typeface="+mj-lt"/>
              <a:cs typeface="Arial" panose="020B0604020202020204" pitchFamily="34" charset="0"/>
            </a:rPr>
            <a:t>Competitor’s price = 20€</a:t>
          </a:r>
        </a:p>
      </dgm:t>
    </dgm:pt>
    <dgm:pt modelId="{CBB0A985-1F0A-494E-A34D-2645EDAE0F41}" type="parTrans" cxnId="{05E258E9-C80F-4753-88E5-D786BD665B75}">
      <dgm:prSet/>
      <dgm:spPr/>
      <dgm:t>
        <a:bodyPr/>
        <a:lstStyle/>
        <a:p>
          <a:endParaRPr lang="en-US"/>
        </a:p>
      </dgm:t>
    </dgm:pt>
    <dgm:pt modelId="{39498688-0F70-4008-8ACE-E1484BFA839D}" type="sibTrans" cxnId="{05E258E9-C80F-4753-88E5-D786BD665B75}">
      <dgm:prSet/>
      <dgm:spPr/>
      <dgm:t>
        <a:bodyPr/>
        <a:lstStyle/>
        <a:p>
          <a:endParaRPr lang="en-US"/>
        </a:p>
      </dgm:t>
    </dgm:pt>
    <dgm:pt modelId="{EC45DE13-F661-48DD-90AB-137F2A793258}">
      <dgm:prSet phldrT="[Text]"/>
      <dgm:spPr/>
      <dgm:t>
        <a:bodyPr/>
        <a:lstStyle/>
        <a:p>
          <a:r>
            <a:rPr lang="en-US" strike="noStrike" dirty="0">
              <a:latin typeface="+mj-lt"/>
              <a:cs typeface="Arial" panose="020B0604020202020204" pitchFamily="34" charset="0"/>
            </a:rPr>
            <a:t>Competition based</a:t>
          </a:r>
        </a:p>
      </dgm:t>
    </dgm:pt>
    <dgm:pt modelId="{8F88FE5E-8E2E-4D2C-B7C4-FEDD02097707}" type="parTrans" cxnId="{5D4EE40D-B260-46AB-8347-6F861C651E8F}">
      <dgm:prSet/>
      <dgm:spPr/>
      <dgm:t>
        <a:bodyPr/>
        <a:lstStyle/>
        <a:p>
          <a:endParaRPr lang="en-US"/>
        </a:p>
      </dgm:t>
    </dgm:pt>
    <dgm:pt modelId="{CE19A188-7B37-4A72-B908-E45A74179D38}" type="sibTrans" cxnId="{5D4EE40D-B260-46AB-8347-6F861C651E8F}">
      <dgm:prSet/>
      <dgm:spPr/>
      <dgm:t>
        <a:bodyPr/>
        <a:lstStyle/>
        <a:p>
          <a:endParaRPr lang="en-US"/>
        </a:p>
      </dgm:t>
    </dgm:pt>
    <dgm:pt modelId="{B688A086-5A1D-4808-8BBE-F62DB9C27AB1}">
      <dgm:prSet phldrT="[Text]"/>
      <dgm:spPr/>
      <dgm:t>
        <a:bodyPr/>
        <a:lstStyle/>
        <a:p>
          <a:r>
            <a:rPr lang="en-US" dirty="0">
              <a:latin typeface="+mj-lt"/>
              <a:cs typeface="Arial" panose="020B0604020202020204" pitchFamily="34" charset="0"/>
            </a:rPr>
            <a:t>Avg. value to customer = 25€</a:t>
          </a:r>
        </a:p>
      </dgm:t>
    </dgm:pt>
    <dgm:pt modelId="{3A8D46A1-D18F-40A1-82F4-6A5264D64AB3}" type="parTrans" cxnId="{A20DABC7-BD81-4EE1-8CDC-19B26690FAC9}">
      <dgm:prSet/>
      <dgm:spPr/>
      <dgm:t>
        <a:bodyPr/>
        <a:lstStyle/>
        <a:p>
          <a:endParaRPr lang="en-US"/>
        </a:p>
      </dgm:t>
    </dgm:pt>
    <dgm:pt modelId="{C5FA2690-E199-490B-BEF9-D3637628D27C}" type="sibTrans" cxnId="{A20DABC7-BD81-4EE1-8CDC-19B26690FAC9}">
      <dgm:prSet/>
      <dgm:spPr/>
      <dgm:t>
        <a:bodyPr/>
        <a:lstStyle/>
        <a:p>
          <a:endParaRPr lang="en-US"/>
        </a:p>
      </dgm:t>
    </dgm:pt>
    <dgm:pt modelId="{BF35FAFA-DC2E-4DE4-A812-673A38890649}" type="pres">
      <dgm:prSet presAssocID="{86143D5C-3D14-4CA2-BBCB-32EC3CC6D90C}" presName="Name0" presStyleCnt="0">
        <dgm:presLayoutVars>
          <dgm:dir/>
          <dgm:animLvl val="lvl"/>
          <dgm:resizeHandles/>
        </dgm:presLayoutVars>
      </dgm:prSet>
      <dgm:spPr/>
      <dgm:t>
        <a:bodyPr/>
        <a:lstStyle/>
        <a:p>
          <a:endParaRPr lang="en-US"/>
        </a:p>
      </dgm:t>
    </dgm:pt>
    <dgm:pt modelId="{65FA2CC7-518A-428B-B5AA-4B31F3BE7322}" type="pres">
      <dgm:prSet presAssocID="{7C2D008A-AF72-4A9F-8DEF-9DB1BCB75283}" presName="linNode" presStyleCnt="0"/>
      <dgm:spPr/>
    </dgm:pt>
    <dgm:pt modelId="{FE7EABBB-BEF1-4323-BEEA-E38A1A76933B}" type="pres">
      <dgm:prSet presAssocID="{7C2D008A-AF72-4A9F-8DEF-9DB1BCB75283}" presName="parentShp" presStyleLbl="node1" presStyleIdx="0" presStyleCnt="3" custLinFactNeighborX="193" custLinFactNeighborY="-1215">
        <dgm:presLayoutVars>
          <dgm:bulletEnabled val="1"/>
        </dgm:presLayoutVars>
      </dgm:prSet>
      <dgm:spPr/>
      <dgm:t>
        <a:bodyPr/>
        <a:lstStyle/>
        <a:p>
          <a:endParaRPr lang="en-US"/>
        </a:p>
      </dgm:t>
    </dgm:pt>
    <dgm:pt modelId="{90C73460-6C0D-4C6B-9D5D-2EACE9A48B5B}" type="pres">
      <dgm:prSet presAssocID="{7C2D008A-AF72-4A9F-8DEF-9DB1BCB75283}" presName="childShp" presStyleLbl="bgAccFollowNode1" presStyleIdx="0" presStyleCnt="3">
        <dgm:presLayoutVars>
          <dgm:bulletEnabled val="1"/>
        </dgm:presLayoutVars>
      </dgm:prSet>
      <dgm:spPr/>
      <dgm:t>
        <a:bodyPr/>
        <a:lstStyle/>
        <a:p>
          <a:endParaRPr lang="en-US"/>
        </a:p>
      </dgm:t>
    </dgm:pt>
    <dgm:pt modelId="{232B48C7-FC75-4D0B-9CC0-78DF80154CC4}" type="pres">
      <dgm:prSet presAssocID="{2E8ED761-49A3-4849-B64B-F7AB7AF72063}" presName="spacing" presStyleCnt="0"/>
      <dgm:spPr/>
    </dgm:pt>
    <dgm:pt modelId="{C4A3DFD5-59FE-4123-BD20-B708C5D49634}" type="pres">
      <dgm:prSet presAssocID="{52193D19-7EB9-4161-81F2-CB393FCD2F30}" presName="linNode" presStyleCnt="0"/>
      <dgm:spPr/>
    </dgm:pt>
    <dgm:pt modelId="{469A9BBF-FB90-4B58-80CE-637C5B7617B3}" type="pres">
      <dgm:prSet presAssocID="{52193D19-7EB9-4161-81F2-CB393FCD2F30}" presName="parentShp" presStyleLbl="node1" presStyleIdx="1" presStyleCnt="3">
        <dgm:presLayoutVars>
          <dgm:bulletEnabled val="1"/>
        </dgm:presLayoutVars>
      </dgm:prSet>
      <dgm:spPr/>
      <dgm:t>
        <a:bodyPr/>
        <a:lstStyle/>
        <a:p>
          <a:endParaRPr lang="en-US"/>
        </a:p>
      </dgm:t>
    </dgm:pt>
    <dgm:pt modelId="{9F905E40-4FA1-493D-9E92-3E1545F03978}" type="pres">
      <dgm:prSet presAssocID="{52193D19-7EB9-4161-81F2-CB393FCD2F30}" presName="childShp" presStyleLbl="bgAccFollowNode1" presStyleIdx="1" presStyleCnt="3">
        <dgm:presLayoutVars>
          <dgm:bulletEnabled val="1"/>
        </dgm:presLayoutVars>
      </dgm:prSet>
      <dgm:spPr/>
      <dgm:t>
        <a:bodyPr/>
        <a:lstStyle/>
        <a:p>
          <a:endParaRPr lang="en-US"/>
        </a:p>
      </dgm:t>
    </dgm:pt>
    <dgm:pt modelId="{78E20E49-4DC1-44E6-9249-1A902B5F9918}" type="pres">
      <dgm:prSet presAssocID="{B9ED1F21-2D7F-4654-8EF4-DBC7EF4CEE6F}" presName="spacing" presStyleCnt="0"/>
      <dgm:spPr/>
    </dgm:pt>
    <dgm:pt modelId="{63024993-21B6-48FF-B83D-3500FF17B8E3}" type="pres">
      <dgm:prSet presAssocID="{EC45DE13-F661-48DD-90AB-137F2A793258}" presName="linNode" presStyleCnt="0"/>
      <dgm:spPr/>
    </dgm:pt>
    <dgm:pt modelId="{5FAF8665-C4B7-40B3-89E8-37DE85A0535D}" type="pres">
      <dgm:prSet presAssocID="{EC45DE13-F661-48DD-90AB-137F2A793258}" presName="parentShp" presStyleLbl="node1" presStyleIdx="2" presStyleCnt="3">
        <dgm:presLayoutVars>
          <dgm:bulletEnabled val="1"/>
        </dgm:presLayoutVars>
      </dgm:prSet>
      <dgm:spPr/>
      <dgm:t>
        <a:bodyPr/>
        <a:lstStyle/>
        <a:p>
          <a:endParaRPr lang="en-US"/>
        </a:p>
      </dgm:t>
    </dgm:pt>
    <dgm:pt modelId="{506DA102-4AB2-4301-866B-2E17149D6D38}" type="pres">
      <dgm:prSet presAssocID="{EC45DE13-F661-48DD-90AB-137F2A793258}" presName="childShp" presStyleLbl="bgAccFollowNode1" presStyleIdx="2" presStyleCnt="3">
        <dgm:presLayoutVars>
          <dgm:bulletEnabled val="1"/>
        </dgm:presLayoutVars>
      </dgm:prSet>
      <dgm:spPr/>
      <dgm:t>
        <a:bodyPr/>
        <a:lstStyle/>
        <a:p>
          <a:endParaRPr lang="en-US"/>
        </a:p>
      </dgm:t>
    </dgm:pt>
  </dgm:ptLst>
  <dgm:cxnLst>
    <dgm:cxn modelId="{56A447B0-78CF-47E0-AB71-46306DF5C8FE}" type="presOf" srcId="{CB4DE6A4-3908-48EF-914F-9A89C418CA48}" destId="{90C73460-6C0D-4C6B-9D5D-2EACE9A48B5B}" srcOrd="0" destOrd="1" presId="urn:microsoft.com/office/officeart/2005/8/layout/vList6"/>
    <dgm:cxn modelId="{8FAA1ADA-3729-469B-A351-C7A87DFCA4FB}" type="presOf" srcId="{B688A086-5A1D-4808-8BBE-F62DB9C27AB1}" destId="{9F905E40-4FA1-493D-9E92-3E1545F03978}" srcOrd="0" destOrd="0" presId="urn:microsoft.com/office/officeart/2005/8/layout/vList6"/>
    <dgm:cxn modelId="{5EFF381A-E7F1-45FD-BDAC-981BF7599AF0}" type="presOf" srcId="{7C2D008A-AF72-4A9F-8DEF-9DB1BCB75283}" destId="{FE7EABBB-BEF1-4323-BEEA-E38A1A76933B}" srcOrd="0" destOrd="0" presId="urn:microsoft.com/office/officeart/2005/8/layout/vList6"/>
    <dgm:cxn modelId="{E87BA2C6-9896-441F-BA7B-2612F0F5024E}" type="presOf" srcId="{D6D0AF21-0218-41CE-8DA1-15CF78A2AAA5}" destId="{90C73460-6C0D-4C6B-9D5D-2EACE9A48B5B}" srcOrd="0" destOrd="0" presId="urn:microsoft.com/office/officeart/2005/8/layout/vList6"/>
    <dgm:cxn modelId="{05E258E9-C80F-4753-88E5-D786BD665B75}" srcId="{EC45DE13-F661-48DD-90AB-137F2A793258}" destId="{D1217A2A-3F61-49EE-B764-3212192DA56A}" srcOrd="0" destOrd="0" parTransId="{CBB0A985-1F0A-494E-A34D-2645EDAE0F41}" sibTransId="{39498688-0F70-4008-8ACE-E1484BFA839D}"/>
    <dgm:cxn modelId="{4A56B7CB-F178-4DD0-A47C-950A694B2FCD}" type="presOf" srcId="{D1217A2A-3F61-49EE-B764-3212192DA56A}" destId="{506DA102-4AB2-4301-866B-2E17149D6D38}" srcOrd="0" destOrd="0" presId="urn:microsoft.com/office/officeart/2005/8/layout/vList6"/>
    <dgm:cxn modelId="{A40D4429-1919-45C9-AD6A-CCEE4C88B9E2}" srcId="{7C2D008A-AF72-4A9F-8DEF-9DB1BCB75283}" destId="{CB4DE6A4-3908-48EF-914F-9A89C418CA48}" srcOrd="1" destOrd="0" parTransId="{A77E38EC-77ED-47E5-97B9-3EE50CF9C99C}" sibTransId="{553A3FD7-BE16-4CF9-905B-6FFC4EDD8575}"/>
    <dgm:cxn modelId="{86D94009-1DCB-4858-9B88-60A6BBEC7D7D}" type="presOf" srcId="{86143D5C-3D14-4CA2-BBCB-32EC3CC6D90C}" destId="{BF35FAFA-DC2E-4DE4-A812-673A38890649}" srcOrd="0" destOrd="0" presId="urn:microsoft.com/office/officeart/2005/8/layout/vList6"/>
    <dgm:cxn modelId="{0B55F685-62A9-4B46-AEDF-A8052456FE2E}" srcId="{7C2D008A-AF72-4A9F-8DEF-9DB1BCB75283}" destId="{D6D0AF21-0218-41CE-8DA1-15CF78A2AAA5}" srcOrd="0" destOrd="0" parTransId="{DB64FF77-E0CC-4353-BD0A-888F8CF3C788}" sibTransId="{75645166-FC60-4680-AD6A-D156C868ED05}"/>
    <dgm:cxn modelId="{2AA24B4B-1A36-4777-B9B0-8AD86F403E29}" srcId="{86143D5C-3D14-4CA2-BBCB-32EC3CC6D90C}" destId="{52193D19-7EB9-4161-81F2-CB393FCD2F30}" srcOrd="1" destOrd="0" parTransId="{0BF9D38C-75B7-4DE3-8F7A-C5E60D0EAE45}" sibTransId="{B9ED1F21-2D7F-4654-8EF4-DBC7EF4CEE6F}"/>
    <dgm:cxn modelId="{2817B001-14B8-463C-9473-EF8B9069B0DD}" srcId="{86143D5C-3D14-4CA2-BBCB-32EC3CC6D90C}" destId="{7C2D008A-AF72-4A9F-8DEF-9DB1BCB75283}" srcOrd="0" destOrd="0" parTransId="{6EA353DF-AEA7-4CC1-B5D0-8D0F3ED55F05}" sibTransId="{2E8ED761-49A3-4849-B64B-F7AB7AF72063}"/>
    <dgm:cxn modelId="{5D4EE40D-B260-46AB-8347-6F861C651E8F}" srcId="{86143D5C-3D14-4CA2-BBCB-32EC3CC6D90C}" destId="{EC45DE13-F661-48DD-90AB-137F2A793258}" srcOrd="2" destOrd="0" parTransId="{8F88FE5E-8E2E-4D2C-B7C4-FEDD02097707}" sibTransId="{CE19A188-7B37-4A72-B908-E45A74179D38}"/>
    <dgm:cxn modelId="{960534EE-BD17-4D61-ACA0-0D27BC4901A0}" type="presOf" srcId="{EC45DE13-F661-48DD-90AB-137F2A793258}" destId="{5FAF8665-C4B7-40B3-89E8-37DE85A0535D}" srcOrd="0" destOrd="0" presId="urn:microsoft.com/office/officeart/2005/8/layout/vList6"/>
    <dgm:cxn modelId="{A20DABC7-BD81-4EE1-8CDC-19B26690FAC9}" srcId="{52193D19-7EB9-4161-81F2-CB393FCD2F30}" destId="{B688A086-5A1D-4808-8BBE-F62DB9C27AB1}" srcOrd="0" destOrd="0" parTransId="{3A8D46A1-D18F-40A1-82F4-6A5264D64AB3}" sibTransId="{C5FA2690-E199-490B-BEF9-D3637628D27C}"/>
    <dgm:cxn modelId="{31293A22-8445-4D21-8999-8749070B4A25}" type="presOf" srcId="{52193D19-7EB9-4161-81F2-CB393FCD2F30}" destId="{469A9BBF-FB90-4B58-80CE-637C5B7617B3}" srcOrd="0" destOrd="0" presId="urn:microsoft.com/office/officeart/2005/8/layout/vList6"/>
    <dgm:cxn modelId="{9A98B442-6115-45D0-89CF-BEEADFCB346E}" type="presParOf" srcId="{BF35FAFA-DC2E-4DE4-A812-673A38890649}" destId="{65FA2CC7-518A-428B-B5AA-4B31F3BE7322}" srcOrd="0" destOrd="0" presId="urn:microsoft.com/office/officeart/2005/8/layout/vList6"/>
    <dgm:cxn modelId="{459F654A-F987-454F-AD48-06997AA5BEEE}" type="presParOf" srcId="{65FA2CC7-518A-428B-B5AA-4B31F3BE7322}" destId="{FE7EABBB-BEF1-4323-BEEA-E38A1A76933B}" srcOrd="0" destOrd="0" presId="urn:microsoft.com/office/officeart/2005/8/layout/vList6"/>
    <dgm:cxn modelId="{429D3985-864B-41D1-8F9D-6E7F140F790A}" type="presParOf" srcId="{65FA2CC7-518A-428B-B5AA-4B31F3BE7322}" destId="{90C73460-6C0D-4C6B-9D5D-2EACE9A48B5B}" srcOrd="1" destOrd="0" presId="urn:microsoft.com/office/officeart/2005/8/layout/vList6"/>
    <dgm:cxn modelId="{73ADC7A4-8BF9-4462-B26F-48E4A21AAC23}" type="presParOf" srcId="{BF35FAFA-DC2E-4DE4-A812-673A38890649}" destId="{232B48C7-FC75-4D0B-9CC0-78DF80154CC4}" srcOrd="1" destOrd="0" presId="urn:microsoft.com/office/officeart/2005/8/layout/vList6"/>
    <dgm:cxn modelId="{DAA8FFDA-FCEA-49E9-B26D-67612EECB8E3}" type="presParOf" srcId="{BF35FAFA-DC2E-4DE4-A812-673A38890649}" destId="{C4A3DFD5-59FE-4123-BD20-B708C5D49634}" srcOrd="2" destOrd="0" presId="urn:microsoft.com/office/officeart/2005/8/layout/vList6"/>
    <dgm:cxn modelId="{A9695A2D-DBC6-48B6-B68D-EE6855866BF5}" type="presParOf" srcId="{C4A3DFD5-59FE-4123-BD20-B708C5D49634}" destId="{469A9BBF-FB90-4B58-80CE-637C5B7617B3}" srcOrd="0" destOrd="0" presId="urn:microsoft.com/office/officeart/2005/8/layout/vList6"/>
    <dgm:cxn modelId="{341C7F79-F431-4688-8F3D-EB4E8D4795A6}" type="presParOf" srcId="{C4A3DFD5-59FE-4123-BD20-B708C5D49634}" destId="{9F905E40-4FA1-493D-9E92-3E1545F03978}" srcOrd="1" destOrd="0" presId="urn:microsoft.com/office/officeart/2005/8/layout/vList6"/>
    <dgm:cxn modelId="{B8AFD69F-D6A2-4F88-A08F-531644632F70}" type="presParOf" srcId="{BF35FAFA-DC2E-4DE4-A812-673A38890649}" destId="{78E20E49-4DC1-44E6-9249-1A902B5F9918}" srcOrd="3" destOrd="0" presId="urn:microsoft.com/office/officeart/2005/8/layout/vList6"/>
    <dgm:cxn modelId="{376A0C77-DB30-44C7-ABFA-FC0E5C8D967F}" type="presParOf" srcId="{BF35FAFA-DC2E-4DE4-A812-673A38890649}" destId="{63024993-21B6-48FF-B83D-3500FF17B8E3}" srcOrd="4" destOrd="0" presId="urn:microsoft.com/office/officeart/2005/8/layout/vList6"/>
    <dgm:cxn modelId="{EA9B7F94-E16A-4CDE-871A-E13A82569F98}" type="presParOf" srcId="{63024993-21B6-48FF-B83D-3500FF17B8E3}" destId="{5FAF8665-C4B7-40B3-89E8-37DE85A0535D}" srcOrd="0" destOrd="0" presId="urn:microsoft.com/office/officeart/2005/8/layout/vList6"/>
    <dgm:cxn modelId="{7E51A7A0-FD39-4457-A49D-BFE678CFD336}" type="presParOf" srcId="{63024993-21B6-48FF-B83D-3500FF17B8E3}" destId="{506DA102-4AB2-4301-866B-2E17149D6D3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698DBA-4B78-4B1C-98F7-2E6176B8399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9C23C7A-A305-49E5-9960-5AD2E7905853}">
      <dgm:prSet/>
      <dgm:spPr/>
      <dgm:t>
        <a:bodyPr/>
        <a:lstStyle/>
        <a:p>
          <a:pPr>
            <a:lnSpc>
              <a:spcPct val="100000"/>
            </a:lnSpc>
          </a:pPr>
          <a:r>
            <a:rPr lang="en-US"/>
            <a:t>Increased availability of information</a:t>
          </a:r>
        </a:p>
      </dgm:t>
    </dgm:pt>
    <dgm:pt modelId="{2AE19083-CA50-4A11-9FD8-D2969ADF9F03}" type="parTrans" cxnId="{EA8A44BE-9ED0-4939-ACAE-46BCD47D6345}">
      <dgm:prSet/>
      <dgm:spPr/>
      <dgm:t>
        <a:bodyPr/>
        <a:lstStyle/>
        <a:p>
          <a:endParaRPr lang="en-US"/>
        </a:p>
      </dgm:t>
    </dgm:pt>
    <dgm:pt modelId="{6DD99C6E-10D4-4EE2-8ABD-0DC2330CA762}" type="sibTrans" cxnId="{EA8A44BE-9ED0-4939-ACAE-46BCD47D6345}">
      <dgm:prSet/>
      <dgm:spPr/>
      <dgm:t>
        <a:bodyPr/>
        <a:lstStyle/>
        <a:p>
          <a:endParaRPr lang="en-US"/>
        </a:p>
      </dgm:t>
    </dgm:pt>
    <dgm:pt modelId="{522A292B-5932-428A-8DEF-FD3B34F455F8}">
      <dgm:prSet/>
      <dgm:spPr/>
      <dgm:t>
        <a:bodyPr/>
        <a:lstStyle/>
        <a:p>
          <a:pPr>
            <a:lnSpc>
              <a:spcPct val="100000"/>
            </a:lnSpc>
          </a:pPr>
          <a:r>
            <a:rPr lang="en-US"/>
            <a:t>Enhanced reach</a:t>
          </a:r>
        </a:p>
      </dgm:t>
    </dgm:pt>
    <dgm:pt modelId="{291C5751-A4C9-4D3F-8967-A4DE5343DA2B}" type="parTrans" cxnId="{3D8EEC77-1D21-410E-9A95-B11743216A17}">
      <dgm:prSet/>
      <dgm:spPr/>
      <dgm:t>
        <a:bodyPr/>
        <a:lstStyle/>
        <a:p>
          <a:endParaRPr lang="en-US"/>
        </a:p>
      </dgm:t>
    </dgm:pt>
    <dgm:pt modelId="{24005E55-39DC-436D-8BE0-99F91C9CB375}" type="sibTrans" cxnId="{3D8EEC77-1D21-410E-9A95-B11743216A17}">
      <dgm:prSet/>
      <dgm:spPr/>
      <dgm:t>
        <a:bodyPr/>
        <a:lstStyle/>
        <a:p>
          <a:endParaRPr lang="en-US"/>
        </a:p>
      </dgm:t>
    </dgm:pt>
    <dgm:pt modelId="{B261A730-99FF-42C2-8438-A928F04D1F84}">
      <dgm:prSet/>
      <dgm:spPr/>
      <dgm:t>
        <a:bodyPr/>
        <a:lstStyle/>
        <a:p>
          <a:pPr>
            <a:lnSpc>
              <a:spcPct val="100000"/>
            </a:lnSpc>
          </a:pPr>
          <a:r>
            <a:rPr lang="en-US"/>
            <a:t>Expanding interactivity</a:t>
          </a:r>
        </a:p>
      </dgm:t>
    </dgm:pt>
    <dgm:pt modelId="{22696788-C544-42FD-83B8-564366F950E4}" type="parTrans" cxnId="{709E5516-DCC7-4834-B7D2-229483EEF768}">
      <dgm:prSet/>
      <dgm:spPr/>
      <dgm:t>
        <a:bodyPr/>
        <a:lstStyle/>
        <a:p>
          <a:endParaRPr lang="en-US"/>
        </a:p>
      </dgm:t>
    </dgm:pt>
    <dgm:pt modelId="{6AC719F9-171A-4F27-A70F-43B9EA729B1D}" type="sibTrans" cxnId="{709E5516-DCC7-4834-B7D2-229483EEF768}">
      <dgm:prSet/>
      <dgm:spPr/>
      <dgm:t>
        <a:bodyPr/>
        <a:lstStyle/>
        <a:p>
          <a:endParaRPr lang="en-US"/>
        </a:p>
      </dgm:t>
    </dgm:pt>
    <dgm:pt modelId="{2904A08C-6399-4944-B5EC-59083D06DB21}" type="pres">
      <dgm:prSet presAssocID="{CF698DBA-4B78-4B1C-98F7-2E6176B83994}" presName="root" presStyleCnt="0">
        <dgm:presLayoutVars>
          <dgm:dir/>
          <dgm:resizeHandles val="exact"/>
        </dgm:presLayoutVars>
      </dgm:prSet>
      <dgm:spPr/>
      <dgm:t>
        <a:bodyPr/>
        <a:lstStyle/>
        <a:p>
          <a:endParaRPr lang="en-US"/>
        </a:p>
      </dgm:t>
    </dgm:pt>
    <dgm:pt modelId="{891A0253-78BB-4083-A65D-EF7E82904345}" type="pres">
      <dgm:prSet presAssocID="{29C23C7A-A305-49E5-9960-5AD2E7905853}" presName="compNode" presStyleCnt="0"/>
      <dgm:spPr/>
    </dgm:pt>
    <dgm:pt modelId="{AA9837F1-EC19-4FD9-A1E8-AC6E4DF5FD5D}" type="pres">
      <dgm:prSet presAssocID="{29C23C7A-A305-49E5-9960-5AD2E7905853}" presName="iconRect" presStyleLbl="node1" presStyleIdx="0" presStyleCnt="3"/>
      <dgm:spPr>
        <a:blipFill>
          <a:blip xmlns:r="http://schemas.openxmlformats.org/officeDocument/2006/relationships" r:embed="rId1"/>
          <a:srcRect/>
          <a:stretch>
            <a:fillRect/>
          </a:stretch>
        </a:blipFill>
        <a:ln>
          <a:noFill/>
        </a:ln>
      </dgm:spPr>
      <dgm:extLst>
        <a:ext uri="{E40237B7-FDA0-4F09-8148-C483321AD2D9}">
          <dgm14:cNvPr xmlns:dgm14="http://schemas.microsoft.com/office/drawing/2010/diagram" id="0" name="" descr="Bar chart with solid fill"/>
        </a:ext>
      </dgm:extLst>
    </dgm:pt>
    <dgm:pt modelId="{9D67AEC8-D975-452E-BF5D-6BC2B8B574F7}" type="pres">
      <dgm:prSet presAssocID="{29C23C7A-A305-49E5-9960-5AD2E7905853}" presName="spaceRect" presStyleCnt="0"/>
      <dgm:spPr/>
    </dgm:pt>
    <dgm:pt modelId="{50AE38C5-CA66-4D41-A3A9-1FE65B0EC1A3}" type="pres">
      <dgm:prSet presAssocID="{29C23C7A-A305-49E5-9960-5AD2E7905853}" presName="textRect" presStyleLbl="revTx" presStyleIdx="0" presStyleCnt="3">
        <dgm:presLayoutVars>
          <dgm:chMax val="1"/>
          <dgm:chPref val="1"/>
        </dgm:presLayoutVars>
      </dgm:prSet>
      <dgm:spPr/>
      <dgm:t>
        <a:bodyPr/>
        <a:lstStyle/>
        <a:p>
          <a:endParaRPr lang="en-US"/>
        </a:p>
      </dgm:t>
    </dgm:pt>
    <dgm:pt modelId="{F5CF97EB-87F2-431D-85C6-CDDE82FDD0B2}" type="pres">
      <dgm:prSet presAssocID="{6DD99C6E-10D4-4EE2-8ABD-0DC2330CA762}" presName="sibTrans" presStyleCnt="0"/>
      <dgm:spPr/>
    </dgm:pt>
    <dgm:pt modelId="{52BFB9BA-C42C-47D6-BA88-712C59C56EF5}" type="pres">
      <dgm:prSet presAssocID="{522A292B-5932-428A-8DEF-FD3B34F455F8}" presName="compNode" presStyleCnt="0"/>
      <dgm:spPr/>
    </dgm:pt>
    <dgm:pt modelId="{7D16E2BE-484E-4319-8932-D2DAB17E2FBF}" type="pres">
      <dgm:prSet presAssocID="{522A292B-5932-428A-8DEF-FD3B34F455F8}" presName="iconRect" presStyleLbl="node1" presStyleIdx="1" presStyleCnt="3"/>
      <dgm:spPr>
        <a:blipFill>
          <a:blip xmlns:r="http://schemas.openxmlformats.org/officeDocument/2006/relationships" r:embed="rId2"/>
          <a:srcRect/>
          <a:stretch>
            <a:fillRect/>
          </a:stretch>
        </a:blipFill>
        <a:ln>
          <a:noFill/>
        </a:ln>
      </dgm:spPr>
      <dgm:extLst>
        <a:ext uri="{E40237B7-FDA0-4F09-8148-C483321AD2D9}">
          <dgm14:cNvPr xmlns:dgm14="http://schemas.microsoft.com/office/drawing/2010/diagram" id="0" name="" descr="Earth globe: Americas with solid fill"/>
        </a:ext>
      </dgm:extLst>
    </dgm:pt>
    <dgm:pt modelId="{9E44E248-DF6C-481F-864D-4A6FFD795865}" type="pres">
      <dgm:prSet presAssocID="{522A292B-5932-428A-8DEF-FD3B34F455F8}" presName="spaceRect" presStyleCnt="0"/>
      <dgm:spPr/>
    </dgm:pt>
    <dgm:pt modelId="{DEDEE2B1-8AF1-4F50-A8D0-BA5DCEC546AF}" type="pres">
      <dgm:prSet presAssocID="{522A292B-5932-428A-8DEF-FD3B34F455F8}" presName="textRect" presStyleLbl="revTx" presStyleIdx="1" presStyleCnt="3">
        <dgm:presLayoutVars>
          <dgm:chMax val="1"/>
          <dgm:chPref val="1"/>
        </dgm:presLayoutVars>
      </dgm:prSet>
      <dgm:spPr/>
      <dgm:t>
        <a:bodyPr/>
        <a:lstStyle/>
        <a:p>
          <a:endParaRPr lang="en-US"/>
        </a:p>
      </dgm:t>
    </dgm:pt>
    <dgm:pt modelId="{699744CF-7D76-4F04-B474-ED3D4F9C5B0C}" type="pres">
      <dgm:prSet presAssocID="{24005E55-39DC-436D-8BE0-99F91C9CB375}" presName="sibTrans" presStyleCnt="0"/>
      <dgm:spPr/>
    </dgm:pt>
    <dgm:pt modelId="{D01D3D98-49B7-4529-B79B-60326553D001}" type="pres">
      <dgm:prSet presAssocID="{B261A730-99FF-42C2-8438-A928F04D1F84}" presName="compNode" presStyleCnt="0"/>
      <dgm:spPr/>
    </dgm:pt>
    <dgm:pt modelId="{040E4A87-2A15-4D6B-B045-F6FD20F42F06}" type="pres">
      <dgm:prSet presAssocID="{B261A730-99FF-42C2-8438-A928F04D1F84}" presName="iconRect" presStyleLbl="node1" presStyleIdx="2" presStyleCnt="3"/>
      <dgm:spPr>
        <a:blipFill>
          <a:blip xmlns:r="http://schemas.openxmlformats.org/officeDocument/2006/relationships" r:embed="rId3"/>
          <a:srcRect/>
          <a:stretch>
            <a:fillRect/>
          </a:stretch>
        </a:blipFill>
        <a:ln>
          <a:noFill/>
        </a:ln>
      </dgm:spPr>
      <dgm:extLst>
        <a:ext uri="{E40237B7-FDA0-4F09-8148-C483321AD2D9}">
          <dgm14:cNvPr xmlns:dgm14="http://schemas.microsoft.com/office/drawing/2010/diagram" id="0" name="" descr="Cycle with people with solid fill"/>
        </a:ext>
      </dgm:extLst>
    </dgm:pt>
    <dgm:pt modelId="{440B7F8B-EE7C-4257-ADEF-438C59C0D71A}" type="pres">
      <dgm:prSet presAssocID="{B261A730-99FF-42C2-8438-A928F04D1F84}" presName="spaceRect" presStyleCnt="0"/>
      <dgm:spPr/>
    </dgm:pt>
    <dgm:pt modelId="{61E31239-6467-4E7B-8F4B-E138973A54E8}" type="pres">
      <dgm:prSet presAssocID="{B261A730-99FF-42C2-8438-A928F04D1F84}" presName="textRect" presStyleLbl="revTx" presStyleIdx="2" presStyleCnt="3">
        <dgm:presLayoutVars>
          <dgm:chMax val="1"/>
          <dgm:chPref val="1"/>
        </dgm:presLayoutVars>
      </dgm:prSet>
      <dgm:spPr/>
      <dgm:t>
        <a:bodyPr/>
        <a:lstStyle/>
        <a:p>
          <a:endParaRPr lang="en-US"/>
        </a:p>
      </dgm:t>
    </dgm:pt>
  </dgm:ptLst>
  <dgm:cxnLst>
    <dgm:cxn modelId="{709E5516-DCC7-4834-B7D2-229483EEF768}" srcId="{CF698DBA-4B78-4B1C-98F7-2E6176B83994}" destId="{B261A730-99FF-42C2-8438-A928F04D1F84}" srcOrd="2" destOrd="0" parTransId="{22696788-C544-42FD-83B8-564366F950E4}" sibTransId="{6AC719F9-171A-4F27-A70F-43B9EA729B1D}"/>
    <dgm:cxn modelId="{3C8BF631-ADBF-4846-B2CE-224B5C7A9B32}" type="presOf" srcId="{522A292B-5932-428A-8DEF-FD3B34F455F8}" destId="{DEDEE2B1-8AF1-4F50-A8D0-BA5DCEC546AF}" srcOrd="0" destOrd="0" presId="urn:microsoft.com/office/officeart/2018/2/layout/IconLabelList"/>
    <dgm:cxn modelId="{EA8A44BE-9ED0-4939-ACAE-46BCD47D6345}" srcId="{CF698DBA-4B78-4B1C-98F7-2E6176B83994}" destId="{29C23C7A-A305-49E5-9960-5AD2E7905853}" srcOrd="0" destOrd="0" parTransId="{2AE19083-CA50-4A11-9FD8-D2969ADF9F03}" sibTransId="{6DD99C6E-10D4-4EE2-8ABD-0DC2330CA762}"/>
    <dgm:cxn modelId="{3D8EEC77-1D21-410E-9A95-B11743216A17}" srcId="{CF698DBA-4B78-4B1C-98F7-2E6176B83994}" destId="{522A292B-5932-428A-8DEF-FD3B34F455F8}" srcOrd="1" destOrd="0" parTransId="{291C5751-A4C9-4D3F-8967-A4DE5343DA2B}" sibTransId="{24005E55-39DC-436D-8BE0-99F91C9CB375}"/>
    <dgm:cxn modelId="{AE027FA5-4F01-4BEC-A198-B2D9226CC6E2}" type="presOf" srcId="{29C23C7A-A305-49E5-9960-5AD2E7905853}" destId="{50AE38C5-CA66-4D41-A3A9-1FE65B0EC1A3}" srcOrd="0" destOrd="0" presId="urn:microsoft.com/office/officeart/2018/2/layout/IconLabelList"/>
    <dgm:cxn modelId="{D882098F-54EF-48EF-92E4-3A4905F3F1A6}" type="presOf" srcId="{CF698DBA-4B78-4B1C-98F7-2E6176B83994}" destId="{2904A08C-6399-4944-B5EC-59083D06DB21}" srcOrd="0" destOrd="0" presId="urn:microsoft.com/office/officeart/2018/2/layout/IconLabelList"/>
    <dgm:cxn modelId="{06A315F9-11E7-4784-952A-A49AE388F64C}" type="presOf" srcId="{B261A730-99FF-42C2-8438-A928F04D1F84}" destId="{61E31239-6467-4E7B-8F4B-E138973A54E8}" srcOrd="0" destOrd="0" presId="urn:microsoft.com/office/officeart/2018/2/layout/IconLabelList"/>
    <dgm:cxn modelId="{289347D7-5148-4076-B68B-629F6426AF38}" type="presParOf" srcId="{2904A08C-6399-4944-B5EC-59083D06DB21}" destId="{891A0253-78BB-4083-A65D-EF7E82904345}" srcOrd="0" destOrd="0" presId="urn:microsoft.com/office/officeart/2018/2/layout/IconLabelList"/>
    <dgm:cxn modelId="{8403EC18-69B2-4749-B753-462E6C2FF014}" type="presParOf" srcId="{891A0253-78BB-4083-A65D-EF7E82904345}" destId="{AA9837F1-EC19-4FD9-A1E8-AC6E4DF5FD5D}" srcOrd="0" destOrd="0" presId="urn:microsoft.com/office/officeart/2018/2/layout/IconLabelList"/>
    <dgm:cxn modelId="{6107B81C-EDA9-4421-817D-E6293795AF23}" type="presParOf" srcId="{891A0253-78BB-4083-A65D-EF7E82904345}" destId="{9D67AEC8-D975-452E-BF5D-6BC2B8B574F7}" srcOrd="1" destOrd="0" presId="urn:microsoft.com/office/officeart/2018/2/layout/IconLabelList"/>
    <dgm:cxn modelId="{5CD6315F-55F5-4E36-9058-7A4D6800229B}" type="presParOf" srcId="{891A0253-78BB-4083-A65D-EF7E82904345}" destId="{50AE38C5-CA66-4D41-A3A9-1FE65B0EC1A3}" srcOrd="2" destOrd="0" presId="urn:microsoft.com/office/officeart/2018/2/layout/IconLabelList"/>
    <dgm:cxn modelId="{E984E384-3FBC-42DD-962B-96851E5C0879}" type="presParOf" srcId="{2904A08C-6399-4944-B5EC-59083D06DB21}" destId="{F5CF97EB-87F2-431D-85C6-CDDE82FDD0B2}" srcOrd="1" destOrd="0" presId="urn:microsoft.com/office/officeart/2018/2/layout/IconLabelList"/>
    <dgm:cxn modelId="{5D8E9D06-DBB0-4F1C-885B-C43AA71B4C48}" type="presParOf" srcId="{2904A08C-6399-4944-B5EC-59083D06DB21}" destId="{52BFB9BA-C42C-47D6-BA88-712C59C56EF5}" srcOrd="2" destOrd="0" presId="urn:microsoft.com/office/officeart/2018/2/layout/IconLabelList"/>
    <dgm:cxn modelId="{24F3BF54-BF69-430A-B711-2726222BD57C}" type="presParOf" srcId="{52BFB9BA-C42C-47D6-BA88-712C59C56EF5}" destId="{7D16E2BE-484E-4319-8932-D2DAB17E2FBF}" srcOrd="0" destOrd="0" presId="urn:microsoft.com/office/officeart/2018/2/layout/IconLabelList"/>
    <dgm:cxn modelId="{D8E00592-4738-4A03-9CE8-BB8CB8F25137}" type="presParOf" srcId="{52BFB9BA-C42C-47D6-BA88-712C59C56EF5}" destId="{9E44E248-DF6C-481F-864D-4A6FFD795865}" srcOrd="1" destOrd="0" presId="urn:microsoft.com/office/officeart/2018/2/layout/IconLabelList"/>
    <dgm:cxn modelId="{AC77156B-84A3-4438-91D1-14D9C306295B}" type="presParOf" srcId="{52BFB9BA-C42C-47D6-BA88-712C59C56EF5}" destId="{DEDEE2B1-8AF1-4F50-A8D0-BA5DCEC546AF}" srcOrd="2" destOrd="0" presId="urn:microsoft.com/office/officeart/2018/2/layout/IconLabelList"/>
    <dgm:cxn modelId="{C36BF371-E6F3-461A-9964-9279CB33AB19}" type="presParOf" srcId="{2904A08C-6399-4944-B5EC-59083D06DB21}" destId="{699744CF-7D76-4F04-B474-ED3D4F9C5B0C}" srcOrd="3" destOrd="0" presId="urn:microsoft.com/office/officeart/2018/2/layout/IconLabelList"/>
    <dgm:cxn modelId="{1EBABDE9-9036-4AEF-BCA3-111F32EFB2FC}" type="presParOf" srcId="{2904A08C-6399-4944-B5EC-59083D06DB21}" destId="{D01D3D98-49B7-4529-B79B-60326553D001}" srcOrd="4" destOrd="0" presId="urn:microsoft.com/office/officeart/2018/2/layout/IconLabelList"/>
    <dgm:cxn modelId="{DB83FAAA-2807-4CCA-A0B7-C5CBBC797E2C}" type="presParOf" srcId="{D01D3D98-49B7-4529-B79B-60326553D001}" destId="{040E4A87-2A15-4D6B-B045-F6FD20F42F06}" srcOrd="0" destOrd="0" presId="urn:microsoft.com/office/officeart/2018/2/layout/IconLabelList"/>
    <dgm:cxn modelId="{6C822D35-5B56-4B65-B866-C1C7EF070798}" type="presParOf" srcId="{D01D3D98-49B7-4529-B79B-60326553D001}" destId="{440B7F8B-EE7C-4257-ADEF-438C59C0D71A}" srcOrd="1" destOrd="0" presId="urn:microsoft.com/office/officeart/2018/2/layout/IconLabelList"/>
    <dgm:cxn modelId="{527DB035-645A-4DE8-B82A-EB47DCD218A0}" type="presParOf" srcId="{D01D3D98-49B7-4529-B79B-60326553D001}" destId="{61E31239-6467-4E7B-8F4B-E138973A54E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31F64C-56D6-4955-A97F-24681BA6172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40CADCD-5C47-4E62-8D06-FB11D5F2BAA6}">
      <dgm:prSet/>
      <dgm:spPr/>
      <dgm:t>
        <a:bodyPr/>
        <a:lstStyle/>
        <a:p>
          <a:r>
            <a:rPr lang="en-US"/>
            <a:t>E-commerce</a:t>
          </a:r>
        </a:p>
      </dgm:t>
    </dgm:pt>
    <dgm:pt modelId="{9C15DE55-FB80-463F-BEC2-534938A72A4A}" type="parTrans" cxnId="{2A1F0D3F-CAA6-4327-A3FE-3FC9AA4F005E}">
      <dgm:prSet/>
      <dgm:spPr/>
      <dgm:t>
        <a:bodyPr/>
        <a:lstStyle/>
        <a:p>
          <a:endParaRPr lang="en-US"/>
        </a:p>
      </dgm:t>
    </dgm:pt>
    <dgm:pt modelId="{924134B5-03D7-495C-A464-8472468F9AD7}" type="sibTrans" cxnId="{2A1F0D3F-CAA6-4327-A3FE-3FC9AA4F005E}">
      <dgm:prSet/>
      <dgm:spPr/>
      <dgm:t>
        <a:bodyPr/>
        <a:lstStyle/>
        <a:p>
          <a:endParaRPr lang="en-US"/>
        </a:p>
      </dgm:t>
    </dgm:pt>
    <dgm:pt modelId="{6CF306EC-541F-4C9A-8860-749DB59E5EE1}">
      <dgm:prSet/>
      <dgm:spPr/>
      <dgm:t>
        <a:bodyPr/>
        <a:lstStyle/>
        <a:p>
          <a:r>
            <a:rPr lang="en-US" dirty="0" smtClean="0"/>
            <a:t>(Airline industry)</a:t>
          </a:r>
          <a:endParaRPr lang="en-US" dirty="0"/>
        </a:p>
      </dgm:t>
    </dgm:pt>
    <dgm:pt modelId="{7FB3145F-35A5-41D3-A85E-98F126DD0482}" type="parTrans" cxnId="{00B65144-586A-4F8C-B710-534E5B12BC72}">
      <dgm:prSet/>
      <dgm:spPr/>
      <dgm:t>
        <a:bodyPr/>
        <a:lstStyle/>
        <a:p>
          <a:endParaRPr lang="en-US"/>
        </a:p>
      </dgm:t>
    </dgm:pt>
    <dgm:pt modelId="{17308CBC-8081-4093-9AE6-6F5F2749AF44}" type="sibTrans" cxnId="{00B65144-586A-4F8C-B710-534E5B12BC72}">
      <dgm:prSet/>
      <dgm:spPr/>
      <dgm:t>
        <a:bodyPr/>
        <a:lstStyle/>
        <a:p>
          <a:endParaRPr lang="en-US"/>
        </a:p>
      </dgm:t>
    </dgm:pt>
    <dgm:pt modelId="{C1F82536-225D-4774-BC0C-7209D28B1E4B}">
      <dgm:prSet/>
      <dgm:spPr/>
      <dgm:t>
        <a:bodyPr/>
        <a:lstStyle/>
        <a:p>
          <a:r>
            <a:rPr lang="en-US"/>
            <a:t>Cloud computing</a:t>
          </a:r>
        </a:p>
      </dgm:t>
    </dgm:pt>
    <dgm:pt modelId="{38E80733-ACF4-4FEF-9ADD-5252E74A1761}" type="parTrans" cxnId="{8369BF3C-ECDB-4162-8F17-4BE1B6136E74}">
      <dgm:prSet/>
      <dgm:spPr/>
      <dgm:t>
        <a:bodyPr/>
        <a:lstStyle/>
        <a:p>
          <a:endParaRPr lang="en-US"/>
        </a:p>
      </dgm:t>
    </dgm:pt>
    <dgm:pt modelId="{F2586936-C162-48FD-8C88-67189D71BE0D}" type="sibTrans" cxnId="{8369BF3C-ECDB-4162-8F17-4BE1B6136E74}">
      <dgm:prSet/>
      <dgm:spPr/>
      <dgm:t>
        <a:bodyPr/>
        <a:lstStyle/>
        <a:p>
          <a:endParaRPr lang="en-US"/>
        </a:p>
      </dgm:t>
    </dgm:pt>
    <dgm:pt modelId="{DB0E7656-CFA5-4379-8C8F-9E33CC493B71}">
      <dgm:prSet/>
      <dgm:spPr/>
      <dgm:t>
        <a:bodyPr/>
        <a:lstStyle/>
        <a:p>
          <a:r>
            <a:rPr lang="en-US"/>
            <a:t>Mobile app industry</a:t>
          </a:r>
        </a:p>
      </dgm:t>
    </dgm:pt>
    <dgm:pt modelId="{2A41A114-D82F-4EF9-AAB0-47EF8308B7B7}" type="parTrans" cxnId="{D126034A-9EA9-4815-8DA1-20DEDC82BAF1}">
      <dgm:prSet/>
      <dgm:spPr/>
      <dgm:t>
        <a:bodyPr/>
        <a:lstStyle/>
        <a:p>
          <a:endParaRPr lang="en-US"/>
        </a:p>
      </dgm:t>
    </dgm:pt>
    <dgm:pt modelId="{341B204D-3191-4DDC-8C7C-46CC6F018B02}" type="sibTrans" cxnId="{D126034A-9EA9-4815-8DA1-20DEDC82BAF1}">
      <dgm:prSet/>
      <dgm:spPr/>
      <dgm:t>
        <a:bodyPr/>
        <a:lstStyle/>
        <a:p>
          <a:endParaRPr lang="en-US"/>
        </a:p>
      </dgm:t>
    </dgm:pt>
    <dgm:pt modelId="{5098BA9B-AA93-4D6F-A944-46707688FD45}" type="pres">
      <dgm:prSet presAssocID="{C531F64C-56D6-4955-A97F-24681BA6172A}" presName="root" presStyleCnt="0">
        <dgm:presLayoutVars>
          <dgm:dir/>
          <dgm:resizeHandles val="exact"/>
        </dgm:presLayoutVars>
      </dgm:prSet>
      <dgm:spPr/>
      <dgm:t>
        <a:bodyPr/>
        <a:lstStyle/>
        <a:p>
          <a:endParaRPr lang="en-US"/>
        </a:p>
      </dgm:t>
    </dgm:pt>
    <dgm:pt modelId="{BCDC3A97-2CF6-4E91-9096-716927BFAC69}" type="pres">
      <dgm:prSet presAssocID="{340CADCD-5C47-4E62-8D06-FB11D5F2BAA6}" presName="compNode" presStyleCnt="0"/>
      <dgm:spPr/>
    </dgm:pt>
    <dgm:pt modelId="{C4F186DE-DBB4-4E54-BF86-05DA20E3D7AD}" type="pres">
      <dgm:prSet presAssocID="{340CADCD-5C47-4E62-8D06-FB11D5F2BAA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t>
        <a:bodyPr/>
        <a:lstStyle/>
        <a:p>
          <a:endParaRPr lang="en-US"/>
        </a:p>
      </dgm:t>
      <dgm:extLst>
        <a:ext uri="{E40237B7-FDA0-4F09-8148-C483321AD2D9}">
          <dgm14:cNvPr xmlns:dgm14="http://schemas.microsoft.com/office/drawing/2010/diagram" id="0" name="" descr="Shopping cart"/>
        </a:ext>
      </dgm:extLst>
    </dgm:pt>
    <dgm:pt modelId="{C24A0EB0-652B-4C50-80B0-35F33A5474C4}" type="pres">
      <dgm:prSet presAssocID="{340CADCD-5C47-4E62-8D06-FB11D5F2BAA6}" presName="spaceRect" presStyleCnt="0"/>
      <dgm:spPr/>
    </dgm:pt>
    <dgm:pt modelId="{2D7ED3AC-3E21-4776-9D52-7AF71743BA31}" type="pres">
      <dgm:prSet presAssocID="{340CADCD-5C47-4E62-8D06-FB11D5F2BAA6}" presName="textRect" presStyleLbl="revTx" presStyleIdx="0" presStyleCnt="4">
        <dgm:presLayoutVars>
          <dgm:chMax val="1"/>
          <dgm:chPref val="1"/>
        </dgm:presLayoutVars>
      </dgm:prSet>
      <dgm:spPr/>
      <dgm:t>
        <a:bodyPr/>
        <a:lstStyle/>
        <a:p>
          <a:endParaRPr lang="en-US"/>
        </a:p>
      </dgm:t>
    </dgm:pt>
    <dgm:pt modelId="{99C7CEAB-F784-4424-B5BF-5D3B8A668AFF}" type="pres">
      <dgm:prSet presAssocID="{924134B5-03D7-495C-A464-8472468F9AD7}" presName="sibTrans" presStyleCnt="0"/>
      <dgm:spPr/>
    </dgm:pt>
    <dgm:pt modelId="{27F16993-9BA8-42D8-9A4A-F668B30B8E74}" type="pres">
      <dgm:prSet presAssocID="{6CF306EC-541F-4C9A-8860-749DB59E5EE1}" presName="compNode" presStyleCnt="0"/>
      <dgm:spPr/>
    </dgm:pt>
    <dgm:pt modelId="{51054577-C01F-4B9C-A618-D6FCF25EC9CC}" type="pres">
      <dgm:prSet presAssocID="{6CF306EC-541F-4C9A-8860-749DB59E5EE1}"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t>
        <a:bodyPr/>
        <a:lstStyle/>
        <a:p>
          <a:endParaRPr lang="en-US"/>
        </a:p>
      </dgm:t>
      <dgm:extLst>
        <a:ext uri="{E40237B7-FDA0-4F09-8148-C483321AD2D9}">
          <dgm14:cNvPr xmlns:dgm14="http://schemas.microsoft.com/office/drawing/2010/diagram" id="0" name="" descr="Airplane"/>
        </a:ext>
      </dgm:extLst>
    </dgm:pt>
    <dgm:pt modelId="{448A879C-9C9A-4611-B0D8-D3847C35051F}" type="pres">
      <dgm:prSet presAssocID="{6CF306EC-541F-4C9A-8860-749DB59E5EE1}" presName="spaceRect" presStyleCnt="0"/>
      <dgm:spPr/>
    </dgm:pt>
    <dgm:pt modelId="{DE0CA0CA-9C22-4AE1-8C49-2BAE5E0E0008}" type="pres">
      <dgm:prSet presAssocID="{6CF306EC-541F-4C9A-8860-749DB59E5EE1}" presName="textRect" presStyleLbl="revTx" presStyleIdx="1" presStyleCnt="4">
        <dgm:presLayoutVars>
          <dgm:chMax val="1"/>
          <dgm:chPref val="1"/>
        </dgm:presLayoutVars>
      </dgm:prSet>
      <dgm:spPr/>
      <dgm:t>
        <a:bodyPr/>
        <a:lstStyle/>
        <a:p>
          <a:endParaRPr lang="en-US"/>
        </a:p>
      </dgm:t>
    </dgm:pt>
    <dgm:pt modelId="{EE3DC3F3-2472-4F9E-BF91-1A73AB4FE948}" type="pres">
      <dgm:prSet presAssocID="{17308CBC-8081-4093-9AE6-6F5F2749AF44}" presName="sibTrans" presStyleCnt="0"/>
      <dgm:spPr/>
    </dgm:pt>
    <dgm:pt modelId="{998D9901-41F5-4AC9-B074-F5A3339A22CC}" type="pres">
      <dgm:prSet presAssocID="{C1F82536-225D-4774-BC0C-7209D28B1E4B}" presName="compNode" presStyleCnt="0"/>
      <dgm:spPr/>
    </dgm:pt>
    <dgm:pt modelId="{376F0D4B-B950-4266-AC83-AD69AC349D96}" type="pres">
      <dgm:prSet presAssocID="{C1F82536-225D-4774-BC0C-7209D28B1E4B}"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t>
        <a:bodyPr/>
        <a:lstStyle/>
        <a:p>
          <a:endParaRPr lang="en-US"/>
        </a:p>
      </dgm:t>
      <dgm:extLst>
        <a:ext uri="{E40237B7-FDA0-4F09-8148-C483321AD2D9}">
          <dgm14:cNvPr xmlns:dgm14="http://schemas.microsoft.com/office/drawing/2010/diagram" id="0" name="" descr="Cloud"/>
        </a:ext>
      </dgm:extLst>
    </dgm:pt>
    <dgm:pt modelId="{43C98589-460E-41AE-B976-E847ACD237BB}" type="pres">
      <dgm:prSet presAssocID="{C1F82536-225D-4774-BC0C-7209D28B1E4B}" presName="spaceRect" presStyleCnt="0"/>
      <dgm:spPr/>
    </dgm:pt>
    <dgm:pt modelId="{81404A27-5E78-44EE-B67B-AA961C5BACC6}" type="pres">
      <dgm:prSet presAssocID="{C1F82536-225D-4774-BC0C-7209D28B1E4B}" presName="textRect" presStyleLbl="revTx" presStyleIdx="2" presStyleCnt="4">
        <dgm:presLayoutVars>
          <dgm:chMax val="1"/>
          <dgm:chPref val="1"/>
        </dgm:presLayoutVars>
      </dgm:prSet>
      <dgm:spPr/>
      <dgm:t>
        <a:bodyPr/>
        <a:lstStyle/>
        <a:p>
          <a:endParaRPr lang="en-US"/>
        </a:p>
      </dgm:t>
    </dgm:pt>
    <dgm:pt modelId="{65D09976-5F53-45FB-A82D-DBA4356A341B}" type="pres">
      <dgm:prSet presAssocID="{F2586936-C162-48FD-8C88-67189D71BE0D}" presName="sibTrans" presStyleCnt="0"/>
      <dgm:spPr/>
    </dgm:pt>
    <dgm:pt modelId="{4778D889-DBB2-4034-8D68-9FEC39D4BBD6}" type="pres">
      <dgm:prSet presAssocID="{DB0E7656-CFA5-4379-8C8F-9E33CC493B71}" presName="compNode" presStyleCnt="0"/>
      <dgm:spPr/>
    </dgm:pt>
    <dgm:pt modelId="{1AD066FE-48CC-4F27-83E8-8BCA7A167BAC}" type="pres">
      <dgm:prSet presAssocID="{DB0E7656-CFA5-4379-8C8F-9E33CC493B71}" presName="iconRect" presStyleLbl="node1" presStyleIdx="3" presStyleCnt="4"/>
      <dgm:spPr>
        <a:blipFill>
          <a:blip xmlns:r="http://schemas.openxmlformats.org/officeDocument/2006/relationships" r:embed="rId4" cstate="hqprint">
            <a:extLst>
              <a:ext uri="{28A0092B-C50C-407E-A947-70E740481C1C}">
                <a14:useLocalDpi xmlns:a14="http://schemas.microsoft.com/office/drawing/2010/main" val="0"/>
              </a:ext>
            </a:extLst>
          </a:blip>
          <a:stretch>
            <a:fillRect/>
          </a:stretch>
        </a:blipFill>
        <a:ln>
          <a:noFill/>
        </a:ln>
      </dgm:spPr>
      <dgm:t>
        <a:bodyPr/>
        <a:lstStyle/>
        <a:p>
          <a:endParaRPr lang="en-US"/>
        </a:p>
      </dgm:t>
      <dgm:extLst>
        <a:ext uri="{E40237B7-FDA0-4F09-8148-C483321AD2D9}">
          <dgm14:cNvPr xmlns:dgm14="http://schemas.microsoft.com/office/drawing/2010/diagram" id="0" name="" descr="Smart Phone"/>
        </a:ext>
      </dgm:extLst>
    </dgm:pt>
    <dgm:pt modelId="{7C1D794D-FFB5-44B9-9C28-B920AE2F2095}" type="pres">
      <dgm:prSet presAssocID="{DB0E7656-CFA5-4379-8C8F-9E33CC493B71}" presName="spaceRect" presStyleCnt="0"/>
      <dgm:spPr/>
    </dgm:pt>
    <dgm:pt modelId="{77B69A60-610B-4EF4-9413-A2E30EC835DB}" type="pres">
      <dgm:prSet presAssocID="{DB0E7656-CFA5-4379-8C8F-9E33CC493B71}" presName="textRect" presStyleLbl="revTx" presStyleIdx="3" presStyleCnt="4">
        <dgm:presLayoutVars>
          <dgm:chMax val="1"/>
          <dgm:chPref val="1"/>
        </dgm:presLayoutVars>
      </dgm:prSet>
      <dgm:spPr/>
      <dgm:t>
        <a:bodyPr/>
        <a:lstStyle/>
        <a:p>
          <a:endParaRPr lang="en-US"/>
        </a:p>
      </dgm:t>
    </dgm:pt>
  </dgm:ptLst>
  <dgm:cxnLst>
    <dgm:cxn modelId="{AB84B0F6-9164-4D76-B8AA-3B829A6A34C6}" type="presOf" srcId="{C531F64C-56D6-4955-A97F-24681BA6172A}" destId="{5098BA9B-AA93-4D6F-A944-46707688FD45}" srcOrd="0" destOrd="0" presId="urn:microsoft.com/office/officeart/2018/2/layout/IconLabelList"/>
    <dgm:cxn modelId="{D126034A-9EA9-4815-8DA1-20DEDC82BAF1}" srcId="{C531F64C-56D6-4955-A97F-24681BA6172A}" destId="{DB0E7656-CFA5-4379-8C8F-9E33CC493B71}" srcOrd="3" destOrd="0" parTransId="{2A41A114-D82F-4EF9-AAB0-47EF8308B7B7}" sibTransId="{341B204D-3191-4DDC-8C7C-46CC6F018B02}"/>
    <dgm:cxn modelId="{65AEDA33-6417-49F0-8241-31699F05E131}" type="presOf" srcId="{6CF306EC-541F-4C9A-8860-749DB59E5EE1}" destId="{DE0CA0CA-9C22-4AE1-8C49-2BAE5E0E0008}" srcOrd="0" destOrd="0" presId="urn:microsoft.com/office/officeart/2018/2/layout/IconLabelList"/>
    <dgm:cxn modelId="{75BC251C-86DA-416C-AA81-04FA6DA54469}" type="presOf" srcId="{C1F82536-225D-4774-BC0C-7209D28B1E4B}" destId="{81404A27-5E78-44EE-B67B-AA961C5BACC6}" srcOrd="0" destOrd="0" presId="urn:microsoft.com/office/officeart/2018/2/layout/IconLabelList"/>
    <dgm:cxn modelId="{00B65144-586A-4F8C-B710-534E5B12BC72}" srcId="{C531F64C-56D6-4955-A97F-24681BA6172A}" destId="{6CF306EC-541F-4C9A-8860-749DB59E5EE1}" srcOrd="1" destOrd="0" parTransId="{7FB3145F-35A5-41D3-A85E-98F126DD0482}" sibTransId="{17308CBC-8081-4093-9AE6-6F5F2749AF44}"/>
    <dgm:cxn modelId="{8452618E-C0F6-4054-BF11-F7DC9A104499}" type="presOf" srcId="{340CADCD-5C47-4E62-8D06-FB11D5F2BAA6}" destId="{2D7ED3AC-3E21-4776-9D52-7AF71743BA31}" srcOrd="0" destOrd="0" presId="urn:microsoft.com/office/officeart/2018/2/layout/IconLabelList"/>
    <dgm:cxn modelId="{8369BF3C-ECDB-4162-8F17-4BE1B6136E74}" srcId="{C531F64C-56D6-4955-A97F-24681BA6172A}" destId="{C1F82536-225D-4774-BC0C-7209D28B1E4B}" srcOrd="2" destOrd="0" parTransId="{38E80733-ACF4-4FEF-9ADD-5252E74A1761}" sibTransId="{F2586936-C162-48FD-8C88-67189D71BE0D}"/>
    <dgm:cxn modelId="{A7F29D4C-F5DF-4E5D-B7B7-455DA52D4BF5}" type="presOf" srcId="{DB0E7656-CFA5-4379-8C8F-9E33CC493B71}" destId="{77B69A60-610B-4EF4-9413-A2E30EC835DB}" srcOrd="0" destOrd="0" presId="urn:microsoft.com/office/officeart/2018/2/layout/IconLabelList"/>
    <dgm:cxn modelId="{2A1F0D3F-CAA6-4327-A3FE-3FC9AA4F005E}" srcId="{C531F64C-56D6-4955-A97F-24681BA6172A}" destId="{340CADCD-5C47-4E62-8D06-FB11D5F2BAA6}" srcOrd="0" destOrd="0" parTransId="{9C15DE55-FB80-463F-BEC2-534938A72A4A}" sibTransId="{924134B5-03D7-495C-A464-8472468F9AD7}"/>
    <dgm:cxn modelId="{C800991E-72F6-4068-81C8-8EB63C4873DF}" type="presParOf" srcId="{5098BA9B-AA93-4D6F-A944-46707688FD45}" destId="{BCDC3A97-2CF6-4E91-9096-716927BFAC69}" srcOrd="0" destOrd="0" presId="urn:microsoft.com/office/officeart/2018/2/layout/IconLabelList"/>
    <dgm:cxn modelId="{A2FC32E2-9420-408B-B78F-4CC385DCF13F}" type="presParOf" srcId="{BCDC3A97-2CF6-4E91-9096-716927BFAC69}" destId="{C4F186DE-DBB4-4E54-BF86-05DA20E3D7AD}" srcOrd="0" destOrd="0" presId="urn:microsoft.com/office/officeart/2018/2/layout/IconLabelList"/>
    <dgm:cxn modelId="{5E9E53CD-3DEC-40B1-8756-FA107EB81B8E}" type="presParOf" srcId="{BCDC3A97-2CF6-4E91-9096-716927BFAC69}" destId="{C24A0EB0-652B-4C50-80B0-35F33A5474C4}" srcOrd="1" destOrd="0" presId="urn:microsoft.com/office/officeart/2018/2/layout/IconLabelList"/>
    <dgm:cxn modelId="{E7EBB0B8-283C-4E53-9F03-1E77AC8AE4D4}" type="presParOf" srcId="{BCDC3A97-2CF6-4E91-9096-716927BFAC69}" destId="{2D7ED3AC-3E21-4776-9D52-7AF71743BA31}" srcOrd="2" destOrd="0" presId="urn:microsoft.com/office/officeart/2018/2/layout/IconLabelList"/>
    <dgm:cxn modelId="{93E6E5AF-DFD7-479D-BF7D-641BC4BEE9E4}" type="presParOf" srcId="{5098BA9B-AA93-4D6F-A944-46707688FD45}" destId="{99C7CEAB-F784-4424-B5BF-5D3B8A668AFF}" srcOrd="1" destOrd="0" presId="urn:microsoft.com/office/officeart/2018/2/layout/IconLabelList"/>
    <dgm:cxn modelId="{0A0C8292-BB6B-428D-9436-3820DC02F18A}" type="presParOf" srcId="{5098BA9B-AA93-4D6F-A944-46707688FD45}" destId="{27F16993-9BA8-42D8-9A4A-F668B30B8E74}" srcOrd="2" destOrd="0" presId="urn:microsoft.com/office/officeart/2018/2/layout/IconLabelList"/>
    <dgm:cxn modelId="{A29C9CDB-DDA4-4391-9E20-C0B7FE8B6CA3}" type="presParOf" srcId="{27F16993-9BA8-42D8-9A4A-F668B30B8E74}" destId="{51054577-C01F-4B9C-A618-D6FCF25EC9CC}" srcOrd="0" destOrd="0" presId="urn:microsoft.com/office/officeart/2018/2/layout/IconLabelList"/>
    <dgm:cxn modelId="{D49B55E6-4F63-4626-A41C-21C14BAAC700}" type="presParOf" srcId="{27F16993-9BA8-42D8-9A4A-F668B30B8E74}" destId="{448A879C-9C9A-4611-B0D8-D3847C35051F}" srcOrd="1" destOrd="0" presId="urn:microsoft.com/office/officeart/2018/2/layout/IconLabelList"/>
    <dgm:cxn modelId="{59A85795-881D-414C-A5FA-F73D7711B233}" type="presParOf" srcId="{27F16993-9BA8-42D8-9A4A-F668B30B8E74}" destId="{DE0CA0CA-9C22-4AE1-8C49-2BAE5E0E0008}" srcOrd="2" destOrd="0" presId="urn:microsoft.com/office/officeart/2018/2/layout/IconLabelList"/>
    <dgm:cxn modelId="{EF3049BE-0D09-4EBF-9ABB-1D5CE4A3DC96}" type="presParOf" srcId="{5098BA9B-AA93-4D6F-A944-46707688FD45}" destId="{EE3DC3F3-2472-4F9E-BF91-1A73AB4FE948}" srcOrd="3" destOrd="0" presId="urn:microsoft.com/office/officeart/2018/2/layout/IconLabelList"/>
    <dgm:cxn modelId="{F40AB8D2-DDFC-418E-B006-80D47629DE68}" type="presParOf" srcId="{5098BA9B-AA93-4D6F-A944-46707688FD45}" destId="{998D9901-41F5-4AC9-B074-F5A3339A22CC}" srcOrd="4" destOrd="0" presId="urn:microsoft.com/office/officeart/2018/2/layout/IconLabelList"/>
    <dgm:cxn modelId="{0D93DD5A-76A8-4E99-8E22-5DB71AE48623}" type="presParOf" srcId="{998D9901-41F5-4AC9-B074-F5A3339A22CC}" destId="{376F0D4B-B950-4266-AC83-AD69AC349D96}" srcOrd="0" destOrd="0" presId="urn:microsoft.com/office/officeart/2018/2/layout/IconLabelList"/>
    <dgm:cxn modelId="{1405BBBC-0EE9-4A06-97E1-C2E77CB29175}" type="presParOf" srcId="{998D9901-41F5-4AC9-B074-F5A3339A22CC}" destId="{43C98589-460E-41AE-B976-E847ACD237BB}" srcOrd="1" destOrd="0" presId="urn:microsoft.com/office/officeart/2018/2/layout/IconLabelList"/>
    <dgm:cxn modelId="{61A1921D-E51E-4645-8649-F7EFAEF37AC3}" type="presParOf" srcId="{998D9901-41F5-4AC9-B074-F5A3339A22CC}" destId="{81404A27-5E78-44EE-B67B-AA961C5BACC6}" srcOrd="2" destOrd="0" presId="urn:microsoft.com/office/officeart/2018/2/layout/IconLabelList"/>
    <dgm:cxn modelId="{B2D50E3C-5E6F-434C-8C52-0AD8DCFC71E0}" type="presParOf" srcId="{5098BA9B-AA93-4D6F-A944-46707688FD45}" destId="{65D09976-5F53-45FB-A82D-DBA4356A341B}" srcOrd="5" destOrd="0" presId="urn:microsoft.com/office/officeart/2018/2/layout/IconLabelList"/>
    <dgm:cxn modelId="{6D40FB5D-25B4-447D-80D9-817E36D9D524}" type="presParOf" srcId="{5098BA9B-AA93-4D6F-A944-46707688FD45}" destId="{4778D889-DBB2-4034-8D68-9FEC39D4BBD6}" srcOrd="6" destOrd="0" presId="urn:microsoft.com/office/officeart/2018/2/layout/IconLabelList"/>
    <dgm:cxn modelId="{3B2690AA-A3E1-4A70-BEFC-BCD7019B1D67}" type="presParOf" srcId="{4778D889-DBB2-4034-8D68-9FEC39D4BBD6}" destId="{1AD066FE-48CC-4F27-83E8-8BCA7A167BAC}" srcOrd="0" destOrd="0" presId="urn:microsoft.com/office/officeart/2018/2/layout/IconLabelList"/>
    <dgm:cxn modelId="{B4E8ADB5-68BC-43F8-AF2D-E70D5D3AE1B5}" type="presParOf" srcId="{4778D889-DBB2-4034-8D68-9FEC39D4BBD6}" destId="{7C1D794D-FFB5-44B9-9C28-B920AE2F2095}" srcOrd="1" destOrd="0" presId="urn:microsoft.com/office/officeart/2018/2/layout/IconLabelList"/>
    <dgm:cxn modelId="{F99C7C7E-90B2-45B7-B385-33850381777B}" type="presParOf" srcId="{4778D889-DBB2-4034-8D68-9FEC39D4BBD6}" destId="{77B69A60-610B-4EF4-9413-A2E30EC835D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9EA18-FE41-45D4-B337-A4705D70A9F3}">
      <dsp:nvSpPr>
        <dsp:cNvPr id="0" name=""/>
        <dsp:cNvSpPr/>
      </dsp:nvSpPr>
      <dsp:spPr>
        <a:xfrm>
          <a:off x="2858" y="1648946"/>
          <a:ext cx="1416558" cy="105344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Before 500 AD: Ancient Economic Thought</a:t>
          </a:r>
        </a:p>
      </dsp:txBody>
      <dsp:txXfrm>
        <a:off x="33712" y="1679800"/>
        <a:ext cx="1354850" cy="991737"/>
      </dsp:txXfrm>
    </dsp:sp>
    <dsp:sp modelId="{BFDC86E8-9623-4A0B-92C7-DC655FD55410}">
      <dsp:nvSpPr>
        <dsp:cNvPr id="0" name=""/>
        <dsp:cNvSpPr/>
      </dsp:nvSpPr>
      <dsp:spPr>
        <a:xfrm>
          <a:off x="1549321" y="2014587"/>
          <a:ext cx="275397" cy="322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549321" y="2079020"/>
        <a:ext cx="192778" cy="193297"/>
      </dsp:txXfrm>
    </dsp:sp>
    <dsp:sp modelId="{73BA61B6-3B21-4FF7-A963-A62ED1C64EF2}">
      <dsp:nvSpPr>
        <dsp:cNvPr id="0" name=""/>
        <dsp:cNvSpPr/>
      </dsp:nvSpPr>
      <dsp:spPr>
        <a:xfrm>
          <a:off x="1939035" y="1648946"/>
          <a:ext cx="1299046" cy="105344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500-1500 AD:</a:t>
          </a:r>
        </a:p>
        <a:p>
          <a:pPr lvl="0" algn="ctr" defTabSz="622300">
            <a:lnSpc>
              <a:spcPct val="90000"/>
            </a:lnSpc>
            <a:spcBef>
              <a:spcPct val="0"/>
            </a:spcBef>
            <a:spcAft>
              <a:spcPct val="35000"/>
            </a:spcAft>
          </a:pPr>
          <a:r>
            <a:rPr lang="en-US" sz="1400" kern="1200" dirty="0"/>
            <a:t>Middle Ages &amp; Scholasticism</a:t>
          </a:r>
        </a:p>
      </dsp:txBody>
      <dsp:txXfrm>
        <a:off x="1969889" y="1679800"/>
        <a:ext cx="1237338" cy="991737"/>
      </dsp:txXfrm>
    </dsp:sp>
    <dsp:sp modelId="{A6C27E60-BC34-4959-B6B6-C1DAC40680CD}">
      <dsp:nvSpPr>
        <dsp:cNvPr id="0" name=""/>
        <dsp:cNvSpPr/>
      </dsp:nvSpPr>
      <dsp:spPr>
        <a:xfrm>
          <a:off x="3367986" y="2014587"/>
          <a:ext cx="275397" cy="322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67986" y="2079020"/>
        <a:ext cx="192778" cy="193297"/>
      </dsp:txXfrm>
    </dsp:sp>
    <dsp:sp modelId="{271A980A-78A6-44F4-8629-27C94B6493C6}">
      <dsp:nvSpPr>
        <dsp:cNvPr id="0" name=""/>
        <dsp:cNvSpPr/>
      </dsp:nvSpPr>
      <dsp:spPr>
        <a:xfrm>
          <a:off x="3757700" y="1648946"/>
          <a:ext cx="1299046" cy="105344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16</a:t>
          </a:r>
          <a:r>
            <a:rPr lang="en-US" sz="1400" kern="1200" baseline="30000" dirty="0"/>
            <a:t>th</a:t>
          </a:r>
          <a:r>
            <a:rPr lang="en-US" sz="1400" kern="1200" dirty="0"/>
            <a:t>-18</a:t>
          </a:r>
          <a:r>
            <a:rPr lang="en-US" sz="1400" kern="1200" baseline="30000" dirty="0"/>
            <a:t>th</a:t>
          </a:r>
          <a:r>
            <a:rPr lang="en-US" sz="1400" kern="1200" dirty="0"/>
            <a:t> Century:</a:t>
          </a:r>
        </a:p>
        <a:p>
          <a:pPr lvl="0" algn="ctr" defTabSz="622300">
            <a:lnSpc>
              <a:spcPct val="90000"/>
            </a:lnSpc>
            <a:spcBef>
              <a:spcPct val="0"/>
            </a:spcBef>
            <a:spcAft>
              <a:spcPct val="35000"/>
            </a:spcAft>
          </a:pPr>
          <a:r>
            <a:rPr lang="en-US" sz="1400" kern="1200" dirty="0"/>
            <a:t>Mercantilism</a:t>
          </a:r>
        </a:p>
        <a:p>
          <a:pPr lvl="0" algn="ctr" defTabSz="622300">
            <a:lnSpc>
              <a:spcPct val="90000"/>
            </a:lnSpc>
            <a:spcBef>
              <a:spcPct val="0"/>
            </a:spcBef>
            <a:spcAft>
              <a:spcPct val="35000"/>
            </a:spcAft>
          </a:pPr>
          <a:endParaRPr lang="en-US" sz="1400" kern="1200" dirty="0"/>
        </a:p>
      </dsp:txBody>
      <dsp:txXfrm>
        <a:off x="3788554" y="1679800"/>
        <a:ext cx="1237338" cy="991737"/>
      </dsp:txXfrm>
    </dsp:sp>
    <dsp:sp modelId="{89EEEF9F-1B74-4408-B254-146F12C631D3}">
      <dsp:nvSpPr>
        <dsp:cNvPr id="0" name=""/>
        <dsp:cNvSpPr/>
      </dsp:nvSpPr>
      <dsp:spPr>
        <a:xfrm>
          <a:off x="5186651" y="2014587"/>
          <a:ext cx="275397" cy="322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186651" y="2079020"/>
        <a:ext cx="192778" cy="193297"/>
      </dsp:txXfrm>
    </dsp:sp>
    <dsp:sp modelId="{095DBF93-67AC-433B-B763-0A9CDC3C61FC}">
      <dsp:nvSpPr>
        <dsp:cNvPr id="0" name=""/>
        <dsp:cNvSpPr/>
      </dsp:nvSpPr>
      <dsp:spPr>
        <a:xfrm>
          <a:off x="5576365" y="1648946"/>
          <a:ext cx="1299046" cy="105344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17</a:t>
          </a:r>
          <a:r>
            <a:rPr lang="en-US" sz="1400" kern="1200" baseline="30000" dirty="0"/>
            <a:t>th</a:t>
          </a:r>
          <a:r>
            <a:rPr lang="en-US" sz="1400" kern="1200" dirty="0"/>
            <a:t>-18</a:t>
          </a:r>
          <a:r>
            <a:rPr lang="en-US" sz="1400" kern="1200" baseline="30000" dirty="0"/>
            <a:t>th</a:t>
          </a:r>
          <a:r>
            <a:rPr lang="en-US" sz="1400" kern="1200" dirty="0"/>
            <a:t> Century:</a:t>
          </a:r>
        </a:p>
        <a:p>
          <a:pPr lvl="0" algn="ctr" defTabSz="622300">
            <a:lnSpc>
              <a:spcPct val="90000"/>
            </a:lnSpc>
            <a:spcBef>
              <a:spcPct val="0"/>
            </a:spcBef>
            <a:spcAft>
              <a:spcPct val="35000"/>
            </a:spcAft>
          </a:pPr>
          <a:r>
            <a:rPr lang="en-US" sz="1400" kern="1200" dirty="0"/>
            <a:t>Physiocracy</a:t>
          </a:r>
        </a:p>
      </dsp:txBody>
      <dsp:txXfrm>
        <a:off x="5607219" y="1679800"/>
        <a:ext cx="1237338" cy="991737"/>
      </dsp:txXfrm>
    </dsp:sp>
    <dsp:sp modelId="{47583D2B-F534-44BF-9CF3-F260DAAA791A}">
      <dsp:nvSpPr>
        <dsp:cNvPr id="0" name=""/>
        <dsp:cNvSpPr/>
      </dsp:nvSpPr>
      <dsp:spPr>
        <a:xfrm>
          <a:off x="7005316" y="2014587"/>
          <a:ext cx="275397" cy="322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7005316" y="2079020"/>
        <a:ext cx="192778" cy="193297"/>
      </dsp:txXfrm>
    </dsp:sp>
    <dsp:sp modelId="{21CEA2CE-2BF4-4C88-A479-0D6C160CA9A4}">
      <dsp:nvSpPr>
        <dsp:cNvPr id="0" name=""/>
        <dsp:cNvSpPr/>
      </dsp:nvSpPr>
      <dsp:spPr>
        <a:xfrm>
          <a:off x="7395029" y="1648946"/>
          <a:ext cx="1299046" cy="105344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1776-1870s: Classical Economics</a:t>
          </a:r>
        </a:p>
      </dsp:txBody>
      <dsp:txXfrm>
        <a:off x="7425883" y="1679800"/>
        <a:ext cx="1237338" cy="991737"/>
      </dsp:txXfrm>
    </dsp:sp>
    <dsp:sp modelId="{A85D6334-60EA-46DF-BF26-6425BCD7EC4E}">
      <dsp:nvSpPr>
        <dsp:cNvPr id="0" name=""/>
        <dsp:cNvSpPr/>
      </dsp:nvSpPr>
      <dsp:spPr>
        <a:xfrm>
          <a:off x="8823980" y="2014587"/>
          <a:ext cx="275397" cy="322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8823980" y="2079020"/>
        <a:ext cx="192778" cy="193297"/>
      </dsp:txXfrm>
    </dsp:sp>
    <dsp:sp modelId="{3AA56718-ED31-4DB4-B28D-07C959291E82}">
      <dsp:nvSpPr>
        <dsp:cNvPr id="0" name=""/>
        <dsp:cNvSpPr/>
      </dsp:nvSpPr>
      <dsp:spPr>
        <a:xfrm>
          <a:off x="9213694" y="1648946"/>
          <a:ext cx="1299046" cy="105344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After 1870s: Neoclassical Economics</a:t>
          </a:r>
        </a:p>
      </dsp:txBody>
      <dsp:txXfrm>
        <a:off x="9244548" y="1679800"/>
        <a:ext cx="1237338" cy="991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FA147-82B1-418E-BE4D-A80D907FB25D}">
      <dsp:nvSpPr>
        <dsp:cNvPr id="0" name=""/>
        <dsp:cNvSpPr/>
      </dsp:nvSpPr>
      <dsp:spPr>
        <a:xfrm rot="10800000">
          <a:off x="1739381" y="806"/>
          <a:ext cx="4186856" cy="108136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850" tIns="80010" rIns="149352" bIns="80010" numCol="1" spcCol="1270" anchor="ctr" anchorCtr="0">
          <a:noAutofit/>
        </a:bodyPr>
        <a:lstStyle/>
        <a:p>
          <a:pPr lvl="0" algn="ctr" defTabSz="933450">
            <a:lnSpc>
              <a:spcPct val="90000"/>
            </a:lnSpc>
            <a:spcBef>
              <a:spcPct val="0"/>
            </a:spcBef>
            <a:spcAft>
              <a:spcPct val="35000"/>
            </a:spcAft>
          </a:pPr>
          <a:r>
            <a:rPr lang="en-US" sz="2100" b="1" kern="1200" dirty="0"/>
            <a:t>Voluntary exchange price</a:t>
          </a:r>
        </a:p>
        <a:p>
          <a:pPr lvl="0" algn="ctr" defTabSz="933450">
            <a:lnSpc>
              <a:spcPct val="90000"/>
            </a:lnSpc>
            <a:spcBef>
              <a:spcPct val="0"/>
            </a:spcBef>
            <a:spcAft>
              <a:spcPct val="35000"/>
            </a:spcAft>
          </a:pPr>
          <a:r>
            <a:rPr lang="en-US" sz="2100" kern="1200" dirty="0"/>
            <a:t>(</a:t>
          </a:r>
          <a:r>
            <a:rPr lang="en-US" sz="2100" kern="1200" dirty="0" smtClean="0"/>
            <a:t>Michel, 1999</a:t>
          </a:r>
          <a:r>
            <a:rPr lang="en-US" sz="2100" kern="1200" dirty="0"/>
            <a:t>)</a:t>
          </a:r>
        </a:p>
      </dsp:txBody>
      <dsp:txXfrm rot="10800000">
        <a:off x="2009721" y="806"/>
        <a:ext cx="3916516" cy="1081360"/>
      </dsp:txXfrm>
    </dsp:sp>
    <dsp:sp modelId="{63D9D13C-4B2F-4F7F-ABAA-96AE0102B732}">
      <dsp:nvSpPr>
        <dsp:cNvPr id="0" name=""/>
        <dsp:cNvSpPr/>
      </dsp:nvSpPr>
      <dsp:spPr>
        <a:xfrm>
          <a:off x="784244" y="806"/>
          <a:ext cx="1081360" cy="10813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BD5611-0384-458A-95AF-F38354DDEA25}">
      <dsp:nvSpPr>
        <dsp:cNvPr id="0" name=""/>
        <dsp:cNvSpPr/>
      </dsp:nvSpPr>
      <dsp:spPr>
        <a:xfrm rot="10800000">
          <a:off x="1787404" y="1456045"/>
          <a:ext cx="4186856" cy="108136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850" tIns="80010" rIns="149352" bIns="80010" numCol="1" spcCol="1270" anchor="ctr" anchorCtr="0">
          <a:noAutofit/>
        </a:bodyPr>
        <a:lstStyle/>
        <a:p>
          <a:pPr lvl="0" algn="ctr" defTabSz="933450">
            <a:lnSpc>
              <a:spcPct val="90000"/>
            </a:lnSpc>
            <a:spcBef>
              <a:spcPct val="0"/>
            </a:spcBef>
            <a:spcAft>
              <a:spcPct val="35000"/>
            </a:spcAft>
          </a:pPr>
          <a:r>
            <a:rPr lang="en-US" sz="2100" b="1" kern="1200" dirty="0"/>
            <a:t>Non-exploitative price</a:t>
          </a:r>
        </a:p>
        <a:p>
          <a:pPr lvl="0" algn="ctr" defTabSz="933450">
            <a:lnSpc>
              <a:spcPct val="90000"/>
            </a:lnSpc>
            <a:spcBef>
              <a:spcPct val="0"/>
            </a:spcBef>
            <a:spcAft>
              <a:spcPct val="35000"/>
            </a:spcAft>
          </a:pPr>
          <a:r>
            <a:rPr lang="en-US" sz="2100" kern="1200" dirty="0"/>
            <a:t>(</a:t>
          </a:r>
          <a:r>
            <a:rPr lang="en-US" sz="2100" kern="1200" dirty="0" err="1"/>
            <a:t>Valdman</a:t>
          </a:r>
          <a:r>
            <a:rPr lang="en-US" sz="2100" kern="1200" dirty="0"/>
            <a:t>, 2009)</a:t>
          </a:r>
        </a:p>
      </dsp:txBody>
      <dsp:txXfrm rot="10800000">
        <a:off x="2057744" y="1456045"/>
        <a:ext cx="3916516" cy="1081360"/>
      </dsp:txXfrm>
    </dsp:sp>
    <dsp:sp modelId="{AD35E691-8BCC-447D-9C90-2FFEC074A3C8}">
      <dsp:nvSpPr>
        <dsp:cNvPr id="0" name=""/>
        <dsp:cNvSpPr/>
      </dsp:nvSpPr>
      <dsp:spPr>
        <a:xfrm>
          <a:off x="784244" y="1404961"/>
          <a:ext cx="1081360" cy="108136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409FF7-C167-49FA-880D-10FF8E35E586}">
      <dsp:nvSpPr>
        <dsp:cNvPr id="0" name=""/>
        <dsp:cNvSpPr/>
      </dsp:nvSpPr>
      <dsp:spPr>
        <a:xfrm rot="10800000">
          <a:off x="1808422" y="2751350"/>
          <a:ext cx="4186856" cy="108136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850" tIns="80010" rIns="149352" bIns="80010" numCol="1" spcCol="1270" anchor="ctr" anchorCtr="0">
          <a:noAutofit/>
        </a:bodyPr>
        <a:lstStyle/>
        <a:p>
          <a:pPr lvl="0" algn="ctr" defTabSz="933450">
            <a:lnSpc>
              <a:spcPct val="90000"/>
            </a:lnSpc>
            <a:spcBef>
              <a:spcPct val="0"/>
            </a:spcBef>
            <a:spcAft>
              <a:spcPct val="35000"/>
            </a:spcAft>
          </a:pPr>
          <a:r>
            <a:rPr lang="en-US" sz="2100" b="1" kern="1200" dirty="0"/>
            <a:t>Distributive justice price</a:t>
          </a:r>
        </a:p>
        <a:p>
          <a:pPr lvl="0" algn="ctr" defTabSz="933450">
            <a:lnSpc>
              <a:spcPct val="90000"/>
            </a:lnSpc>
            <a:spcBef>
              <a:spcPct val="0"/>
            </a:spcBef>
            <a:spcAft>
              <a:spcPct val="35000"/>
            </a:spcAft>
          </a:pPr>
          <a:r>
            <a:rPr lang="en-US" sz="2100" kern="1200" dirty="0"/>
            <a:t>(Frank, 1998)</a:t>
          </a:r>
        </a:p>
      </dsp:txBody>
      <dsp:txXfrm rot="10800000">
        <a:off x="2078762" y="2751350"/>
        <a:ext cx="3916516" cy="1081360"/>
      </dsp:txXfrm>
    </dsp:sp>
    <dsp:sp modelId="{53C6D859-0B47-4290-830D-50D0EE05669F}">
      <dsp:nvSpPr>
        <dsp:cNvPr id="0" name=""/>
        <dsp:cNvSpPr/>
      </dsp:nvSpPr>
      <dsp:spPr>
        <a:xfrm>
          <a:off x="784244" y="2809116"/>
          <a:ext cx="1081360" cy="10813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16049-385E-453D-BF7A-54E89FD290A0}">
      <dsp:nvSpPr>
        <dsp:cNvPr id="0" name=""/>
        <dsp:cNvSpPr/>
      </dsp:nvSpPr>
      <dsp:spPr>
        <a:xfrm>
          <a:off x="4974147" y="830295"/>
          <a:ext cx="3708846" cy="349578"/>
        </a:xfrm>
        <a:custGeom>
          <a:avLst/>
          <a:gdLst/>
          <a:ahLst/>
          <a:cxnLst/>
          <a:rect l="0" t="0" r="0" b="0"/>
          <a:pathLst>
            <a:path>
              <a:moveTo>
                <a:pt x="0" y="0"/>
              </a:moveTo>
              <a:lnTo>
                <a:pt x="0" y="175525"/>
              </a:lnTo>
              <a:lnTo>
                <a:pt x="3708846" y="175525"/>
              </a:lnTo>
              <a:lnTo>
                <a:pt x="3708846" y="34957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A3AB29-B011-48DE-A875-F87092129B41}">
      <dsp:nvSpPr>
        <dsp:cNvPr id="0" name=""/>
        <dsp:cNvSpPr/>
      </dsp:nvSpPr>
      <dsp:spPr>
        <a:xfrm>
          <a:off x="4928427" y="830295"/>
          <a:ext cx="91440" cy="348105"/>
        </a:xfrm>
        <a:custGeom>
          <a:avLst/>
          <a:gdLst/>
          <a:ahLst/>
          <a:cxnLst/>
          <a:rect l="0" t="0" r="0" b="0"/>
          <a:pathLst>
            <a:path>
              <a:moveTo>
                <a:pt x="45720" y="0"/>
              </a:moveTo>
              <a:lnTo>
                <a:pt x="45720" y="34810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31A3E2-F951-46CE-8223-7E5299E09C66}">
      <dsp:nvSpPr>
        <dsp:cNvPr id="0" name=""/>
        <dsp:cNvSpPr/>
      </dsp:nvSpPr>
      <dsp:spPr>
        <a:xfrm>
          <a:off x="1302514" y="830295"/>
          <a:ext cx="3671632" cy="349578"/>
        </a:xfrm>
        <a:custGeom>
          <a:avLst/>
          <a:gdLst/>
          <a:ahLst/>
          <a:cxnLst/>
          <a:rect l="0" t="0" r="0" b="0"/>
          <a:pathLst>
            <a:path>
              <a:moveTo>
                <a:pt x="3671632" y="0"/>
              </a:moveTo>
              <a:lnTo>
                <a:pt x="3671632" y="175525"/>
              </a:lnTo>
              <a:lnTo>
                <a:pt x="0" y="175525"/>
              </a:lnTo>
              <a:lnTo>
                <a:pt x="0" y="34957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2C95FA-CAFE-4A7A-9BEB-7E4CFEA850F3}">
      <dsp:nvSpPr>
        <dsp:cNvPr id="0" name=""/>
        <dsp:cNvSpPr/>
      </dsp:nvSpPr>
      <dsp:spPr>
        <a:xfrm>
          <a:off x="4145325" y="1473"/>
          <a:ext cx="1657644" cy="8288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Pricing strategy</a:t>
          </a:r>
        </a:p>
      </dsp:txBody>
      <dsp:txXfrm>
        <a:off x="4145325" y="1473"/>
        <a:ext cx="1657644" cy="828822"/>
      </dsp:txXfrm>
    </dsp:sp>
    <dsp:sp modelId="{1F7899F3-498A-4A01-B4F7-A39099B9C8A8}">
      <dsp:nvSpPr>
        <dsp:cNvPr id="0" name=""/>
        <dsp:cNvSpPr/>
      </dsp:nvSpPr>
      <dsp:spPr>
        <a:xfrm>
          <a:off x="473692" y="1179873"/>
          <a:ext cx="1657644" cy="8288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Cost-based</a:t>
          </a:r>
        </a:p>
      </dsp:txBody>
      <dsp:txXfrm>
        <a:off x="473692" y="1179873"/>
        <a:ext cx="1657644" cy="828822"/>
      </dsp:txXfrm>
    </dsp:sp>
    <dsp:sp modelId="{B66F4012-3C15-4EDB-A45E-6AC747EA2F22}">
      <dsp:nvSpPr>
        <dsp:cNvPr id="0" name=""/>
        <dsp:cNvSpPr/>
      </dsp:nvSpPr>
      <dsp:spPr>
        <a:xfrm>
          <a:off x="4145325" y="1178400"/>
          <a:ext cx="1657644" cy="8288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Value-based</a:t>
          </a:r>
        </a:p>
      </dsp:txBody>
      <dsp:txXfrm>
        <a:off x="4145325" y="1178400"/>
        <a:ext cx="1657644" cy="828822"/>
      </dsp:txXfrm>
    </dsp:sp>
    <dsp:sp modelId="{C9CC0BC1-89E9-4E73-939A-EB74C5FCBB36}">
      <dsp:nvSpPr>
        <dsp:cNvPr id="0" name=""/>
        <dsp:cNvSpPr/>
      </dsp:nvSpPr>
      <dsp:spPr>
        <a:xfrm>
          <a:off x="7854171" y="1179873"/>
          <a:ext cx="1657644" cy="8288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t>Competition-based</a:t>
          </a:r>
        </a:p>
      </dsp:txBody>
      <dsp:txXfrm>
        <a:off x="7854171" y="1179873"/>
        <a:ext cx="1657644" cy="8288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73460-6C0D-4C6B-9D5D-2EACE9A48B5B}">
      <dsp:nvSpPr>
        <dsp:cNvPr id="0" name=""/>
        <dsp:cNvSpPr/>
      </dsp:nvSpPr>
      <dsp:spPr>
        <a:xfrm>
          <a:off x="3383279" y="0"/>
          <a:ext cx="5074920" cy="1025309"/>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mj-lt"/>
              <a:cs typeface="Arial" panose="020B0604020202020204" pitchFamily="34" charset="0"/>
            </a:rPr>
            <a:t>Unit cost = 10€</a:t>
          </a:r>
        </a:p>
        <a:p>
          <a:pPr marL="228600" lvl="1" indent="-228600" algn="l" defTabSz="1111250">
            <a:lnSpc>
              <a:spcPct val="90000"/>
            </a:lnSpc>
            <a:spcBef>
              <a:spcPct val="0"/>
            </a:spcBef>
            <a:spcAft>
              <a:spcPct val="15000"/>
            </a:spcAft>
            <a:buChar char="••"/>
          </a:pPr>
          <a:r>
            <a:rPr lang="en-US" sz="2500" kern="1200" dirty="0">
              <a:latin typeface="+mj-lt"/>
              <a:cs typeface="Arial" panose="020B0604020202020204" pitchFamily="34" charset="0"/>
            </a:rPr>
            <a:t>Margin = 20%</a:t>
          </a:r>
        </a:p>
      </dsp:txBody>
      <dsp:txXfrm>
        <a:off x="3383279" y="128164"/>
        <a:ext cx="4690429" cy="768981"/>
      </dsp:txXfrm>
    </dsp:sp>
    <dsp:sp modelId="{FE7EABBB-BEF1-4323-BEEA-E38A1A76933B}">
      <dsp:nvSpPr>
        <dsp:cNvPr id="0" name=""/>
        <dsp:cNvSpPr/>
      </dsp:nvSpPr>
      <dsp:spPr>
        <a:xfrm>
          <a:off x="9794" y="0"/>
          <a:ext cx="3383280" cy="10253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a:latin typeface="+mj-lt"/>
              <a:cs typeface="Arial" panose="020B0604020202020204" pitchFamily="34" charset="0"/>
            </a:rPr>
            <a:t>Cost-based</a:t>
          </a:r>
        </a:p>
      </dsp:txBody>
      <dsp:txXfrm>
        <a:off x="59845" y="50051"/>
        <a:ext cx="3283178" cy="925207"/>
      </dsp:txXfrm>
    </dsp:sp>
    <dsp:sp modelId="{9F905E40-4FA1-493D-9E92-3E1545F03978}">
      <dsp:nvSpPr>
        <dsp:cNvPr id="0" name=""/>
        <dsp:cNvSpPr/>
      </dsp:nvSpPr>
      <dsp:spPr>
        <a:xfrm>
          <a:off x="3383279" y="1127841"/>
          <a:ext cx="5074920" cy="1025309"/>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mj-lt"/>
              <a:cs typeface="Arial" panose="020B0604020202020204" pitchFamily="34" charset="0"/>
            </a:rPr>
            <a:t>Avg. value to customer = 25€</a:t>
          </a:r>
        </a:p>
      </dsp:txBody>
      <dsp:txXfrm>
        <a:off x="3383279" y="1256005"/>
        <a:ext cx="4690429" cy="768981"/>
      </dsp:txXfrm>
    </dsp:sp>
    <dsp:sp modelId="{469A9BBF-FB90-4B58-80CE-637C5B7617B3}">
      <dsp:nvSpPr>
        <dsp:cNvPr id="0" name=""/>
        <dsp:cNvSpPr/>
      </dsp:nvSpPr>
      <dsp:spPr>
        <a:xfrm>
          <a:off x="0" y="1127841"/>
          <a:ext cx="3383280" cy="10253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a:latin typeface="+mj-lt"/>
              <a:cs typeface="Arial" panose="020B0604020202020204" pitchFamily="34" charset="0"/>
            </a:rPr>
            <a:t>Value-based</a:t>
          </a:r>
        </a:p>
      </dsp:txBody>
      <dsp:txXfrm>
        <a:off x="50051" y="1177892"/>
        <a:ext cx="3283178" cy="925207"/>
      </dsp:txXfrm>
    </dsp:sp>
    <dsp:sp modelId="{506DA102-4AB2-4301-866B-2E17149D6D38}">
      <dsp:nvSpPr>
        <dsp:cNvPr id="0" name=""/>
        <dsp:cNvSpPr/>
      </dsp:nvSpPr>
      <dsp:spPr>
        <a:xfrm>
          <a:off x="3383279" y="2255682"/>
          <a:ext cx="5074920" cy="1025309"/>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mj-lt"/>
              <a:cs typeface="Arial" panose="020B0604020202020204" pitchFamily="34" charset="0"/>
            </a:rPr>
            <a:t>Competitor’s price = 20€</a:t>
          </a:r>
        </a:p>
      </dsp:txBody>
      <dsp:txXfrm>
        <a:off x="3383279" y="2383846"/>
        <a:ext cx="4690429" cy="768981"/>
      </dsp:txXfrm>
    </dsp:sp>
    <dsp:sp modelId="{5FAF8665-C4B7-40B3-89E8-37DE85A0535D}">
      <dsp:nvSpPr>
        <dsp:cNvPr id="0" name=""/>
        <dsp:cNvSpPr/>
      </dsp:nvSpPr>
      <dsp:spPr>
        <a:xfrm>
          <a:off x="0" y="2255682"/>
          <a:ext cx="3383280" cy="10253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strike="noStrike" kern="1200" dirty="0">
              <a:latin typeface="+mj-lt"/>
              <a:cs typeface="Arial" panose="020B0604020202020204" pitchFamily="34" charset="0"/>
            </a:rPr>
            <a:t>Competition based</a:t>
          </a:r>
        </a:p>
      </dsp:txBody>
      <dsp:txXfrm>
        <a:off x="50051" y="2305733"/>
        <a:ext cx="3283178" cy="9252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837F1-EC19-4FD9-A1E8-AC6E4DF5FD5D}">
      <dsp:nvSpPr>
        <dsp:cNvPr id="0" name=""/>
        <dsp:cNvSpPr/>
      </dsp:nvSpPr>
      <dsp:spPr>
        <a:xfrm>
          <a:off x="947201" y="818755"/>
          <a:ext cx="1451800" cy="1451800"/>
        </a:xfrm>
        <a:prstGeom prst="rect">
          <a:avLst/>
        </a:prstGeom>
        <a:blipFill>
          <a:blip xmlns:r="http://schemas.openxmlformats.org/officeDocument/2006/relationships" r:embed="rId1"/>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AE38C5-CA66-4D41-A3A9-1FE65B0EC1A3}">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pPr>
          <a:r>
            <a:rPr lang="en-US" sz="2400" kern="1200"/>
            <a:t>Increased availability of information</a:t>
          </a:r>
        </a:p>
      </dsp:txBody>
      <dsp:txXfrm>
        <a:off x="59990" y="2654049"/>
        <a:ext cx="3226223" cy="720000"/>
      </dsp:txXfrm>
    </dsp:sp>
    <dsp:sp modelId="{7D16E2BE-484E-4319-8932-D2DAB17E2FBF}">
      <dsp:nvSpPr>
        <dsp:cNvPr id="0" name=""/>
        <dsp:cNvSpPr/>
      </dsp:nvSpPr>
      <dsp:spPr>
        <a:xfrm>
          <a:off x="4738014" y="818755"/>
          <a:ext cx="1451800" cy="1451800"/>
        </a:xfrm>
        <a:prstGeom prst="rect">
          <a:avLst/>
        </a:prstGeom>
        <a:blipFill>
          <a:blip xmlns:r="http://schemas.openxmlformats.org/officeDocument/2006/relationships" r:embed="rId2"/>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DEE2B1-8AF1-4F50-A8D0-BA5DCEC546AF}">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pPr>
          <a:r>
            <a:rPr lang="en-US" sz="2400" kern="1200"/>
            <a:t>Enhanced reach</a:t>
          </a:r>
        </a:p>
      </dsp:txBody>
      <dsp:txXfrm>
        <a:off x="3850802" y="2654049"/>
        <a:ext cx="3226223" cy="720000"/>
      </dsp:txXfrm>
    </dsp:sp>
    <dsp:sp modelId="{040E4A87-2A15-4D6B-B045-F6FD20F42F06}">
      <dsp:nvSpPr>
        <dsp:cNvPr id="0" name=""/>
        <dsp:cNvSpPr/>
      </dsp:nvSpPr>
      <dsp:spPr>
        <a:xfrm>
          <a:off x="8528826" y="818755"/>
          <a:ext cx="1451800" cy="1451800"/>
        </a:xfrm>
        <a:prstGeom prst="rect">
          <a:avLst/>
        </a:prstGeom>
        <a:blipFill>
          <a:blip xmlns:r="http://schemas.openxmlformats.org/officeDocument/2006/relationships" r:embed="rId3"/>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E31239-6467-4E7B-8F4B-E138973A54E8}">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pPr>
          <a:r>
            <a:rPr lang="en-US" sz="2400" kern="1200"/>
            <a:t>Expanding interactivity</a:t>
          </a:r>
        </a:p>
      </dsp:txBody>
      <dsp:txXfrm>
        <a:off x="7641615" y="2654049"/>
        <a:ext cx="3226223"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186DE-DBB4-4E54-BF86-05DA20E3D7AD}">
      <dsp:nvSpPr>
        <dsp:cNvPr id="0" name=""/>
        <dsp:cNvSpPr/>
      </dsp:nvSpPr>
      <dsp:spPr>
        <a:xfrm>
          <a:off x="749161" y="578439"/>
          <a:ext cx="920044" cy="92004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7ED3AC-3E21-4776-9D52-7AF71743BA31}">
      <dsp:nvSpPr>
        <dsp:cNvPr id="0" name=""/>
        <dsp:cNvSpPr/>
      </dsp:nvSpPr>
      <dsp:spPr>
        <a:xfrm>
          <a:off x="186912" y="1788021"/>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pPr>
          <a:r>
            <a:rPr lang="en-US" sz="2700" kern="1200"/>
            <a:t>E-commerce</a:t>
          </a:r>
        </a:p>
      </dsp:txBody>
      <dsp:txXfrm>
        <a:off x="186912" y="1788021"/>
        <a:ext cx="2044543" cy="720000"/>
      </dsp:txXfrm>
    </dsp:sp>
    <dsp:sp modelId="{51054577-C01F-4B9C-A618-D6FCF25EC9CC}">
      <dsp:nvSpPr>
        <dsp:cNvPr id="0" name=""/>
        <dsp:cNvSpPr/>
      </dsp:nvSpPr>
      <dsp:spPr>
        <a:xfrm>
          <a:off x="3151500" y="578439"/>
          <a:ext cx="920044" cy="92004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0CA0CA-9C22-4AE1-8C49-2BAE5E0E0008}">
      <dsp:nvSpPr>
        <dsp:cNvPr id="0" name=""/>
        <dsp:cNvSpPr/>
      </dsp:nvSpPr>
      <dsp:spPr>
        <a:xfrm>
          <a:off x="2589250" y="1788021"/>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pPr>
          <a:r>
            <a:rPr lang="en-US" sz="2700" kern="1200" dirty="0" smtClean="0"/>
            <a:t>(Airline industry)</a:t>
          </a:r>
          <a:endParaRPr lang="en-US" sz="2700" kern="1200" dirty="0"/>
        </a:p>
      </dsp:txBody>
      <dsp:txXfrm>
        <a:off x="2589250" y="1788021"/>
        <a:ext cx="2044543" cy="720000"/>
      </dsp:txXfrm>
    </dsp:sp>
    <dsp:sp modelId="{376F0D4B-B950-4266-AC83-AD69AC349D96}">
      <dsp:nvSpPr>
        <dsp:cNvPr id="0" name=""/>
        <dsp:cNvSpPr/>
      </dsp:nvSpPr>
      <dsp:spPr>
        <a:xfrm>
          <a:off x="5553838" y="578439"/>
          <a:ext cx="920044" cy="92004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404A27-5E78-44EE-B67B-AA961C5BACC6}">
      <dsp:nvSpPr>
        <dsp:cNvPr id="0" name=""/>
        <dsp:cNvSpPr/>
      </dsp:nvSpPr>
      <dsp:spPr>
        <a:xfrm>
          <a:off x="4991589" y="1788021"/>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pPr>
          <a:r>
            <a:rPr lang="en-US" sz="2700" kern="1200"/>
            <a:t>Cloud computing</a:t>
          </a:r>
        </a:p>
      </dsp:txBody>
      <dsp:txXfrm>
        <a:off x="4991589" y="1788021"/>
        <a:ext cx="2044543" cy="720000"/>
      </dsp:txXfrm>
    </dsp:sp>
    <dsp:sp modelId="{1AD066FE-48CC-4F27-83E8-8BCA7A167BAC}">
      <dsp:nvSpPr>
        <dsp:cNvPr id="0" name=""/>
        <dsp:cNvSpPr/>
      </dsp:nvSpPr>
      <dsp:spPr>
        <a:xfrm>
          <a:off x="7956176" y="578439"/>
          <a:ext cx="920044" cy="920044"/>
        </a:xfrm>
        <a:prstGeom prst="rect">
          <a:avLst/>
        </a:prstGeom>
        <a:blipFill>
          <a:blip xmlns:r="http://schemas.openxmlformats.org/officeDocument/2006/relationships" r:embed="rId4" cstate="hqprint">
            <a:extLst>
              <a:ext uri="{28A0092B-C50C-407E-A947-70E740481C1C}">
                <a14:useLocalDpi xmlns:a14="http://schemas.microsoft.com/office/drawing/2010/main" val="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B69A60-610B-4EF4-9413-A2E30EC835DB}">
      <dsp:nvSpPr>
        <dsp:cNvPr id="0" name=""/>
        <dsp:cNvSpPr/>
      </dsp:nvSpPr>
      <dsp:spPr>
        <a:xfrm>
          <a:off x="7393927" y="1788021"/>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00150">
            <a:lnSpc>
              <a:spcPct val="90000"/>
            </a:lnSpc>
            <a:spcBef>
              <a:spcPct val="0"/>
            </a:spcBef>
            <a:spcAft>
              <a:spcPct val="35000"/>
            </a:spcAft>
          </a:pPr>
          <a:r>
            <a:rPr lang="en-US" sz="2700" kern="1200"/>
            <a:t>Mobile app industry</a:t>
          </a:r>
        </a:p>
      </dsp:txBody>
      <dsp:txXfrm>
        <a:off x="7393927" y="1788021"/>
        <a:ext cx="2044543"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63EDA0-CDC7-426A-90F5-76AF2B53CF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67FB55-7595-423F-A502-C6EA9E6A25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645295-9CC3-45DF-9E73-7CD73E92ABEE}" type="datetimeFigureOut">
              <a:rPr lang="en-US" smtClean="0"/>
              <a:t>12/19/2021</a:t>
            </a:fld>
            <a:endParaRPr lang="en-US"/>
          </a:p>
        </p:txBody>
      </p:sp>
      <p:sp>
        <p:nvSpPr>
          <p:cNvPr id="4" name="Footer Placeholder 3">
            <a:extLst>
              <a:ext uri="{FF2B5EF4-FFF2-40B4-BE49-F238E27FC236}">
                <a16:creationId xmlns:a16="http://schemas.microsoft.com/office/drawing/2014/main" id="{0303D688-F177-4623-B8AD-29D1353B7F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A59357-020D-4DBC-B1BA-BC1FC7DA7F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AC8F45-3713-4163-98A4-85117D4311D7}" type="slidenum">
              <a:rPr lang="en-US" smtClean="0"/>
              <a:t>‹#›</a:t>
            </a:fld>
            <a:endParaRPr lang="en-US"/>
          </a:p>
        </p:txBody>
      </p:sp>
    </p:spTree>
    <p:extLst>
      <p:ext uri="{BB962C8B-B14F-4D97-AF65-F5344CB8AC3E}">
        <p14:creationId xmlns:p14="http://schemas.microsoft.com/office/powerpoint/2010/main" val="10531918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AAA58-7E19-4839-AA5A-84F1BE7E027F}" type="datetimeFigureOut">
              <a:rPr lang="en-US" smtClean="0"/>
              <a:t>12/19/2021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EB970-ECA0-4A5D-B895-21EA169E7E9A}" type="slidenum">
              <a:rPr lang="en-US" smtClean="0"/>
              <a:t>‹#›</a:t>
            </a:fld>
            <a:endParaRPr lang="en-US"/>
          </a:p>
        </p:txBody>
      </p:sp>
    </p:spTree>
    <p:extLst>
      <p:ext uri="{BB962C8B-B14F-4D97-AF65-F5344CB8AC3E}">
        <p14:creationId xmlns:p14="http://schemas.microsoft.com/office/powerpoint/2010/main" val="2585016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5060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SERVICES</a:t>
            </a:r>
            <a:endParaRPr lang="en-US"/>
          </a:p>
        </p:txBody>
      </p:sp>
    </p:spTree>
    <p:extLst>
      <p:ext uri="{BB962C8B-B14F-4D97-AF65-F5344CB8AC3E}">
        <p14:creationId xmlns:p14="http://schemas.microsoft.com/office/powerpoint/2010/main" val="1018630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Revenue management</a:t>
            </a:r>
            <a:r>
              <a:rPr lang="en-US" baseline="0" dirty="0" smtClean="0"/>
              <a:t> predicts consumer behavior and based on that optimize the availability of products, and they look at how price sensitive their consumers are to price their products in a way to maximize the revenue. – opportunistic pricing/surge pricing</a:t>
            </a:r>
          </a:p>
          <a:p>
            <a:endParaRPr lang="en-US" baseline="0" dirty="0" smtClean="0"/>
          </a:p>
          <a:p>
            <a:r>
              <a:rPr lang="en-US" baseline="0" dirty="0" smtClean="0"/>
              <a:t>Price customization – altering the price of goods or services based on consumer factors</a:t>
            </a:r>
          </a:p>
          <a:p>
            <a:endParaRPr lang="en-US" baseline="0" dirty="0" smtClean="0"/>
          </a:p>
          <a:p>
            <a:r>
              <a:rPr lang="en-US" baseline="0" dirty="0" smtClean="0"/>
              <a:t>Price bundling – strategy that offers 2 or more products in a single package for a special price. IT and rise of information goods and also the internet which has enabled free distribution of these goods, and also because of how easily and how well these goods can be configured and customized </a:t>
            </a:r>
          </a:p>
          <a:p>
            <a:endParaRPr lang="en-US" baseline="0" dirty="0" smtClean="0"/>
          </a:p>
          <a:p>
            <a:endParaRPr lang="en-US" dirty="0"/>
          </a:p>
        </p:txBody>
      </p:sp>
    </p:spTree>
    <p:extLst>
      <p:ext uri="{BB962C8B-B14F-4D97-AF65-F5344CB8AC3E}">
        <p14:creationId xmlns:p14="http://schemas.microsoft.com/office/powerpoint/2010/main" val="274453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202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prices for airline tickets are constantly changing. In fact, there even are websites like </a:t>
            </a:r>
            <a:r>
              <a:rPr lang="en-US" baseline="0" dirty="0" err="1" smtClean="0"/>
              <a:t>fareboom</a:t>
            </a:r>
            <a:r>
              <a:rPr lang="en-US" baseline="0" dirty="0" smtClean="0"/>
              <a:t> that use sophisticated machine learning algorithms to predict the prices. It helps travelers make buying decisions – should they buy the ticket now or later? So why do we even need to predict flying prices and why do they constantly fluctuate? Why do ticket prices change multiple times during the day? Why is American Airlines for example changing up to half a million prices every day?</a:t>
            </a:r>
          </a:p>
          <a:p>
            <a:r>
              <a:rPr lang="en-US" baseline="0" dirty="0" smtClean="0"/>
              <a:t>Well, that’s because of dynamic pricing.</a:t>
            </a:r>
          </a:p>
          <a:p>
            <a:endParaRPr lang="en-US" baseline="0" dirty="0" smtClean="0"/>
          </a:p>
          <a:p>
            <a:r>
              <a:rPr lang="en-US" baseline="0" dirty="0" smtClean="0"/>
              <a:t>Needs to sell the highest amount of seats for the highest price possible. (inefficient if few seats for high price or all seats for low price.)</a:t>
            </a:r>
          </a:p>
          <a:p>
            <a:endParaRPr lang="en-US" baseline="0" dirty="0" smtClean="0"/>
          </a:p>
          <a:p>
            <a:r>
              <a:rPr lang="en-US" baseline="0" dirty="0" smtClean="0"/>
              <a:t>To do this, airlines must understand customers. </a:t>
            </a:r>
          </a:p>
          <a:p>
            <a:endParaRPr lang="en-US" baseline="0" dirty="0" smtClean="0"/>
          </a:p>
          <a:p>
            <a:r>
              <a:rPr lang="en-US" baseline="0" dirty="0" smtClean="0"/>
              <a:t>SEGMENTS – DEMAND (50 seats – first few cheap) – SPEED OF DEMAND (INCRASE/DECREASE) – EXTERNAL CONDITIONS (COST OF FUEL, SEASONAL TRENDS, EVENTS (SUPER BOWL, CONCERT, OLYMPIC GAMES, COMPETITIOR’S PRICES)</a:t>
            </a:r>
          </a:p>
          <a:p>
            <a:endParaRPr lang="en-US" baseline="0" dirty="0" smtClean="0"/>
          </a:p>
          <a:p>
            <a:r>
              <a:rPr lang="en-US" baseline="0" dirty="0" smtClean="0"/>
              <a:t>FUTURE: </a:t>
            </a:r>
          </a:p>
        </p:txBody>
      </p:sp>
    </p:spTree>
    <p:extLst>
      <p:ext uri="{BB962C8B-B14F-4D97-AF65-F5344CB8AC3E}">
        <p14:creationId xmlns:p14="http://schemas.microsoft.com/office/powerpoint/2010/main" val="336104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029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attempt at a proper economic theory</a:t>
            </a:r>
          </a:p>
          <a:p>
            <a:r>
              <a:rPr lang="en-US" baseline="0" dirty="0" smtClean="0"/>
              <a:t>Philosopher – ethics, politics, economics, logic</a:t>
            </a:r>
          </a:p>
          <a:p>
            <a:endParaRPr lang="en-US" baseline="0" dirty="0" smtClean="0"/>
          </a:p>
          <a:p>
            <a:r>
              <a:rPr lang="en-US" baseline="0" dirty="0" smtClean="0"/>
              <a:t>Olive example and shoe example </a:t>
            </a:r>
          </a:p>
          <a:p>
            <a:endParaRPr lang="en-US" baseline="0" dirty="0" smtClean="0"/>
          </a:p>
          <a:p>
            <a:r>
              <a:rPr lang="en-US" baseline="0" dirty="0" smtClean="0"/>
              <a:t>Believed in an intrinsic value - Fails to recognize that value is subjective</a:t>
            </a:r>
            <a:endParaRPr lang="en-US" dirty="0"/>
          </a:p>
        </p:txBody>
      </p:sp>
    </p:spTree>
    <p:extLst>
      <p:ext uri="{BB962C8B-B14F-4D97-AF65-F5344CB8AC3E}">
        <p14:creationId xmlns:p14="http://schemas.microsoft.com/office/powerpoint/2010/main" val="341032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Medieval</a:t>
            </a:r>
            <a:r>
              <a:rPr lang="en-US" baseline="0" dirty="0" smtClean="0"/>
              <a:t> school of philosophy that was heavily influenced by the church</a:t>
            </a:r>
          </a:p>
          <a:p>
            <a:endParaRPr lang="en-US" baseline="0" dirty="0" smtClean="0"/>
          </a:p>
          <a:p>
            <a:r>
              <a:rPr lang="en-US" sz="1200" kern="1200" dirty="0" smtClean="0">
                <a:solidFill>
                  <a:schemeClr val="tx1"/>
                </a:solidFill>
                <a:effectLst/>
                <a:latin typeface="+mn-lt"/>
                <a:ea typeface="+mn-ea"/>
                <a:cs typeface="+mn-cs"/>
              </a:rPr>
              <a:t>Thomas Aquinas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considered the most influential thinker of the Middle Ages and his contributions are regarded as representative for the scholastic economy</a:t>
            </a:r>
          </a:p>
          <a:p>
            <a:endParaRPr lang="en-US" sz="1200" kern="1200" dirty="0" smtClean="0">
              <a:solidFill>
                <a:schemeClr val="tx1"/>
              </a:solidFill>
              <a:effectLst/>
              <a:latin typeface="+mn-lt"/>
              <a:ea typeface="+mn-ea"/>
              <a:cs typeface="+mn-cs"/>
            </a:endParaRPr>
          </a:p>
          <a:p>
            <a:r>
              <a:rPr lang="en-US" dirty="0" smtClean="0"/>
              <a:t>Follows</a:t>
            </a:r>
            <a:r>
              <a:rPr lang="en-US" baseline="0" dirty="0" smtClean="0"/>
              <a:t> Aristotle’s reasoning but makes a few innovations. SHOE EXAMPLE – realizes that the value of a good can increase if you do something productive or useful to it -&gt; just to charge higher price</a:t>
            </a:r>
          </a:p>
          <a:p>
            <a:endParaRPr lang="en-US" baseline="0" dirty="0" smtClean="0"/>
          </a:p>
          <a:p>
            <a:r>
              <a:rPr lang="en-US" baseline="0" dirty="0" smtClean="0"/>
              <a:t>A little more sophisticated than Aristotle’s view, but he still bases his pricing on an intrinsic or objective value that is inherent in a good – the costs or the input involved in making a good.</a:t>
            </a:r>
          </a:p>
          <a:p>
            <a:endParaRPr lang="en-US" baseline="0" dirty="0" smtClean="0"/>
          </a:p>
          <a:p>
            <a:r>
              <a:rPr lang="en-US" baseline="0" dirty="0" smtClean="0"/>
              <a:t>-&gt; later heavily criticized. </a:t>
            </a:r>
            <a:endParaRPr lang="en-US" dirty="0"/>
          </a:p>
        </p:txBody>
      </p:sp>
    </p:spTree>
    <p:extLst>
      <p:ext uri="{BB962C8B-B14F-4D97-AF65-F5344CB8AC3E}">
        <p14:creationId xmlns:p14="http://schemas.microsoft.com/office/powerpoint/2010/main" val="241710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Mercantilism is</a:t>
            </a:r>
            <a:r>
              <a:rPr lang="en-US" sz="1200" b="1" i="0" kern="1200" dirty="0" smtClean="0">
                <a:solidFill>
                  <a:schemeClr val="tx1"/>
                </a:solidFill>
                <a:effectLst/>
                <a:latin typeface="+mn-lt"/>
                <a:ea typeface="+mn-ea"/>
                <a:cs typeface="+mn-cs"/>
              </a:rPr>
              <a:t> an economic policy that was designed to increase a nation’s</a:t>
            </a:r>
            <a:r>
              <a:rPr lang="en-US" sz="1200" b="1" i="0" kern="1200" baseline="0" dirty="0" smtClean="0">
                <a:solidFill>
                  <a:schemeClr val="tx1"/>
                </a:solidFill>
                <a:effectLst/>
                <a:latin typeface="+mn-lt"/>
                <a:ea typeface="+mn-ea"/>
                <a:cs typeface="+mn-cs"/>
              </a:rPr>
              <a:t> wealth and power. </a:t>
            </a:r>
          </a:p>
          <a:p>
            <a:endParaRPr lang="en-US" sz="1200" b="1" i="0" kern="1200" baseline="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1816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Economic theory By French Economists</a:t>
            </a:r>
            <a:r>
              <a:rPr lang="en-US" baseline="0" dirty="0" smtClean="0"/>
              <a:t> who were </a:t>
            </a:r>
            <a:r>
              <a:rPr lang="en-US" sz="1200" kern="1200" dirty="0" smtClean="0">
                <a:solidFill>
                  <a:schemeClr val="tx1"/>
                </a:solidFill>
                <a:effectLst/>
                <a:latin typeface="+mn-lt"/>
                <a:ea typeface="+mn-ea"/>
                <a:cs typeface="+mn-cs"/>
              </a:rPr>
              <a:t>upset with the regulation on trade brought upon by mercantilism</a:t>
            </a:r>
          </a:p>
          <a:p>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Laissez faire: basically means free</a:t>
            </a:r>
            <a:r>
              <a:rPr lang="en-US" sz="1200" b="0" i="0" kern="1200" baseline="0" dirty="0" smtClean="0">
                <a:solidFill>
                  <a:schemeClr val="tx1"/>
                </a:solidFill>
                <a:effectLst/>
                <a:latin typeface="+mn-lt"/>
                <a:ea typeface="+mn-ea"/>
                <a:cs typeface="+mn-cs"/>
              </a:rPr>
              <a:t> market without government intervention, humans are self-sufficient, following individual needs leads to the most optimal outcome</a:t>
            </a:r>
            <a:endParaRPr lang="en-US" dirty="0"/>
          </a:p>
        </p:txBody>
      </p:sp>
    </p:spTree>
    <p:extLst>
      <p:ext uri="{BB962C8B-B14F-4D97-AF65-F5344CB8AC3E}">
        <p14:creationId xmlns:p14="http://schemas.microsoft.com/office/powerpoint/2010/main" val="220629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of economics established</a:t>
            </a:r>
            <a:r>
              <a:rPr lang="en-US" baseline="0" dirty="0" smtClean="0"/>
              <a:t> by Adam Smith,</a:t>
            </a:r>
          </a:p>
          <a:p>
            <a:r>
              <a:rPr lang="en-US" baseline="0" dirty="0" smtClean="0"/>
              <a:t>Wrote book after a visit to </a:t>
            </a:r>
            <a:r>
              <a:rPr lang="en-US" baseline="0" dirty="0" err="1" smtClean="0"/>
              <a:t>france</a:t>
            </a:r>
            <a:r>
              <a:rPr lang="en-US" baseline="0" dirty="0" smtClean="0"/>
              <a:t> – adopts the laissez faire approach</a:t>
            </a:r>
          </a:p>
          <a:p>
            <a:r>
              <a:rPr lang="en-US" baseline="0" dirty="0" smtClean="0"/>
              <a:t>Invisible hand: unintended greater benefit to society when individuals act on their own self interests </a:t>
            </a:r>
          </a:p>
          <a:p>
            <a:r>
              <a:rPr lang="en-US" dirty="0" smtClean="0"/>
              <a:t>Labor theory of value: value of a good is determined by the amount of labor</a:t>
            </a:r>
            <a:r>
              <a:rPr lang="en-US" baseline="0" dirty="0" smtClean="0"/>
              <a:t> put into it</a:t>
            </a:r>
            <a:endParaRPr lang="en-US" dirty="0"/>
          </a:p>
        </p:txBody>
      </p:sp>
    </p:spTree>
    <p:extLst>
      <p:ext uri="{BB962C8B-B14F-4D97-AF65-F5344CB8AC3E}">
        <p14:creationId xmlns:p14="http://schemas.microsoft.com/office/powerpoint/2010/main" val="1180156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Non-exploitative criticism: </a:t>
            </a:r>
            <a:r>
              <a:rPr lang="en-US" dirty="0" smtClean="0"/>
              <a:t> </a:t>
            </a:r>
          </a:p>
          <a:p>
            <a:r>
              <a:rPr lang="en-US" dirty="0" smtClean="0"/>
              <a:t>Distributive:</a:t>
            </a:r>
            <a:r>
              <a:rPr lang="en-US" baseline="0" dirty="0" smtClean="0"/>
              <a:t> background circumstance over which seller may make reservation price artificially high</a:t>
            </a:r>
            <a:endParaRPr lang="en-US" dirty="0"/>
          </a:p>
        </p:txBody>
      </p:sp>
    </p:spTree>
    <p:extLst>
      <p:ext uri="{BB962C8B-B14F-4D97-AF65-F5344CB8AC3E}">
        <p14:creationId xmlns:p14="http://schemas.microsoft.com/office/powerpoint/2010/main" val="189227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price setting - </a:t>
            </a:r>
            <a:endParaRPr lang="en-US" dirty="0"/>
          </a:p>
        </p:txBody>
      </p:sp>
    </p:spTree>
    <p:extLst>
      <p:ext uri="{BB962C8B-B14F-4D97-AF65-F5344CB8AC3E}">
        <p14:creationId xmlns:p14="http://schemas.microsoft.com/office/powerpoint/2010/main" val="3376051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F758B3D-94D4-4D7D-9F2E-18A8624C0A4B}" type="datetime1">
              <a:rPr lang="en-US" smtClean="0"/>
              <a:t>12/19/2021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270404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7B8CE7-CB34-4542-B3EE-255E385A40B5}" type="datetime1">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305818724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47B8CE7-CB34-4542-B3EE-255E385A40B5}" type="datetime1">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30449878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47B8CE7-CB34-4542-B3EE-255E385A40B5}" type="datetime1">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171798112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B8CE7-CB34-4542-B3EE-255E385A40B5}" type="datetime1">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95613346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47B8CE7-CB34-4542-B3EE-255E385A40B5}" type="datetime1">
              <a:rPr lang="en-US" smtClean="0"/>
              <a:t>12/19/2021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176844047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47B8CE7-CB34-4542-B3EE-255E385A40B5}" type="datetime1">
              <a:rPr lang="en-US" smtClean="0"/>
              <a:t>12/19/2021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356816633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4D087FA-567C-4E4D-854E-7CCDF5B89DAB}" type="datetime1">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1542655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39F2F45-079F-461D-BCE5-7EA79F9C66B2}" type="datetime1">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313470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E97261-7591-40D5-BBB4-F7E2015CC2DE}" type="datetime1">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18085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8BCFB8-BEF6-4C84-A42F-FAFEA0229313}" type="datetime1">
              <a:rPr lang="en-US" smtClean="0"/>
              <a:t>12/19/2021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348261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14950F-B26B-4316-B42F-A11B46EDE810}" type="datetime1">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419506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E1A5E7-29B6-4776-8E46-1011587D3842}" type="datetime1">
              <a:rPr lang="en-US" smtClean="0"/>
              <a:t>12/19/2021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412854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3D191D-0459-4722-BAC0-C8541C246EEA}" type="datetime1">
              <a:rPr lang="en-US" smtClean="0"/>
              <a:t>12/19/2021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3569471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9575A-CC54-4FCA-A463-79652BCD5448}" type="datetime1">
              <a:rPr lang="en-US" smtClean="0"/>
              <a:t>12/19/2021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50521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1B00F5-31E1-4325-BE5B-4734A2C1F6B3}" type="datetime1">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176440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037111-2F46-4F45-9E9D-161A03103DF2}" type="datetime1">
              <a:rPr lang="en-US" smtClean="0"/>
              <a:t>12/19/2021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36A03F8-A107-4ABD-9080-7A3B2142BD98}" type="slidenum">
              <a:rPr lang="en-US" smtClean="0"/>
              <a:t>‹#›</a:t>
            </a:fld>
            <a:endParaRPr lang="en-US"/>
          </a:p>
        </p:txBody>
      </p:sp>
    </p:spTree>
    <p:extLst>
      <p:ext uri="{BB962C8B-B14F-4D97-AF65-F5344CB8AC3E}">
        <p14:creationId xmlns:p14="http://schemas.microsoft.com/office/powerpoint/2010/main" val="404561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47B8CE7-CB34-4542-B3EE-255E385A40B5}" type="datetime1">
              <a:rPr lang="en-US" smtClean="0"/>
              <a:t>12/19/2021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36A03F8-A107-4ABD-9080-7A3B2142BD98}" type="slidenum">
              <a:rPr lang="en-US" smtClean="0"/>
              <a:t>‹#›</a:t>
            </a:fld>
            <a:endParaRPr lang="en-US"/>
          </a:p>
        </p:txBody>
      </p:sp>
    </p:spTree>
    <p:extLst>
      <p:ext uri="{BB962C8B-B14F-4D97-AF65-F5344CB8AC3E}">
        <p14:creationId xmlns:p14="http://schemas.microsoft.com/office/powerpoint/2010/main" val="3106979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www.safetyandhealthmagazine.com/articles/20508-snow-removal-choose-the-right-equipment" TargetMode="External"/><Relationship Id="rId3" Type="http://schemas.openxmlformats.org/officeDocument/2006/relationships/hyperlink" Target="https://images-na.ssl-images-amazon.com/images/I/71dsU1pQbiL.jpg" TargetMode="External"/><Relationship Id="rId7" Type="http://schemas.openxmlformats.org/officeDocument/2006/relationships/hyperlink" Target="https://checksbalances.clio.nl/2017/03/the-wounded-invisible-hand-regulating-the-world/" TargetMode="External"/><Relationship Id="rId2" Type="http://schemas.openxmlformats.org/officeDocument/2006/relationships/hyperlink" Target="https://www.thepublicdiscourse.com/2015/08/15435/" TargetMode="External"/><Relationship Id="rId1" Type="http://schemas.openxmlformats.org/officeDocument/2006/relationships/slideLayout" Target="../slideLayouts/slideLayout2.xml"/><Relationship Id="rId6" Type="http://schemas.openxmlformats.org/officeDocument/2006/relationships/hyperlink" Target="https://readvid.com/dynamic-pricing-in-airline-industry-why-flight/" TargetMode="External"/><Relationship Id="rId5" Type="http://schemas.openxmlformats.org/officeDocument/2006/relationships/hyperlink" Target="http://t1.gstatic.com/licensed-image?q=tbn:ANd9GcS-2gfmuFUq1P9puhi4S3Y2d47n84gt2Wx83sJ5Sn3wicpKzkhRRZws4n1txuLV" TargetMode="External"/><Relationship Id="rId4" Type="http://schemas.openxmlformats.org/officeDocument/2006/relationships/hyperlink" Target="https://www.euston96.com/en/scholasticism/" TargetMode="External"/><Relationship Id="rId9" Type="http://schemas.openxmlformats.org/officeDocument/2006/relationships/hyperlink" Target="https://boycewire.com/market-equilibrium-defini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2E451E-151A-4910-BF41-6A040B6598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296EFE4-A70C-4388-9A15-3F657B6615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6979FAE-9B9C-4387-A2E1-4D4B48A05814}"/>
              </a:ext>
            </a:extLst>
          </p:cNvPr>
          <p:cNvSpPr>
            <a:spLocks noGrp="1"/>
          </p:cNvSpPr>
          <p:nvPr>
            <p:ph type="ctrTitle"/>
          </p:nvPr>
        </p:nvSpPr>
        <p:spPr>
          <a:xfrm>
            <a:off x="1199405" y="-467301"/>
            <a:ext cx="9991334" cy="2677648"/>
          </a:xfrm>
        </p:spPr>
        <p:txBody>
          <a:bodyPr>
            <a:normAutofit/>
          </a:bodyPr>
          <a:lstStyle/>
          <a:p>
            <a:r>
              <a:rPr lang="en-US" sz="2800" dirty="0">
                <a:solidFill>
                  <a:schemeClr val="tx2">
                    <a:lumMod val="75000"/>
                  </a:schemeClr>
                </a:solidFill>
                <a:cs typeface="Arial" panose="020B0604020202020204" pitchFamily="34" charset="0"/>
              </a:rPr>
              <a:t>Determining Prices in the Information Technology Age:</a:t>
            </a:r>
          </a:p>
        </p:txBody>
      </p:sp>
      <p:sp>
        <p:nvSpPr>
          <p:cNvPr id="3" name="Subtitle 2">
            <a:extLst>
              <a:ext uri="{FF2B5EF4-FFF2-40B4-BE49-F238E27FC236}">
                <a16:creationId xmlns:a16="http://schemas.microsoft.com/office/drawing/2014/main" id="{CBC1E0F9-6378-4F25-ACF3-DE462EAE2BCA}"/>
              </a:ext>
            </a:extLst>
          </p:cNvPr>
          <p:cNvSpPr>
            <a:spLocks noGrp="1"/>
          </p:cNvSpPr>
          <p:nvPr>
            <p:ph type="subTitle" idx="1"/>
          </p:nvPr>
        </p:nvSpPr>
        <p:spPr>
          <a:xfrm>
            <a:off x="1199405" y="2370293"/>
            <a:ext cx="10035784" cy="1749258"/>
          </a:xfrm>
        </p:spPr>
        <p:txBody>
          <a:bodyPr>
            <a:normAutofit fontScale="92500" lnSpcReduction="10000"/>
          </a:bodyPr>
          <a:lstStyle/>
          <a:p>
            <a:r>
              <a:rPr lang="en-US" sz="6000" dirty="0">
                <a:solidFill>
                  <a:schemeClr val="tx2"/>
                </a:solidFill>
                <a:latin typeface="+mj-lt"/>
                <a:cs typeface="Arial" panose="020B0604020202020204" pitchFamily="34" charset="0"/>
              </a:rPr>
              <a:t>How Can “Just Prices” Be Achieved for Good?</a:t>
            </a:r>
          </a:p>
        </p:txBody>
      </p:sp>
      <p:sp>
        <p:nvSpPr>
          <p:cNvPr id="14" name="Rectangle 13">
            <a:extLst>
              <a:ext uri="{FF2B5EF4-FFF2-40B4-BE49-F238E27FC236}">
                <a16:creationId xmlns:a16="http://schemas.microsoft.com/office/drawing/2014/main" id="{425EBAFC-9388-432A-BCFD-EEA2F410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66D5F95F-861E-4195-B1D2-78EB972F1926}"/>
              </a:ext>
            </a:extLst>
          </p:cNvPr>
          <p:cNvSpPr>
            <a:spLocks noGrp="1"/>
          </p:cNvSpPr>
          <p:nvPr>
            <p:ph type="sldNum" sz="quarter" idx="12"/>
          </p:nvPr>
        </p:nvSpPr>
        <p:spPr>
          <a:xfrm>
            <a:off x="10352540" y="295729"/>
            <a:ext cx="838199" cy="767687"/>
          </a:xfrm>
        </p:spPr>
        <p:txBody>
          <a:bodyPr>
            <a:normAutofit/>
          </a:bodyPr>
          <a:lstStyle/>
          <a:p>
            <a:pPr>
              <a:spcAft>
                <a:spcPts val="600"/>
              </a:spcAft>
            </a:pPr>
            <a:fld id="{A36A03F8-A107-4ABD-9080-7A3B2142BD98}" type="slidenum">
              <a:rPr lang="en-US">
                <a:solidFill>
                  <a:srgbClr val="FFFFFF"/>
                </a:solidFill>
              </a:rPr>
              <a:pPr>
                <a:spcAft>
                  <a:spcPts val="600"/>
                </a:spcAft>
              </a:pPr>
              <a:t>1</a:t>
            </a:fld>
            <a:endParaRPr lang="en-US">
              <a:solidFill>
                <a:srgbClr val="FFFFFF"/>
              </a:solidFill>
            </a:endParaRPr>
          </a:p>
        </p:txBody>
      </p:sp>
      <p:sp>
        <p:nvSpPr>
          <p:cNvPr id="9" name="Subtitle 2">
            <a:extLst>
              <a:ext uri="{FF2B5EF4-FFF2-40B4-BE49-F238E27FC236}">
                <a16:creationId xmlns:a16="http://schemas.microsoft.com/office/drawing/2014/main" id="{0C03C019-5CD6-4495-B88D-A03F21E61C31}"/>
              </a:ext>
            </a:extLst>
          </p:cNvPr>
          <p:cNvSpPr txBox="1">
            <a:spLocks/>
          </p:cNvSpPr>
          <p:nvPr/>
        </p:nvSpPr>
        <p:spPr>
          <a:xfrm>
            <a:off x="2400394" y="5426428"/>
            <a:ext cx="9144000" cy="9501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a:solidFill>
                  <a:schemeClr val="tx1">
                    <a:lumMod val="65000"/>
                    <a:lumOff val="35000"/>
                  </a:schemeClr>
                </a:solidFill>
                <a:latin typeface="+mj-lt"/>
                <a:cs typeface="Arial" panose="020B0604020202020204" pitchFamily="34" charset="0"/>
              </a:rPr>
              <a:t>Ahmed Bary Ramadan; h1551721</a:t>
            </a:r>
          </a:p>
          <a:p>
            <a:pPr algn="r"/>
            <a:r>
              <a:rPr lang="en-US" sz="2000" dirty="0">
                <a:solidFill>
                  <a:schemeClr val="tx1">
                    <a:lumMod val="65000"/>
                    <a:lumOff val="35000"/>
                  </a:schemeClr>
                </a:solidFill>
                <a:latin typeface="+mj-lt"/>
                <a:cs typeface="Arial" panose="020B0604020202020204" pitchFamily="34" charset="0"/>
              </a:rPr>
              <a:t>0095 - Seminar </a:t>
            </a:r>
            <a:r>
              <a:rPr lang="en-US" sz="2000" dirty="0" err="1">
                <a:solidFill>
                  <a:schemeClr val="tx1">
                    <a:lumMod val="65000"/>
                    <a:lumOff val="35000"/>
                  </a:schemeClr>
                </a:solidFill>
                <a:latin typeface="+mj-lt"/>
                <a:cs typeface="Arial" panose="020B0604020202020204" pitchFamily="34" charset="0"/>
              </a:rPr>
              <a:t>aus</a:t>
            </a:r>
            <a:r>
              <a:rPr lang="en-US" sz="2000" dirty="0">
                <a:solidFill>
                  <a:schemeClr val="tx1">
                    <a:lumMod val="65000"/>
                    <a:lumOff val="35000"/>
                  </a:schemeClr>
                </a:solidFill>
                <a:latin typeface="+mj-lt"/>
                <a:cs typeface="Arial" panose="020B0604020202020204" pitchFamily="34" charset="0"/>
              </a:rPr>
              <a:t> BIS</a:t>
            </a:r>
          </a:p>
        </p:txBody>
      </p:sp>
    </p:spTree>
    <p:extLst>
      <p:ext uri="{BB962C8B-B14F-4D97-AF65-F5344CB8AC3E}">
        <p14:creationId xmlns:p14="http://schemas.microsoft.com/office/powerpoint/2010/main" val="1144817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6306-9D4A-4309-A01A-19976E001DD0}"/>
              </a:ext>
            </a:extLst>
          </p:cNvPr>
          <p:cNvSpPr>
            <a:spLocks noGrp="1"/>
          </p:cNvSpPr>
          <p:nvPr>
            <p:ph type="title"/>
          </p:nvPr>
        </p:nvSpPr>
        <p:spPr>
          <a:xfrm>
            <a:off x="838200" y="448721"/>
            <a:ext cx="8972550" cy="1225650"/>
          </a:xfrm>
        </p:spPr>
        <p:txBody>
          <a:bodyPr anchor="b">
            <a:normAutofit/>
          </a:bodyPr>
          <a:lstStyle/>
          <a:p>
            <a:r>
              <a:rPr lang="en-US" sz="3200" dirty="0">
                <a:solidFill>
                  <a:schemeClr val="bg1"/>
                </a:solidFill>
              </a:rPr>
              <a:t>Ancient Economic Thought (Before 500 AD)</a:t>
            </a:r>
          </a:p>
        </p:txBody>
      </p:sp>
      <p:sp>
        <p:nvSpPr>
          <p:cNvPr id="3" name="Content Placeholder 2">
            <a:extLst>
              <a:ext uri="{FF2B5EF4-FFF2-40B4-BE49-F238E27FC236}">
                <a16:creationId xmlns:a16="http://schemas.microsoft.com/office/drawing/2014/main" id="{71565E6D-D0E8-4B12-A799-3D60724C98EF}"/>
              </a:ext>
            </a:extLst>
          </p:cNvPr>
          <p:cNvSpPr>
            <a:spLocks noGrp="1"/>
          </p:cNvSpPr>
          <p:nvPr>
            <p:ph idx="1"/>
          </p:nvPr>
        </p:nvSpPr>
        <p:spPr>
          <a:xfrm>
            <a:off x="704849" y="2842642"/>
            <a:ext cx="7646671" cy="3207638"/>
          </a:xfrm>
        </p:spPr>
        <p:txBody>
          <a:bodyPr>
            <a:noAutofit/>
          </a:bodyPr>
          <a:lstStyle/>
          <a:p>
            <a:r>
              <a:rPr lang="en-US" dirty="0" smtClean="0"/>
              <a:t>Represented by Aristotle</a:t>
            </a:r>
            <a:endParaRPr lang="en-US" dirty="0"/>
          </a:p>
          <a:p>
            <a:pPr marL="0" indent="0">
              <a:buNone/>
            </a:pPr>
            <a:endParaRPr lang="en-US" dirty="0"/>
          </a:p>
          <a:p>
            <a:r>
              <a:rPr lang="en-US" b="1" dirty="0" smtClean="0"/>
              <a:t>Just exchange = natural exchange</a:t>
            </a:r>
            <a:r>
              <a:rPr lang="en-US" dirty="0" smtClean="0"/>
              <a:t>: </a:t>
            </a:r>
            <a:r>
              <a:rPr lang="en-US" dirty="0"/>
              <a:t>satisfies man’s natural needs; needs are </a:t>
            </a:r>
            <a:r>
              <a:rPr lang="en-US" dirty="0" smtClean="0"/>
              <a:t>limited; exchanged </a:t>
            </a:r>
            <a:r>
              <a:rPr lang="en-US" dirty="0"/>
              <a:t>goods are of equal </a:t>
            </a:r>
            <a:r>
              <a:rPr lang="en-US" dirty="0" smtClean="0"/>
              <a:t>value</a:t>
            </a:r>
            <a:endParaRPr lang="en-US" dirty="0"/>
          </a:p>
          <a:p>
            <a:r>
              <a:rPr lang="en-US" dirty="0"/>
              <a:t>Unnatural exchange: aims to generate profit (unnatural desire</a:t>
            </a:r>
            <a:r>
              <a:rPr lang="en-US" dirty="0" smtClean="0"/>
              <a:t>); needs are unlimited</a:t>
            </a:r>
          </a:p>
          <a:p>
            <a:endParaRPr lang="en-US" dirty="0"/>
          </a:p>
          <a:p>
            <a:r>
              <a:rPr lang="en-US" dirty="0"/>
              <a:t>Money as the standard to measure value</a:t>
            </a:r>
          </a:p>
          <a:p>
            <a:pPr marL="0" indent="0">
              <a:buNone/>
            </a:pPr>
            <a:endParaRPr lang="en-US" dirty="0"/>
          </a:p>
          <a:p>
            <a:endParaRPr lang="en-US" dirty="0"/>
          </a:p>
          <a:p>
            <a:pPr marL="457200" lvl="1" indent="0">
              <a:buNone/>
            </a:pPr>
            <a:endParaRPr lang="en-US" sz="1800" dirty="0"/>
          </a:p>
        </p:txBody>
      </p:sp>
      <p:sp>
        <p:nvSpPr>
          <p:cNvPr id="5" name="Slide Number Placeholder 4">
            <a:extLst>
              <a:ext uri="{FF2B5EF4-FFF2-40B4-BE49-F238E27FC236}">
                <a16:creationId xmlns:a16="http://schemas.microsoft.com/office/drawing/2014/main" id="{C50A6689-2A5C-4F2D-9F39-FCF877A989FB}"/>
              </a:ext>
            </a:extLst>
          </p:cNvPr>
          <p:cNvSpPr>
            <a:spLocks noGrp="1"/>
          </p:cNvSpPr>
          <p:nvPr>
            <p:ph type="sldNum" sz="quarter" idx="12"/>
          </p:nvPr>
        </p:nvSpPr>
        <p:spPr>
          <a:xfrm>
            <a:off x="9303026" y="6356350"/>
            <a:ext cx="2050774" cy="365125"/>
          </a:xfrm>
        </p:spPr>
        <p:txBody>
          <a:bodyPr>
            <a:normAutofit fontScale="77500" lnSpcReduction="20000"/>
          </a:bodyPr>
          <a:lstStyle/>
          <a:p>
            <a:pPr>
              <a:spcAft>
                <a:spcPts val="600"/>
              </a:spcAft>
            </a:pPr>
            <a:fld id="{A36A03F8-A107-4ABD-9080-7A3B2142BD98}" type="slidenum">
              <a:rPr lang="en-US" smtClean="0">
                <a:solidFill>
                  <a:srgbClr val="FFFFFF"/>
                </a:solidFill>
              </a:rPr>
              <a:pPr>
                <a:spcAft>
                  <a:spcPts val="600"/>
                </a:spcAft>
              </a:pPr>
              <a:t>10</a:t>
            </a:fld>
            <a:endParaRPr lang="en-US">
              <a:solidFill>
                <a:srgbClr val="FFFFFF"/>
              </a:solidFill>
            </a:endParaRPr>
          </a:p>
        </p:txBody>
      </p:sp>
      <p:pic>
        <p:nvPicPr>
          <p:cNvPr id="8" name="Picture 7" descr="A close-up of a person&#10;&#10;Description automatically generated with low confidence">
            <a:extLst>
              <a:ext uri="{FF2B5EF4-FFF2-40B4-BE49-F238E27FC236}">
                <a16:creationId xmlns:a16="http://schemas.microsoft.com/office/drawing/2014/main" id="{05086E2F-3DA1-4509-8897-015507843651}"/>
              </a:ext>
            </a:extLst>
          </p:cNvPr>
          <p:cNvPicPr>
            <a:picLocks noChangeAspect="1"/>
          </p:cNvPicPr>
          <p:nvPr/>
        </p:nvPicPr>
        <p:blipFill rotWithShape="1">
          <a:blip r:embed="rId3">
            <a:extLst>
              <a:ext uri="{28A0092B-C50C-407E-A947-70E740481C1C}">
                <a14:useLocalDpi xmlns:a14="http://schemas.microsoft.com/office/drawing/2010/main" val="0"/>
              </a:ext>
            </a:extLst>
          </a:blip>
          <a:srcRect b="8469"/>
          <a:stretch/>
        </p:blipFill>
        <p:spPr>
          <a:xfrm>
            <a:off x="9174480" y="2706117"/>
            <a:ext cx="2451505" cy="3470556"/>
          </a:xfrm>
          <a:prstGeom prst="rect">
            <a:avLst/>
          </a:prstGeom>
        </p:spPr>
      </p:pic>
    </p:spTree>
    <p:extLst>
      <p:ext uri="{BB962C8B-B14F-4D97-AF65-F5344CB8AC3E}">
        <p14:creationId xmlns:p14="http://schemas.microsoft.com/office/powerpoint/2010/main" val="2955912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6306-9D4A-4309-A01A-19976E001DD0}"/>
              </a:ext>
            </a:extLst>
          </p:cNvPr>
          <p:cNvSpPr>
            <a:spLocks noGrp="1"/>
          </p:cNvSpPr>
          <p:nvPr>
            <p:ph type="title"/>
          </p:nvPr>
        </p:nvSpPr>
        <p:spPr>
          <a:xfrm>
            <a:off x="1154954" y="973668"/>
            <a:ext cx="8761413" cy="706964"/>
          </a:xfrm>
        </p:spPr>
        <p:txBody>
          <a:bodyPr>
            <a:normAutofit/>
          </a:bodyPr>
          <a:lstStyle/>
          <a:p>
            <a:r>
              <a:rPr lang="en-US" dirty="0"/>
              <a:t>The Middle Ages (500-1500 AD)</a:t>
            </a:r>
          </a:p>
        </p:txBody>
      </p:sp>
      <p:sp>
        <p:nvSpPr>
          <p:cNvPr id="5" name="Slide Number Placeholder 4">
            <a:extLst>
              <a:ext uri="{FF2B5EF4-FFF2-40B4-BE49-F238E27FC236}">
                <a16:creationId xmlns:a16="http://schemas.microsoft.com/office/drawing/2014/main" id="{C50A6689-2A5C-4F2D-9F39-FCF877A989FB}"/>
              </a:ext>
            </a:extLst>
          </p:cNvPr>
          <p:cNvSpPr>
            <a:spLocks noGrp="1"/>
          </p:cNvSpPr>
          <p:nvPr>
            <p:ph type="sldNum" sz="quarter" idx="12"/>
          </p:nvPr>
        </p:nvSpPr>
        <p:spPr>
          <a:xfrm>
            <a:off x="10352540" y="295729"/>
            <a:ext cx="838199" cy="767687"/>
          </a:xfrm>
        </p:spPr>
        <p:txBody>
          <a:bodyPr>
            <a:normAutofit/>
          </a:bodyPr>
          <a:lstStyle/>
          <a:p>
            <a:pPr>
              <a:spcAft>
                <a:spcPts val="600"/>
              </a:spcAft>
            </a:pPr>
            <a:fld id="{A36A03F8-A107-4ABD-9080-7A3B2142BD98}" type="slidenum">
              <a:rPr lang="en-US"/>
              <a:pPr>
                <a:spcAft>
                  <a:spcPts val="600"/>
                </a:spcAft>
              </a:pPr>
              <a:t>11</a:t>
            </a:fld>
            <a:endParaRPr lang="en-US"/>
          </a:p>
        </p:txBody>
      </p:sp>
      <p:pic>
        <p:nvPicPr>
          <p:cNvPr id="6" name="Picture 5" descr="A picture containing text&#10;&#10;Description automatically generated">
            <a:extLst>
              <a:ext uri="{FF2B5EF4-FFF2-40B4-BE49-F238E27FC236}">
                <a16:creationId xmlns:a16="http://schemas.microsoft.com/office/drawing/2014/main" id="{ADBA347D-B244-4A0D-8445-4838BD945D4F}"/>
              </a:ext>
            </a:extLst>
          </p:cNvPr>
          <p:cNvPicPr>
            <a:picLocks noChangeAspect="1"/>
          </p:cNvPicPr>
          <p:nvPr/>
        </p:nvPicPr>
        <p:blipFill rotWithShape="1">
          <a:blip r:embed="rId3">
            <a:extLst>
              <a:ext uri="{28A0092B-C50C-407E-A947-70E740481C1C}">
                <a14:useLocalDpi xmlns:a14="http://schemas.microsoft.com/office/drawing/2010/main" val="0"/>
              </a:ext>
            </a:extLst>
          </a:blip>
          <a:srcRect r="9806" b="-3"/>
          <a:stretch/>
        </p:blipFill>
        <p:spPr>
          <a:xfrm>
            <a:off x="1151467" y="2775951"/>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71565E6D-D0E8-4B12-A799-3D60724C98EF}"/>
              </a:ext>
            </a:extLst>
          </p:cNvPr>
          <p:cNvSpPr>
            <a:spLocks noGrp="1"/>
          </p:cNvSpPr>
          <p:nvPr>
            <p:ph idx="1"/>
          </p:nvPr>
        </p:nvSpPr>
        <p:spPr>
          <a:xfrm>
            <a:off x="5980954" y="2603500"/>
            <a:ext cx="5211979" cy="3416300"/>
          </a:xfrm>
        </p:spPr>
        <p:txBody>
          <a:bodyPr anchor="ctr">
            <a:normAutofit/>
          </a:bodyPr>
          <a:lstStyle/>
          <a:p>
            <a:pPr>
              <a:lnSpc>
                <a:spcPct val="90000"/>
              </a:lnSpc>
            </a:pPr>
            <a:r>
              <a:rPr lang="en-US" sz="1500" dirty="0"/>
              <a:t>Scholasticism – Thomas </a:t>
            </a:r>
            <a:r>
              <a:rPr lang="en-US" sz="1500" dirty="0" smtClean="0"/>
              <a:t>Aquinas</a:t>
            </a:r>
          </a:p>
          <a:p>
            <a:pPr>
              <a:lnSpc>
                <a:spcPct val="90000"/>
              </a:lnSpc>
            </a:pPr>
            <a:endParaRPr lang="en-US" sz="1500" dirty="0"/>
          </a:p>
          <a:p>
            <a:pPr>
              <a:lnSpc>
                <a:spcPct val="90000"/>
              </a:lnSpc>
            </a:pPr>
            <a:r>
              <a:rPr lang="en-US" sz="1500" b="1" dirty="0" smtClean="0"/>
              <a:t>Just price = cost of production price</a:t>
            </a:r>
            <a:endParaRPr lang="en-US" sz="1500" dirty="0"/>
          </a:p>
          <a:p>
            <a:pPr>
              <a:lnSpc>
                <a:spcPct val="90000"/>
              </a:lnSpc>
            </a:pPr>
            <a:endParaRPr lang="en-US" sz="1500" dirty="0"/>
          </a:p>
          <a:p>
            <a:pPr>
              <a:lnSpc>
                <a:spcPct val="90000"/>
              </a:lnSpc>
            </a:pPr>
            <a:endParaRPr lang="en-US" sz="1500" dirty="0"/>
          </a:p>
          <a:p>
            <a:pPr>
              <a:lnSpc>
                <a:spcPct val="90000"/>
              </a:lnSpc>
            </a:pPr>
            <a:r>
              <a:rPr lang="en-US" sz="1500" dirty="0"/>
              <a:t>Late Middle Ages </a:t>
            </a:r>
          </a:p>
          <a:p>
            <a:pPr marL="457200" lvl="1" indent="0">
              <a:lnSpc>
                <a:spcPct val="90000"/>
              </a:lnSpc>
              <a:buNone/>
            </a:pPr>
            <a:r>
              <a:rPr lang="en-US" sz="1500" dirty="0"/>
              <a:t>-&gt; separation of economics and theological ideas</a:t>
            </a:r>
          </a:p>
          <a:p>
            <a:pPr marL="457200" lvl="1" indent="0">
              <a:lnSpc>
                <a:spcPct val="90000"/>
              </a:lnSpc>
              <a:buNone/>
            </a:pPr>
            <a:r>
              <a:rPr lang="en-US" sz="1500" dirty="0"/>
              <a:t>-&gt; profit seeking gradually institutionalized</a:t>
            </a:r>
          </a:p>
          <a:p>
            <a:pPr marL="457200" lvl="1" indent="0">
              <a:lnSpc>
                <a:spcPct val="90000"/>
              </a:lnSpc>
              <a:buNone/>
            </a:pPr>
            <a:r>
              <a:rPr lang="en-US" sz="1500" dirty="0"/>
              <a:t>-&gt; idea of a just price started to fade</a:t>
            </a:r>
          </a:p>
        </p:txBody>
      </p:sp>
    </p:spTree>
    <p:extLst>
      <p:ext uri="{BB962C8B-B14F-4D97-AF65-F5344CB8AC3E}">
        <p14:creationId xmlns:p14="http://schemas.microsoft.com/office/powerpoint/2010/main" val="3336812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9864-8C3D-47EA-BCFF-6FB9C9D96223}"/>
              </a:ext>
            </a:extLst>
          </p:cNvPr>
          <p:cNvSpPr>
            <a:spLocks noGrp="1"/>
          </p:cNvSpPr>
          <p:nvPr>
            <p:ph type="title"/>
          </p:nvPr>
        </p:nvSpPr>
        <p:spPr/>
        <p:txBody>
          <a:bodyPr/>
          <a:lstStyle/>
          <a:p>
            <a:r>
              <a:rPr lang="en-US" dirty="0"/>
              <a:t>Mercantilism (16</a:t>
            </a:r>
            <a:r>
              <a:rPr lang="en-US" baseline="30000" dirty="0"/>
              <a:t>th</a:t>
            </a:r>
            <a:r>
              <a:rPr lang="en-US" dirty="0"/>
              <a:t>-18</a:t>
            </a:r>
            <a:r>
              <a:rPr lang="en-US" baseline="30000" dirty="0"/>
              <a:t>th</a:t>
            </a:r>
            <a:r>
              <a:rPr lang="en-US" dirty="0"/>
              <a:t> Century)</a:t>
            </a:r>
          </a:p>
        </p:txBody>
      </p:sp>
      <p:sp>
        <p:nvSpPr>
          <p:cNvPr id="3" name="Content Placeholder 2">
            <a:extLst>
              <a:ext uri="{FF2B5EF4-FFF2-40B4-BE49-F238E27FC236}">
                <a16:creationId xmlns:a16="http://schemas.microsoft.com/office/drawing/2014/main" id="{3E420E53-CD1E-49CD-9901-5D0176D920D2}"/>
              </a:ext>
            </a:extLst>
          </p:cNvPr>
          <p:cNvSpPr>
            <a:spLocks noGrp="1"/>
          </p:cNvSpPr>
          <p:nvPr>
            <p:ph idx="1"/>
          </p:nvPr>
        </p:nvSpPr>
        <p:spPr>
          <a:xfrm>
            <a:off x="878728" y="3336925"/>
            <a:ext cx="8825659" cy="3416300"/>
          </a:xfrm>
        </p:spPr>
        <p:txBody>
          <a:bodyPr/>
          <a:lstStyle/>
          <a:p>
            <a:r>
              <a:rPr lang="en-US" dirty="0"/>
              <a:t>Goal: to increase nation’s wealth and power</a:t>
            </a:r>
          </a:p>
          <a:p>
            <a:r>
              <a:rPr lang="en-US" dirty="0"/>
              <a:t>Commercial corporations (profit seeking)</a:t>
            </a:r>
          </a:p>
          <a:p>
            <a:r>
              <a:rPr lang="en-US" dirty="0" smtClean="0"/>
              <a:t>Economy heavily regulated</a:t>
            </a:r>
            <a:endParaRPr lang="en-US" dirty="0"/>
          </a:p>
          <a:p>
            <a:r>
              <a:rPr lang="en-US" b="1" dirty="0"/>
              <a:t>Prices set freely</a:t>
            </a:r>
          </a:p>
          <a:p>
            <a:endParaRPr lang="en-US" dirty="0"/>
          </a:p>
        </p:txBody>
      </p:sp>
      <p:sp>
        <p:nvSpPr>
          <p:cNvPr id="4" name="Slide Number Placeholder 3">
            <a:extLst>
              <a:ext uri="{FF2B5EF4-FFF2-40B4-BE49-F238E27FC236}">
                <a16:creationId xmlns:a16="http://schemas.microsoft.com/office/drawing/2014/main" id="{056BD5A8-1F0F-49CC-ABB3-1F5D4A361F33}"/>
              </a:ext>
            </a:extLst>
          </p:cNvPr>
          <p:cNvSpPr>
            <a:spLocks noGrp="1"/>
          </p:cNvSpPr>
          <p:nvPr>
            <p:ph type="sldNum" sz="quarter" idx="12"/>
          </p:nvPr>
        </p:nvSpPr>
        <p:spPr/>
        <p:txBody>
          <a:bodyPr/>
          <a:lstStyle/>
          <a:p>
            <a:fld id="{A36A03F8-A107-4ABD-9080-7A3B2142BD98}" type="slidenum">
              <a:rPr lang="en-US" smtClean="0"/>
              <a:t>12</a:t>
            </a:fld>
            <a:endParaRPr lang="en-US"/>
          </a:p>
        </p:txBody>
      </p:sp>
      <p:pic>
        <p:nvPicPr>
          <p:cNvPr id="12" name="Picture 11" descr="A picture containing text, map&#10;&#10;Description automatically generated">
            <a:extLst>
              <a:ext uri="{FF2B5EF4-FFF2-40B4-BE49-F238E27FC236}">
                <a16:creationId xmlns:a16="http://schemas.microsoft.com/office/drawing/2014/main" id="{57CFFB6D-C47F-422A-AB46-3E82F5C54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4650" y="2464857"/>
            <a:ext cx="3419475" cy="3419475"/>
          </a:xfrm>
          <a:prstGeom prst="rect">
            <a:avLst/>
          </a:prstGeom>
        </p:spPr>
      </p:pic>
    </p:spTree>
    <p:extLst>
      <p:ext uri="{BB962C8B-B14F-4D97-AF65-F5344CB8AC3E}">
        <p14:creationId xmlns:p14="http://schemas.microsoft.com/office/powerpoint/2010/main" val="2591229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9864-8C3D-47EA-BCFF-6FB9C9D96223}"/>
              </a:ext>
            </a:extLst>
          </p:cNvPr>
          <p:cNvSpPr>
            <a:spLocks noGrp="1"/>
          </p:cNvSpPr>
          <p:nvPr>
            <p:ph type="title"/>
          </p:nvPr>
        </p:nvSpPr>
        <p:spPr/>
        <p:txBody>
          <a:bodyPr/>
          <a:lstStyle/>
          <a:p>
            <a:r>
              <a:rPr lang="en-US" dirty="0"/>
              <a:t>Physiocracy (17</a:t>
            </a:r>
            <a:r>
              <a:rPr lang="en-US" baseline="30000" dirty="0"/>
              <a:t>th</a:t>
            </a:r>
            <a:r>
              <a:rPr lang="en-US" dirty="0"/>
              <a:t> – 18</a:t>
            </a:r>
            <a:r>
              <a:rPr lang="en-US" baseline="30000" dirty="0"/>
              <a:t>th</a:t>
            </a:r>
            <a:r>
              <a:rPr lang="en-US" dirty="0"/>
              <a:t> Century)</a:t>
            </a:r>
          </a:p>
        </p:txBody>
      </p:sp>
      <p:sp>
        <p:nvSpPr>
          <p:cNvPr id="3" name="Content Placeholder 2">
            <a:extLst>
              <a:ext uri="{FF2B5EF4-FFF2-40B4-BE49-F238E27FC236}">
                <a16:creationId xmlns:a16="http://schemas.microsoft.com/office/drawing/2014/main" id="{3E420E53-CD1E-49CD-9901-5D0176D920D2}"/>
              </a:ext>
            </a:extLst>
          </p:cNvPr>
          <p:cNvSpPr>
            <a:spLocks noGrp="1"/>
          </p:cNvSpPr>
          <p:nvPr>
            <p:ph idx="1"/>
          </p:nvPr>
        </p:nvSpPr>
        <p:spPr>
          <a:xfrm>
            <a:off x="926354" y="2936875"/>
            <a:ext cx="8825659" cy="3416300"/>
          </a:xfrm>
        </p:spPr>
        <p:txBody>
          <a:bodyPr/>
          <a:lstStyle/>
          <a:p>
            <a:r>
              <a:rPr lang="en-US" dirty="0" smtClean="0"/>
              <a:t>Natural </a:t>
            </a:r>
            <a:r>
              <a:rPr lang="en-US" dirty="0"/>
              <a:t>order – freedom (“laissez faire”)</a:t>
            </a:r>
          </a:p>
          <a:p>
            <a:r>
              <a:rPr lang="en-US" dirty="0" smtClean="0"/>
              <a:t>Wealth is derived from agriculture</a:t>
            </a:r>
          </a:p>
          <a:p>
            <a:pPr marL="0" indent="0">
              <a:buNone/>
            </a:pPr>
            <a:r>
              <a:rPr lang="en-US" dirty="0"/>
              <a:t>	</a:t>
            </a:r>
            <a:r>
              <a:rPr lang="en-US" dirty="0" smtClean="0"/>
              <a:t>-&gt; agricultural products highly priced</a:t>
            </a:r>
            <a:endParaRPr lang="en-US" dirty="0"/>
          </a:p>
          <a:p>
            <a:r>
              <a:rPr lang="en-US" b="1" dirty="0" smtClean="0"/>
              <a:t>Price based on production costs </a:t>
            </a:r>
            <a:endParaRPr lang="en-US" b="1" dirty="0"/>
          </a:p>
          <a:p>
            <a:endParaRPr lang="en-US" b="1" dirty="0"/>
          </a:p>
        </p:txBody>
      </p:sp>
      <p:sp>
        <p:nvSpPr>
          <p:cNvPr id="4" name="Slide Number Placeholder 3">
            <a:extLst>
              <a:ext uri="{FF2B5EF4-FFF2-40B4-BE49-F238E27FC236}">
                <a16:creationId xmlns:a16="http://schemas.microsoft.com/office/drawing/2014/main" id="{056BD5A8-1F0F-49CC-ABB3-1F5D4A361F33}"/>
              </a:ext>
            </a:extLst>
          </p:cNvPr>
          <p:cNvSpPr>
            <a:spLocks noGrp="1"/>
          </p:cNvSpPr>
          <p:nvPr>
            <p:ph type="sldNum" sz="quarter" idx="12"/>
          </p:nvPr>
        </p:nvSpPr>
        <p:spPr/>
        <p:txBody>
          <a:bodyPr/>
          <a:lstStyle/>
          <a:p>
            <a:fld id="{A36A03F8-A107-4ABD-9080-7A3B2142BD98}" type="slidenum">
              <a:rPr lang="en-US" smtClean="0"/>
              <a:t>13</a:t>
            </a:fld>
            <a:endParaRPr lang="en-US"/>
          </a:p>
        </p:txBody>
      </p:sp>
      <p:pic>
        <p:nvPicPr>
          <p:cNvPr id="6" name="Picture 5">
            <a:extLst>
              <a:ext uri="{FF2B5EF4-FFF2-40B4-BE49-F238E27FC236}">
                <a16:creationId xmlns:a16="http://schemas.microsoft.com/office/drawing/2014/main" id="{CB57D520-3850-4106-9D7C-A7FE092B08D0}"/>
              </a:ext>
            </a:extLst>
          </p:cNvPr>
          <p:cNvPicPr>
            <a:picLocks noChangeAspect="1"/>
          </p:cNvPicPr>
          <p:nvPr/>
        </p:nvPicPr>
        <p:blipFill>
          <a:blip r:embed="rId3"/>
          <a:stretch>
            <a:fillRect/>
          </a:stretch>
        </p:blipFill>
        <p:spPr>
          <a:xfrm>
            <a:off x="6743699" y="2774950"/>
            <a:ext cx="5017247" cy="2811082"/>
          </a:xfrm>
          <a:prstGeom prst="rect">
            <a:avLst/>
          </a:prstGeom>
        </p:spPr>
      </p:pic>
      <p:sp>
        <p:nvSpPr>
          <p:cNvPr id="5" name="TextBox 4">
            <a:extLst>
              <a:ext uri="{FF2B5EF4-FFF2-40B4-BE49-F238E27FC236}">
                <a16:creationId xmlns:a16="http://schemas.microsoft.com/office/drawing/2014/main" id="{A656D1AB-FEAA-4F59-A20A-E1A2C735855F}"/>
              </a:ext>
            </a:extLst>
          </p:cNvPr>
          <p:cNvSpPr txBox="1"/>
          <p:nvPr/>
        </p:nvSpPr>
        <p:spPr>
          <a:xfrm>
            <a:off x="7219950" y="5531932"/>
            <a:ext cx="4361314" cy="369332"/>
          </a:xfrm>
          <a:prstGeom prst="rect">
            <a:avLst/>
          </a:prstGeom>
          <a:noFill/>
        </p:spPr>
        <p:txBody>
          <a:bodyPr wrap="square" rtlCol="0">
            <a:spAutoFit/>
          </a:bodyPr>
          <a:lstStyle/>
          <a:p>
            <a:r>
              <a:rPr lang="en-US" dirty="0"/>
              <a:t>Tableau </a:t>
            </a:r>
            <a:r>
              <a:rPr lang="en-US" dirty="0" err="1"/>
              <a:t>Economique</a:t>
            </a:r>
            <a:r>
              <a:rPr lang="en-US" dirty="0"/>
              <a:t> - </a:t>
            </a:r>
            <a:r>
              <a:rPr lang="en-US" dirty="0" err="1"/>
              <a:t>Söllner</a:t>
            </a:r>
            <a:r>
              <a:rPr lang="en-US" dirty="0"/>
              <a:t>, 2011</a:t>
            </a:r>
          </a:p>
        </p:txBody>
      </p:sp>
    </p:spTree>
    <p:extLst>
      <p:ext uri="{BB962C8B-B14F-4D97-AF65-F5344CB8AC3E}">
        <p14:creationId xmlns:p14="http://schemas.microsoft.com/office/powerpoint/2010/main" val="307767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9864-8C3D-47EA-BCFF-6FB9C9D96223}"/>
              </a:ext>
            </a:extLst>
          </p:cNvPr>
          <p:cNvSpPr>
            <a:spLocks noGrp="1"/>
          </p:cNvSpPr>
          <p:nvPr>
            <p:ph type="title"/>
          </p:nvPr>
        </p:nvSpPr>
        <p:spPr/>
        <p:txBody>
          <a:bodyPr/>
          <a:lstStyle/>
          <a:p>
            <a:r>
              <a:rPr lang="en-US" dirty="0"/>
              <a:t>Classical Economics (</a:t>
            </a:r>
            <a:r>
              <a:rPr lang="en-US" dirty="0" smtClean="0"/>
              <a:t>1776-1870s</a:t>
            </a:r>
            <a:r>
              <a:rPr lang="en-US" dirty="0"/>
              <a:t>)</a:t>
            </a:r>
          </a:p>
        </p:txBody>
      </p:sp>
      <p:sp>
        <p:nvSpPr>
          <p:cNvPr id="3" name="Content Placeholder 2">
            <a:extLst>
              <a:ext uri="{FF2B5EF4-FFF2-40B4-BE49-F238E27FC236}">
                <a16:creationId xmlns:a16="http://schemas.microsoft.com/office/drawing/2014/main" id="{3E420E53-CD1E-49CD-9901-5D0176D920D2}"/>
              </a:ext>
            </a:extLst>
          </p:cNvPr>
          <p:cNvSpPr>
            <a:spLocks noGrp="1"/>
          </p:cNvSpPr>
          <p:nvPr>
            <p:ph idx="1"/>
          </p:nvPr>
        </p:nvSpPr>
        <p:spPr>
          <a:xfrm>
            <a:off x="1154954" y="2860675"/>
            <a:ext cx="8825659" cy="3416300"/>
          </a:xfrm>
        </p:spPr>
        <p:txBody>
          <a:bodyPr/>
          <a:lstStyle/>
          <a:p>
            <a:r>
              <a:rPr lang="en-US" dirty="0"/>
              <a:t>Adam Smith – “The Wealth of Nations”</a:t>
            </a:r>
          </a:p>
          <a:p>
            <a:r>
              <a:rPr lang="en-US" dirty="0" smtClean="0"/>
              <a:t>Laissez-faire approach - free trade</a:t>
            </a:r>
          </a:p>
          <a:p>
            <a:r>
              <a:rPr lang="en-US" dirty="0"/>
              <a:t>“Invisible hand” -&gt; natural </a:t>
            </a:r>
            <a:r>
              <a:rPr lang="en-US" dirty="0" smtClean="0"/>
              <a:t>price</a:t>
            </a:r>
            <a:endParaRPr lang="en-US" dirty="0"/>
          </a:p>
          <a:p>
            <a:r>
              <a:rPr lang="en-US" dirty="0" smtClean="0"/>
              <a:t>Utility </a:t>
            </a:r>
            <a:r>
              <a:rPr lang="en-US" dirty="0"/>
              <a:t>theory of </a:t>
            </a:r>
            <a:r>
              <a:rPr lang="en-US" dirty="0" smtClean="0"/>
              <a:t>value</a:t>
            </a:r>
          </a:p>
          <a:p>
            <a:r>
              <a:rPr lang="en-US" b="1" dirty="0" smtClean="0"/>
              <a:t>Labor </a:t>
            </a:r>
            <a:r>
              <a:rPr lang="en-US" b="1" dirty="0"/>
              <a:t>theory of value </a:t>
            </a:r>
            <a:r>
              <a:rPr lang="en-US" dirty="0"/>
              <a:t>as the standard for pricing</a:t>
            </a:r>
          </a:p>
          <a:p>
            <a:endParaRPr lang="en-US" dirty="0"/>
          </a:p>
        </p:txBody>
      </p:sp>
      <p:sp>
        <p:nvSpPr>
          <p:cNvPr id="4" name="Slide Number Placeholder 3">
            <a:extLst>
              <a:ext uri="{FF2B5EF4-FFF2-40B4-BE49-F238E27FC236}">
                <a16:creationId xmlns:a16="http://schemas.microsoft.com/office/drawing/2014/main" id="{056BD5A8-1F0F-49CC-ABB3-1F5D4A361F33}"/>
              </a:ext>
            </a:extLst>
          </p:cNvPr>
          <p:cNvSpPr>
            <a:spLocks noGrp="1"/>
          </p:cNvSpPr>
          <p:nvPr>
            <p:ph type="sldNum" sz="quarter" idx="12"/>
          </p:nvPr>
        </p:nvSpPr>
        <p:spPr/>
        <p:txBody>
          <a:bodyPr/>
          <a:lstStyle/>
          <a:p>
            <a:fld id="{A36A03F8-A107-4ABD-9080-7A3B2142BD98}" type="slidenum">
              <a:rPr lang="en-US" smtClean="0"/>
              <a:t>14</a:t>
            </a:fld>
            <a:endParaRPr lang="en-US"/>
          </a:p>
        </p:txBody>
      </p:sp>
      <p:pic>
        <p:nvPicPr>
          <p:cNvPr id="10" name="Picture 9" descr="A picture containing text, person, person, old&#10;&#10;Description automatically generated">
            <a:extLst>
              <a:ext uri="{FF2B5EF4-FFF2-40B4-BE49-F238E27FC236}">
                <a16:creationId xmlns:a16="http://schemas.microsoft.com/office/drawing/2014/main" id="{3ED9EF3B-949C-461C-8197-8D183C4EA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6601" y="2616200"/>
            <a:ext cx="2273173" cy="2955125"/>
          </a:xfrm>
          <a:prstGeom prst="rect">
            <a:avLst/>
          </a:prstGeom>
        </p:spPr>
      </p:pic>
    </p:spTree>
    <p:extLst>
      <p:ext uri="{BB962C8B-B14F-4D97-AF65-F5344CB8AC3E}">
        <p14:creationId xmlns:p14="http://schemas.microsoft.com/office/powerpoint/2010/main" val="93581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9864-8C3D-47EA-BCFF-6FB9C9D96223}"/>
              </a:ext>
            </a:extLst>
          </p:cNvPr>
          <p:cNvSpPr>
            <a:spLocks noGrp="1"/>
          </p:cNvSpPr>
          <p:nvPr>
            <p:ph type="title"/>
          </p:nvPr>
        </p:nvSpPr>
        <p:spPr/>
        <p:txBody>
          <a:bodyPr/>
          <a:lstStyle/>
          <a:p>
            <a:r>
              <a:rPr lang="en-US" dirty="0"/>
              <a:t>Neoclassical Economics (1870s - Today)</a:t>
            </a:r>
          </a:p>
        </p:txBody>
      </p:sp>
      <p:sp>
        <p:nvSpPr>
          <p:cNvPr id="3" name="Content Placeholder 2">
            <a:extLst>
              <a:ext uri="{FF2B5EF4-FFF2-40B4-BE49-F238E27FC236}">
                <a16:creationId xmlns:a16="http://schemas.microsoft.com/office/drawing/2014/main" id="{3E420E53-CD1E-49CD-9901-5D0176D920D2}"/>
              </a:ext>
            </a:extLst>
          </p:cNvPr>
          <p:cNvSpPr>
            <a:spLocks noGrp="1"/>
          </p:cNvSpPr>
          <p:nvPr>
            <p:ph idx="1"/>
          </p:nvPr>
        </p:nvSpPr>
        <p:spPr>
          <a:xfrm>
            <a:off x="1154954" y="2832100"/>
            <a:ext cx="8825659" cy="3416300"/>
          </a:xfrm>
        </p:spPr>
        <p:txBody>
          <a:bodyPr>
            <a:normAutofit/>
          </a:bodyPr>
          <a:lstStyle/>
          <a:p>
            <a:r>
              <a:rPr lang="en-US" dirty="0" smtClean="0"/>
              <a:t>Shift </a:t>
            </a:r>
            <a:r>
              <a:rPr lang="en-US" dirty="0"/>
              <a:t>from macroeconomic to microeconomic perspective</a:t>
            </a:r>
          </a:p>
          <a:p>
            <a:pPr marL="0" indent="0">
              <a:buNone/>
            </a:pPr>
            <a:r>
              <a:rPr lang="en-US" dirty="0"/>
              <a:t>	-&gt; Focus on behavior and satisfaction of the individual</a:t>
            </a:r>
          </a:p>
          <a:p>
            <a:r>
              <a:rPr lang="en-US" dirty="0"/>
              <a:t>Utility theory of value as the standard for pricing</a:t>
            </a:r>
          </a:p>
          <a:p>
            <a:r>
              <a:rPr lang="en-US" dirty="0" smtClean="0"/>
              <a:t>Perfect </a:t>
            </a:r>
            <a:r>
              <a:rPr lang="en-US" dirty="0"/>
              <a:t>competition</a:t>
            </a:r>
          </a:p>
          <a:p>
            <a:r>
              <a:rPr lang="en-US" b="1" dirty="0"/>
              <a:t>Market price </a:t>
            </a:r>
            <a:r>
              <a:rPr lang="en-US" dirty="0"/>
              <a:t>as the fair price</a:t>
            </a:r>
          </a:p>
          <a:p>
            <a:endParaRPr lang="en-US" dirty="0"/>
          </a:p>
        </p:txBody>
      </p:sp>
      <p:sp>
        <p:nvSpPr>
          <p:cNvPr id="4" name="Slide Number Placeholder 3">
            <a:extLst>
              <a:ext uri="{FF2B5EF4-FFF2-40B4-BE49-F238E27FC236}">
                <a16:creationId xmlns:a16="http://schemas.microsoft.com/office/drawing/2014/main" id="{056BD5A8-1F0F-49CC-ABB3-1F5D4A361F33}"/>
              </a:ext>
            </a:extLst>
          </p:cNvPr>
          <p:cNvSpPr>
            <a:spLocks noGrp="1"/>
          </p:cNvSpPr>
          <p:nvPr>
            <p:ph type="sldNum" sz="quarter" idx="12"/>
          </p:nvPr>
        </p:nvSpPr>
        <p:spPr/>
        <p:txBody>
          <a:bodyPr/>
          <a:lstStyle/>
          <a:p>
            <a:fld id="{A36A03F8-A107-4ABD-9080-7A3B2142BD98}" type="slidenum">
              <a:rPr lang="en-US" smtClean="0"/>
              <a:t>15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2903" y="3048640"/>
            <a:ext cx="3784498" cy="2983220"/>
          </a:xfrm>
          <a:prstGeom prst="rect">
            <a:avLst/>
          </a:prstGeom>
        </p:spPr>
      </p:pic>
    </p:spTree>
    <p:extLst>
      <p:ext uri="{BB962C8B-B14F-4D97-AF65-F5344CB8AC3E}">
        <p14:creationId xmlns:p14="http://schemas.microsoft.com/office/powerpoint/2010/main" val="1009540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9864-8C3D-47EA-BCFF-6FB9C9D96223}"/>
              </a:ext>
            </a:extLst>
          </p:cNvPr>
          <p:cNvSpPr>
            <a:spLocks noGrp="1"/>
          </p:cNvSpPr>
          <p:nvPr>
            <p:ph type="title"/>
          </p:nvPr>
        </p:nvSpPr>
        <p:spPr/>
        <p:txBody>
          <a:bodyPr/>
          <a:lstStyle/>
          <a:p>
            <a:r>
              <a:rPr lang="en-US" dirty="0"/>
              <a:t>Alternative Conceptions of the Just Price</a:t>
            </a:r>
          </a:p>
        </p:txBody>
      </p:sp>
      <p:sp>
        <p:nvSpPr>
          <p:cNvPr id="4" name="Slide Number Placeholder 3">
            <a:extLst>
              <a:ext uri="{FF2B5EF4-FFF2-40B4-BE49-F238E27FC236}">
                <a16:creationId xmlns:a16="http://schemas.microsoft.com/office/drawing/2014/main" id="{056BD5A8-1F0F-49CC-ABB3-1F5D4A361F33}"/>
              </a:ext>
            </a:extLst>
          </p:cNvPr>
          <p:cNvSpPr>
            <a:spLocks noGrp="1"/>
          </p:cNvSpPr>
          <p:nvPr>
            <p:ph type="sldNum" sz="quarter" idx="12"/>
          </p:nvPr>
        </p:nvSpPr>
        <p:spPr/>
        <p:txBody>
          <a:bodyPr/>
          <a:lstStyle/>
          <a:p>
            <a:fld id="{A36A03F8-A107-4ABD-9080-7A3B2142BD98}" type="slidenum">
              <a:rPr lang="en-US" smtClean="0"/>
              <a:t>16</a:t>
            </a:fld>
            <a:endParaRPr lang="en-US"/>
          </a:p>
        </p:txBody>
      </p:sp>
      <p:graphicFrame>
        <p:nvGraphicFramePr>
          <p:cNvPr id="5" name="Diagram 4">
            <a:extLst>
              <a:ext uri="{FF2B5EF4-FFF2-40B4-BE49-F238E27FC236}">
                <a16:creationId xmlns:a16="http://schemas.microsoft.com/office/drawing/2014/main" id="{BF5C23D5-F1A6-4F4C-9936-3CA911CEE4D7}"/>
              </a:ext>
            </a:extLst>
          </p:cNvPr>
          <p:cNvGraphicFramePr/>
          <p:nvPr>
            <p:extLst>
              <p:ext uri="{D42A27DB-BD31-4B8C-83A1-F6EECF244321}">
                <p14:modId xmlns:p14="http://schemas.microsoft.com/office/powerpoint/2010/main" val="2626468353"/>
              </p:ext>
            </p:extLst>
          </p:nvPr>
        </p:nvGraphicFramePr>
        <p:xfrm>
          <a:off x="0" y="2657475"/>
          <a:ext cx="6296025" cy="3891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A close-up of a light bulb&#10;&#10;Description automatically generated with low confidence">
            <a:extLst>
              <a:ext uri="{FF2B5EF4-FFF2-40B4-BE49-F238E27FC236}">
                <a16:creationId xmlns:a16="http://schemas.microsoft.com/office/drawing/2014/main" id="{6903D6B5-01A0-4A1F-B52B-1F340DC81C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5932" y="3392608"/>
            <a:ext cx="3374807" cy="2172149"/>
          </a:xfrm>
          <a:prstGeom prst="rect">
            <a:avLst/>
          </a:prstGeom>
        </p:spPr>
      </p:pic>
    </p:spTree>
    <p:extLst>
      <p:ext uri="{BB962C8B-B14F-4D97-AF65-F5344CB8AC3E}">
        <p14:creationId xmlns:p14="http://schemas.microsoft.com/office/powerpoint/2010/main" val="3491806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9864-8C3D-47EA-BCFF-6FB9C9D96223}"/>
              </a:ext>
            </a:extLst>
          </p:cNvPr>
          <p:cNvSpPr>
            <a:spLocks noGrp="1"/>
          </p:cNvSpPr>
          <p:nvPr>
            <p:ph type="title"/>
          </p:nvPr>
        </p:nvSpPr>
        <p:spPr/>
        <p:txBody>
          <a:bodyPr/>
          <a:lstStyle/>
          <a:p>
            <a:r>
              <a:rPr lang="en-US" dirty="0"/>
              <a:t>Critical Evaluation (1/2)</a:t>
            </a:r>
          </a:p>
        </p:txBody>
      </p:sp>
      <p:graphicFrame>
        <p:nvGraphicFramePr>
          <p:cNvPr id="5" name="Table 5">
            <a:extLst>
              <a:ext uri="{FF2B5EF4-FFF2-40B4-BE49-F238E27FC236}">
                <a16:creationId xmlns:a16="http://schemas.microsoft.com/office/drawing/2014/main" id="{1DC09083-95B8-42E5-A0F6-17D9A89181FB}"/>
              </a:ext>
            </a:extLst>
          </p:cNvPr>
          <p:cNvGraphicFramePr>
            <a:graphicFrameLocks noGrp="1"/>
          </p:cNvGraphicFramePr>
          <p:nvPr>
            <p:ph idx="1"/>
            <p:extLst>
              <p:ext uri="{D42A27DB-BD31-4B8C-83A1-F6EECF244321}">
                <p14:modId xmlns:p14="http://schemas.microsoft.com/office/powerpoint/2010/main" val="175541023"/>
              </p:ext>
            </p:extLst>
          </p:nvPr>
        </p:nvGraphicFramePr>
        <p:xfrm>
          <a:off x="635465" y="2424531"/>
          <a:ext cx="11108866" cy="1956373"/>
        </p:xfrm>
        <a:graphic>
          <a:graphicData uri="http://schemas.openxmlformats.org/drawingml/2006/table">
            <a:tbl>
              <a:tblPr firstRow="1" bandRow="1">
                <a:tableStyleId>{2D5ABB26-0587-4C30-8999-92F81FD0307C}</a:tableStyleId>
              </a:tblPr>
              <a:tblGrid>
                <a:gridCol w="1207623">
                  <a:extLst>
                    <a:ext uri="{9D8B030D-6E8A-4147-A177-3AD203B41FA5}">
                      <a16:colId xmlns:a16="http://schemas.microsoft.com/office/drawing/2014/main" val="2015627426"/>
                    </a:ext>
                  </a:extLst>
                </a:gridCol>
                <a:gridCol w="1371600">
                  <a:extLst>
                    <a:ext uri="{9D8B030D-6E8A-4147-A177-3AD203B41FA5}">
                      <a16:colId xmlns:a16="http://schemas.microsoft.com/office/drawing/2014/main" val="1842078786"/>
                    </a:ext>
                  </a:extLst>
                </a:gridCol>
                <a:gridCol w="1517532">
                  <a:extLst>
                    <a:ext uri="{9D8B030D-6E8A-4147-A177-3AD203B41FA5}">
                      <a16:colId xmlns:a16="http://schemas.microsoft.com/office/drawing/2014/main" val="3979236147"/>
                    </a:ext>
                  </a:extLst>
                </a:gridCol>
                <a:gridCol w="1382830">
                  <a:extLst>
                    <a:ext uri="{9D8B030D-6E8A-4147-A177-3AD203B41FA5}">
                      <a16:colId xmlns:a16="http://schemas.microsoft.com/office/drawing/2014/main" val="2635587064"/>
                    </a:ext>
                  </a:extLst>
                </a:gridCol>
                <a:gridCol w="1014413">
                  <a:extLst>
                    <a:ext uri="{9D8B030D-6E8A-4147-A177-3AD203B41FA5}">
                      <a16:colId xmlns:a16="http://schemas.microsoft.com/office/drawing/2014/main" val="554638453"/>
                    </a:ext>
                  </a:extLst>
                </a:gridCol>
                <a:gridCol w="1571626">
                  <a:extLst>
                    <a:ext uri="{9D8B030D-6E8A-4147-A177-3AD203B41FA5}">
                      <a16:colId xmlns:a16="http://schemas.microsoft.com/office/drawing/2014/main" val="1396852518"/>
                    </a:ext>
                  </a:extLst>
                </a:gridCol>
                <a:gridCol w="1700214">
                  <a:extLst>
                    <a:ext uri="{9D8B030D-6E8A-4147-A177-3AD203B41FA5}">
                      <a16:colId xmlns:a16="http://schemas.microsoft.com/office/drawing/2014/main" val="3858708363"/>
                    </a:ext>
                  </a:extLst>
                </a:gridCol>
                <a:gridCol w="1343028">
                  <a:extLst>
                    <a:ext uri="{9D8B030D-6E8A-4147-A177-3AD203B41FA5}">
                      <a16:colId xmlns:a16="http://schemas.microsoft.com/office/drawing/2014/main" val="3144918198"/>
                    </a:ext>
                  </a:extLst>
                </a:gridCol>
              </a:tblGrid>
              <a:tr h="631864">
                <a:tc>
                  <a:txBody>
                    <a:bodyPr/>
                    <a:lstStyle/>
                    <a:p>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Arial" panose="020B0604020202020204" pitchFamily="34" charset="0"/>
                          <a:cs typeface="Arial" panose="020B0604020202020204" pitchFamily="34" charset="0"/>
                        </a:rPr>
                        <a:t>Natural exchange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Arial" panose="020B0604020202020204" pitchFamily="34" charset="0"/>
                          <a:cs typeface="Arial" panose="020B0604020202020204" pitchFamily="34" charset="0"/>
                        </a:rPr>
                        <a:t>Objective/real/</a:t>
                      </a:r>
                    </a:p>
                    <a:p>
                      <a:pPr algn="ctr"/>
                      <a:r>
                        <a:rPr lang="en-US" sz="1600" dirty="0">
                          <a:latin typeface="Arial" panose="020B0604020202020204" pitchFamily="34" charset="0"/>
                          <a:cs typeface="Arial" panose="020B0604020202020204" pitchFamily="34" charset="0"/>
                        </a:rPr>
                        <a:t>natural 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Arial" panose="020B0604020202020204" pitchFamily="34" charset="0"/>
                          <a:cs typeface="Arial" panose="020B0604020202020204" pitchFamily="34" charset="0"/>
                        </a:rPr>
                        <a:t>Labor theory of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latin typeface="Arial" panose="020B0604020202020204" pitchFamily="34" charset="0"/>
                          <a:cs typeface="Arial" panose="020B0604020202020204" pitchFamily="34" charset="0"/>
                        </a:rPr>
                        <a:t>Market 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Arial" panose="020B0604020202020204" pitchFamily="34" charset="0"/>
                          <a:cs typeface="Arial" panose="020B0604020202020204" pitchFamily="34" charset="0"/>
                        </a:rPr>
                        <a:t>Voluntary exchange 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Arial" panose="020B0604020202020204" pitchFamily="34" charset="0"/>
                          <a:cs typeface="Arial" panose="020B0604020202020204" pitchFamily="34" charset="0"/>
                        </a:rPr>
                        <a:t>Non-exploitative 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latin typeface="Arial" panose="020B0604020202020204" pitchFamily="34" charset="0"/>
                          <a:cs typeface="Arial" panose="020B0604020202020204" pitchFamily="34" charset="0"/>
                        </a:rPr>
                        <a:t>Distributive justice 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7896341"/>
                  </a:ext>
                </a:extLst>
              </a:tr>
              <a:tr h="684429">
                <a:tc>
                  <a:txBody>
                    <a:bodyPr/>
                    <a:lstStyle/>
                    <a:p>
                      <a:pPr algn="l"/>
                      <a:r>
                        <a:rPr lang="en-US" b="1" dirty="0">
                          <a:latin typeface="Arial" panose="020B0604020202020204" pitchFamily="34" charset="0"/>
                          <a:cs typeface="Arial" panose="020B0604020202020204" pitchFamily="34" charset="0"/>
                        </a:rPr>
                        <a:t>Social fairness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T" sz="2400" b="1" kern="1200" dirty="0">
                          <a:solidFill>
                            <a:srgbClr val="00B050"/>
                          </a:solidFill>
                          <a:effectLst/>
                        </a:rPr>
                        <a:t>✓</a:t>
                      </a:r>
                      <a:endParaRPr lang="en-US" sz="2400" b="1" dirty="0">
                        <a:solidFill>
                          <a:srgbClr val="00B05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AT" sz="2400" b="1" kern="1200" dirty="0">
                          <a:solidFill>
                            <a:srgbClr val="00B050"/>
                          </a:solidFill>
                          <a:effectLst/>
                          <a:latin typeface="+mn-lt"/>
                          <a:ea typeface="+mn-ea"/>
                          <a:cs typeface="+mn-cs"/>
                        </a:rPr>
                        <a:t>✓</a:t>
                      </a:r>
                      <a:endParaRPr lang="en-US" sz="2400" b="1" kern="1200" dirty="0">
                        <a:solidFill>
                          <a:srgbClr val="00B05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T" sz="2400" b="1" kern="1200" dirty="0">
                          <a:solidFill>
                            <a:srgbClr val="00B050"/>
                          </a:solidFill>
                          <a:effectLst/>
                          <a:latin typeface="+mn-lt"/>
                          <a:ea typeface="+mn-ea"/>
                          <a:cs typeface="+mn-cs"/>
                        </a:rPr>
                        <a:t>✓</a:t>
                      </a:r>
                      <a:endParaRPr lang="en-US" sz="2400" b="1" kern="1200" dirty="0">
                        <a:solidFill>
                          <a:srgbClr val="00B05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T" sz="2400" b="1" kern="1200" dirty="0">
                          <a:solidFill>
                            <a:srgbClr val="00B050"/>
                          </a:solidFill>
                          <a:effectLst/>
                          <a:latin typeface="+mn-lt"/>
                          <a:ea typeface="+mn-ea"/>
                          <a:cs typeface="+mn-cs"/>
                        </a:rPr>
                        <a:t>✓</a:t>
                      </a:r>
                      <a:endParaRPr lang="en-US" sz="2400" b="1" kern="1200" dirty="0">
                        <a:solidFill>
                          <a:srgbClr val="00B05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T" sz="2400" b="1" kern="1200" dirty="0">
                          <a:solidFill>
                            <a:srgbClr val="00B050"/>
                          </a:solidFill>
                          <a:effectLst/>
                          <a:latin typeface="+mn-lt"/>
                          <a:ea typeface="+mn-ea"/>
                          <a:cs typeface="+mn-cs"/>
                        </a:rPr>
                        <a:t>✓</a:t>
                      </a:r>
                      <a:endParaRPr lang="en-US" sz="2400" b="1" kern="1200" dirty="0">
                        <a:solidFill>
                          <a:srgbClr val="00B05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T" sz="2400" b="1" kern="1200" dirty="0">
                          <a:solidFill>
                            <a:srgbClr val="00B050"/>
                          </a:solidFill>
                          <a:effectLst/>
                          <a:latin typeface="+mn-lt"/>
                          <a:ea typeface="+mn-ea"/>
                          <a:cs typeface="+mn-cs"/>
                        </a:rPr>
                        <a:t>✓</a:t>
                      </a:r>
                      <a:endParaRPr lang="en-US" sz="2400" b="1" kern="1200" dirty="0">
                        <a:solidFill>
                          <a:srgbClr val="00B05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T" sz="2400" b="1" kern="1200" dirty="0">
                          <a:solidFill>
                            <a:srgbClr val="00B050"/>
                          </a:solidFill>
                          <a:effectLst/>
                          <a:latin typeface="+mn-lt"/>
                          <a:ea typeface="+mn-ea"/>
                          <a:cs typeface="+mn-cs"/>
                        </a:rPr>
                        <a:t>✓</a:t>
                      </a:r>
                      <a:endParaRPr lang="en-US" sz="2400" b="1" kern="1200" dirty="0">
                        <a:solidFill>
                          <a:srgbClr val="00B05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4777773"/>
                  </a:ext>
                </a:extLst>
              </a:tr>
              <a:tr h="451331">
                <a:tc>
                  <a:txBody>
                    <a:bodyPr/>
                    <a:lstStyle/>
                    <a:p>
                      <a:pPr algn="l"/>
                      <a:r>
                        <a:rPr lang="en-US" b="1" dirty="0">
                          <a:latin typeface="Arial" panose="020B0604020202020204" pitchFamily="34" charset="0"/>
                          <a:cs typeface="Arial" panose="020B0604020202020204" pitchFamily="34" charset="0"/>
                        </a:rPr>
                        <a:t>Personal fairness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rgbClr val="FF0000"/>
                          </a:solidFill>
                          <a:latin typeface="+mn-lt"/>
                          <a:ea typeface="+mn-ea"/>
                          <a:cs typeface="+mn-cs"/>
                        </a:rPr>
                        <a:t>X</a:t>
                      </a:r>
                      <a:endParaRPr lang="en-US" sz="2400" b="1" kern="1200" dirty="0">
                        <a:solidFill>
                          <a:srgbClr val="FF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0000"/>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rPr>
                        <a:t>X</a:t>
                      </a:r>
                      <a:endParaRPr lang="en-US" sz="24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T" sz="2400" b="1" kern="1200" dirty="0">
                          <a:solidFill>
                            <a:srgbClr val="00B050"/>
                          </a:solidFill>
                          <a:effectLst/>
                          <a:latin typeface="+mn-lt"/>
                          <a:ea typeface="+mn-ea"/>
                          <a:cs typeface="+mn-cs"/>
                        </a:rPr>
                        <a:t>✓</a:t>
                      </a:r>
                      <a:endParaRPr lang="en-US" sz="2400" b="1" kern="1200" dirty="0">
                        <a:solidFill>
                          <a:srgbClr val="00B05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T" sz="2400" b="1" kern="1200" dirty="0" smtClean="0">
                          <a:solidFill>
                            <a:srgbClr val="FFC000"/>
                          </a:solidFill>
                          <a:effectLst/>
                          <a:latin typeface="+mn-lt"/>
                          <a:ea typeface="+mn-ea"/>
                          <a:cs typeface="+mn-cs"/>
                        </a:rPr>
                        <a:t>✓</a:t>
                      </a:r>
                      <a:endParaRPr lang="en-US" sz="2400" b="1" kern="1200" dirty="0">
                        <a:solidFill>
                          <a:srgbClr val="FFC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T" sz="2400" b="1" kern="1200" dirty="0">
                          <a:solidFill>
                            <a:srgbClr val="FFC000"/>
                          </a:solidFill>
                          <a:effectLst/>
                          <a:latin typeface="+mn-lt"/>
                          <a:ea typeface="+mn-ea"/>
                          <a:cs typeface="+mn-cs"/>
                        </a:rPr>
                        <a:t>✓</a:t>
                      </a:r>
                      <a:endParaRPr lang="en-US" sz="2400" b="1" kern="1200" dirty="0">
                        <a:solidFill>
                          <a:srgbClr val="FFC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T" sz="2400" b="1" kern="1200" dirty="0">
                          <a:solidFill>
                            <a:srgbClr val="FFC000"/>
                          </a:solidFill>
                          <a:effectLst/>
                          <a:latin typeface="+mn-lt"/>
                          <a:ea typeface="+mn-ea"/>
                          <a:cs typeface="+mn-cs"/>
                        </a:rPr>
                        <a:t>✓</a:t>
                      </a:r>
                      <a:endParaRPr lang="en-US" sz="2400" b="1" kern="1200" dirty="0">
                        <a:solidFill>
                          <a:srgbClr val="FFC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597797"/>
                  </a:ext>
                </a:extLst>
              </a:tr>
            </a:tbl>
          </a:graphicData>
        </a:graphic>
      </p:graphicFrame>
      <p:sp>
        <p:nvSpPr>
          <p:cNvPr id="4" name="Slide Number Placeholder 3">
            <a:extLst>
              <a:ext uri="{FF2B5EF4-FFF2-40B4-BE49-F238E27FC236}">
                <a16:creationId xmlns:a16="http://schemas.microsoft.com/office/drawing/2014/main" id="{056BD5A8-1F0F-49CC-ABB3-1F5D4A361F33}"/>
              </a:ext>
            </a:extLst>
          </p:cNvPr>
          <p:cNvSpPr>
            <a:spLocks noGrp="1"/>
          </p:cNvSpPr>
          <p:nvPr>
            <p:ph type="sldNum" sz="quarter" idx="12"/>
          </p:nvPr>
        </p:nvSpPr>
        <p:spPr/>
        <p:txBody>
          <a:bodyPr/>
          <a:lstStyle/>
          <a:p>
            <a:fld id="{A36A03F8-A107-4ABD-9080-7A3B2142BD98}" type="slidenum">
              <a:rPr lang="en-US" smtClean="0"/>
              <a:t>17</a:t>
            </a:fld>
            <a:endParaRPr lang="en-US"/>
          </a:p>
        </p:txBody>
      </p:sp>
      <p:sp>
        <p:nvSpPr>
          <p:cNvPr id="8" name="Content Placeholder 2">
            <a:extLst>
              <a:ext uri="{FF2B5EF4-FFF2-40B4-BE49-F238E27FC236}">
                <a16:creationId xmlns:a16="http://schemas.microsoft.com/office/drawing/2014/main" id="{C066E1C3-5BF8-468F-9F64-07F5D1E51D4C}"/>
              </a:ext>
            </a:extLst>
          </p:cNvPr>
          <p:cNvSpPr txBox="1">
            <a:spLocks/>
          </p:cNvSpPr>
          <p:nvPr/>
        </p:nvSpPr>
        <p:spPr>
          <a:xfrm>
            <a:off x="728758" y="5173430"/>
            <a:ext cx="8825659" cy="9591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dirty="0">
                <a:solidFill>
                  <a:srgbClr val="7030A0"/>
                </a:solidFill>
                <a:latin typeface="+mj-lt"/>
                <a:cs typeface="Arial" panose="020B0604020202020204" pitchFamily="34" charset="0"/>
              </a:rPr>
              <a:t>Non-exploitative price: can you think of any flaws? </a:t>
            </a:r>
          </a:p>
          <a:p>
            <a:r>
              <a:rPr lang="en-US" sz="2000" dirty="0">
                <a:solidFill>
                  <a:srgbClr val="7030A0"/>
                </a:solidFill>
                <a:latin typeface="+mj-lt"/>
                <a:cs typeface="Arial" panose="020B0604020202020204" pitchFamily="34" charset="0"/>
              </a:rPr>
              <a:t>Distributive justice price: can you think any flaws?</a:t>
            </a:r>
          </a:p>
        </p:txBody>
      </p:sp>
    </p:spTree>
    <p:extLst>
      <p:ext uri="{BB962C8B-B14F-4D97-AF65-F5344CB8AC3E}">
        <p14:creationId xmlns:p14="http://schemas.microsoft.com/office/powerpoint/2010/main" val="794786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9864-8C3D-47EA-BCFF-6FB9C9D96223}"/>
              </a:ext>
            </a:extLst>
          </p:cNvPr>
          <p:cNvSpPr>
            <a:spLocks noGrp="1"/>
          </p:cNvSpPr>
          <p:nvPr>
            <p:ph type="title"/>
          </p:nvPr>
        </p:nvSpPr>
        <p:spPr/>
        <p:txBody>
          <a:bodyPr/>
          <a:lstStyle/>
          <a:p>
            <a:r>
              <a:rPr lang="en-US" dirty="0"/>
              <a:t>Critical Evaluation (2/2)</a:t>
            </a:r>
          </a:p>
        </p:txBody>
      </p:sp>
      <p:sp>
        <p:nvSpPr>
          <p:cNvPr id="6" name="Content Placeholder 5">
            <a:extLst>
              <a:ext uri="{FF2B5EF4-FFF2-40B4-BE49-F238E27FC236}">
                <a16:creationId xmlns:a16="http://schemas.microsoft.com/office/drawing/2014/main" id="{DCF19223-1A8F-4913-8338-760E6EA21706}"/>
              </a:ext>
            </a:extLst>
          </p:cNvPr>
          <p:cNvSpPr>
            <a:spLocks noGrp="1"/>
          </p:cNvSpPr>
          <p:nvPr>
            <p:ph idx="1"/>
          </p:nvPr>
        </p:nvSpPr>
        <p:spPr>
          <a:xfrm>
            <a:off x="526304" y="2670175"/>
            <a:ext cx="11665695" cy="3416300"/>
          </a:xfrm>
        </p:spPr>
        <p:txBody>
          <a:bodyPr>
            <a:normAutofit/>
          </a:bodyPr>
          <a:lstStyle/>
          <a:p>
            <a:r>
              <a:rPr lang="en-US" dirty="0"/>
              <a:t>What’s wrong with the market price?</a:t>
            </a:r>
          </a:p>
          <a:p>
            <a:pPr marL="0" indent="0">
              <a:buNone/>
            </a:pPr>
            <a:endParaRPr lang="en-US" dirty="0"/>
          </a:p>
          <a:p>
            <a:r>
              <a:rPr lang="en-US" dirty="0"/>
              <a:t>Unrealistic assumptions implied by perfect competition</a:t>
            </a:r>
          </a:p>
          <a:p>
            <a:pPr marL="0" indent="0">
              <a:buNone/>
            </a:pPr>
            <a:r>
              <a:rPr lang="en-US" sz="1800" dirty="0"/>
              <a:t>	</a:t>
            </a:r>
            <a:r>
              <a:rPr lang="en-US" sz="1800" b="1" dirty="0">
                <a:solidFill>
                  <a:srgbClr val="FF0000"/>
                </a:solidFill>
              </a:rPr>
              <a:t>X</a:t>
            </a:r>
            <a:r>
              <a:rPr lang="en-US" sz="1800" dirty="0"/>
              <a:t> buyers are rational</a:t>
            </a:r>
          </a:p>
          <a:p>
            <a:pPr marL="0" indent="0">
              <a:buNone/>
            </a:pPr>
            <a:r>
              <a:rPr lang="en-US" sz="1800" dirty="0"/>
              <a:t>	</a:t>
            </a:r>
            <a:r>
              <a:rPr lang="en-US" sz="1800" b="1" dirty="0">
                <a:solidFill>
                  <a:srgbClr val="FF0000"/>
                </a:solidFill>
              </a:rPr>
              <a:t>X</a:t>
            </a:r>
            <a:r>
              <a:rPr lang="en-US" sz="1800" dirty="0"/>
              <a:t> every participant is a price taker</a:t>
            </a:r>
          </a:p>
          <a:p>
            <a:pPr marL="0" indent="0">
              <a:buNone/>
            </a:pPr>
            <a:r>
              <a:rPr lang="en-US" sz="1800" dirty="0"/>
              <a:t>	</a:t>
            </a:r>
            <a:r>
              <a:rPr lang="en-US" sz="1800" b="1" dirty="0">
                <a:solidFill>
                  <a:srgbClr val="FF0000"/>
                </a:solidFill>
              </a:rPr>
              <a:t>X</a:t>
            </a:r>
            <a:r>
              <a:rPr lang="en-US" sz="1800" dirty="0"/>
              <a:t> perfect information (all participants know prices and utilities they would get from each product</a:t>
            </a:r>
          </a:p>
          <a:p>
            <a:pPr marL="0" indent="0">
              <a:buNone/>
            </a:pPr>
            <a:r>
              <a:rPr lang="en-US" sz="1800" dirty="0"/>
              <a:t>	</a:t>
            </a:r>
            <a:r>
              <a:rPr lang="en-US" sz="1800" b="1" dirty="0">
                <a:solidFill>
                  <a:srgbClr val="FF0000"/>
                </a:solidFill>
              </a:rPr>
              <a:t>X</a:t>
            </a:r>
            <a:r>
              <a:rPr lang="en-US" sz="1800" dirty="0"/>
              <a:t> homogeneous products (products are perfect substitutes to each other)</a:t>
            </a:r>
          </a:p>
          <a:p>
            <a:pPr marL="0" indent="0">
              <a:buNone/>
            </a:pPr>
            <a:r>
              <a:rPr lang="en-US" sz="1800" dirty="0"/>
              <a:t>	</a:t>
            </a:r>
            <a:r>
              <a:rPr lang="en-US" sz="1800" b="1" dirty="0">
                <a:solidFill>
                  <a:srgbClr val="FF0000"/>
                </a:solidFill>
              </a:rPr>
              <a:t>X</a:t>
            </a:r>
            <a:r>
              <a:rPr lang="en-US" sz="1800" dirty="0"/>
              <a:t> no entry or exit barriers</a:t>
            </a:r>
          </a:p>
        </p:txBody>
      </p:sp>
      <p:sp>
        <p:nvSpPr>
          <p:cNvPr id="4" name="Slide Number Placeholder 3">
            <a:extLst>
              <a:ext uri="{FF2B5EF4-FFF2-40B4-BE49-F238E27FC236}">
                <a16:creationId xmlns:a16="http://schemas.microsoft.com/office/drawing/2014/main" id="{056BD5A8-1F0F-49CC-ABB3-1F5D4A361F33}"/>
              </a:ext>
            </a:extLst>
          </p:cNvPr>
          <p:cNvSpPr>
            <a:spLocks noGrp="1"/>
          </p:cNvSpPr>
          <p:nvPr>
            <p:ph type="sldNum" sz="quarter" idx="12"/>
          </p:nvPr>
        </p:nvSpPr>
        <p:spPr/>
        <p:txBody>
          <a:bodyPr/>
          <a:lstStyle/>
          <a:p>
            <a:fld id="{A36A03F8-A107-4ABD-9080-7A3B2142BD98}" type="slidenum">
              <a:rPr lang="en-US" smtClean="0"/>
              <a:t>18</a:t>
            </a:fld>
            <a:endParaRPr lang="en-US"/>
          </a:p>
        </p:txBody>
      </p:sp>
    </p:spTree>
    <p:extLst>
      <p:ext uri="{BB962C8B-B14F-4D97-AF65-F5344CB8AC3E}">
        <p14:creationId xmlns:p14="http://schemas.microsoft.com/office/powerpoint/2010/main" val="3227777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0C81A57-9CD5-461B-8FFE-4A8CB6CFBE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18" name="Straight Connector 17">
            <a:extLst>
              <a:ext uri="{FF2B5EF4-FFF2-40B4-BE49-F238E27FC236}">
                <a16:creationId xmlns:a16="http://schemas.microsoft.com/office/drawing/2014/main" id="{AD23B2CD-009B-425A-9616-1E1AD1D5AB4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34D4AE-7E5D-4304-A628-F45FDA079FDA}"/>
              </a:ext>
            </a:extLst>
          </p:cNvPr>
          <p:cNvSpPr>
            <a:spLocks noGrp="1"/>
          </p:cNvSpPr>
          <p:nvPr>
            <p:ph idx="1"/>
          </p:nvPr>
        </p:nvSpPr>
        <p:spPr>
          <a:xfrm>
            <a:off x="4678424" y="1059025"/>
            <a:ext cx="5302189" cy="4739950"/>
          </a:xfrm>
        </p:spPr>
        <p:txBody>
          <a:bodyPr anchor="ctr">
            <a:normAutofit/>
          </a:bodyPr>
          <a:lstStyle/>
          <a:p>
            <a:pPr marL="0" indent="0">
              <a:buNone/>
            </a:pPr>
            <a:r>
              <a:rPr lang="en-US" sz="2400" b="1" dirty="0">
                <a:solidFill>
                  <a:schemeClr val="tx1"/>
                </a:solidFill>
              </a:rPr>
              <a:t>Part 2: Pricing Mechanisms and the Role of IT</a:t>
            </a:r>
          </a:p>
          <a:p>
            <a:pPr marL="0" indent="0">
              <a:buNone/>
            </a:pPr>
            <a:endParaRPr lang="en-US" dirty="0">
              <a:solidFill>
                <a:schemeClr val="tx1"/>
              </a:solidFill>
            </a:endParaRPr>
          </a:p>
        </p:txBody>
      </p:sp>
      <p:sp>
        <p:nvSpPr>
          <p:cNvPr id="5" name="Slide Number Placeholder 4">
            <a:extLst>
              <a:ext uri="{FF2B5EF4-FFF2-40B4-BE49-F238E27FC236}">
                <a16:creationId xmlns:a16="http://schemas.microsoft.com/office/drawing/2014/main" id="{2FEFFF89-65BA-43A5-8236-6F51573C6AFC}"/>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A36A03F8-A107-4ABD-9080-7A3B2142BD98}" type="slidenum">
              <a:rPr lang="en-US" sz="2000">
                <a:solidFill>
                  <a:srgbClr val="FFFFFF"/>
                </a:solidFill>
              </a:rPr>
              <a:pPr>
                <a:spcAft>
                  <a:spcPts val="600"/>
                </a:spcAft>
              </a:pPr>
              <a:t>19</a:t>
            </a:fld>
            <a:endParaRPr lang="en-US" sz="2000">
              <a:solidFill>
                <a:srgbClr val="FFFFFF"/>
              </a:solidFill>
            </a:endParaRPr>
          </a:p>
        </p:txBody>
      </p:sp>
    </p:spTree>
    <p:extLst>
      <p:ext uri="{BB962C8B-B14F-4D97-AF65-F5344CB8AC3E}">
        <p14:creationId xmlns:p14="http://schemas.microsoft.com/office/powerpoint/2010/main" val="1588682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565E6D-D0E8-4B12-A799-3D60724C98EF}"/>
              </a:ext>
            </a:extLst>
          </p:cNvPr>
          <p:cNvSpPr>
            <a:spLocks noGrp="1"/>
          </p:cNvSpPr>
          <p:nvPr>
            <p:ph idx="1"/>
          </p:nvPr>
        </p:nvSpPr>
        <p:spPr>
          <a:xfrm>
            <a:off x="673644" y="2318197"/>
            <a:ext cx="9724031" cy="3683358"/>
          </a:xfrm>
        </p:spPr>
        <p:txBody>
          <a:bodyPr anchor="ctr">
            <a:normAutofit/>
          </a:bodyPr>
          <a:lstStyle/>
          <a:p>
            <a:r>
              <a:rPr lang="en-US" sz="2400" dirty="0"/>
              <a:t>What even is a “just price”?</a:t>
            </a:r>
          </a:p>
          <a:p>
            <a:endParaRPr lang="en-US" sz="700" dirty="0"/>
          </a:p>
          <a:p>
            <a:pPr lvl="1"/>
            <a:r>
              <a:rPr lang="en-US" sz="1800" dirty="0">
                <a:solidFill>
                  <a:schemeClr val="tx1">
                    <a:lumMod val="65000"/>
                    <a:lumOff val="35000"/>
                  </a:schemeClr>
                </a:solidFill>
              </a:rPr>
              <a:t>Does a just price exist? Should everything be free?</a:t>
            </a:r>
          </a:p>
          <a:p>
            <a:pPr lvl="1"/>
            <a:r>
              <a:rPr lang="en-US" sz="1800" dirty="0">
                <a:solidFill>
                  <a:schemeClr val="tx1">
                    <a:lumMod val="65000"/>
                    <a:lumOff val="35000"/>
                  </a:schemeClr>
                </a:solidFill>
              </a:rPr>
              <a:t>What makes a price just?</a:t>
            </a:r>
          </a:p>
          <a:p>
            <a:pPr lvl="1"/>
            <a:r>
              <a:rPr lang="en-US" sz="1800" dirty="0">
                <a:solidFill>
                  <a:schemeClr val="tx1">
                    <a:lumMod val="65000"/>
                    <a:lumOff val="35000"/>
                  </a:schemeClr>
                </a:solidFill>
              </a:rPr>
              <a:t>Who determines whether a price is just or not?</a:t>
            </a:r>
          </a:p>
          <a:p>
            <a:pPr lvl="1"/>
            <a:r>
              <a:rPr lang="en-US" sz="1800" dirty="0">
                <a:solidFill>
                  <a:schemeClr val="tx1">
                    <a:lumMod val="65000"/>
                    <a:lumOff val="35000"/>
                  </a:schemeClr>
                </a:solidFill>
              </a:rPr>
              <a:t>How do we calculate a just price?</a:t>
            </a:r>
          </a:p>
        </p:txBody>
      </p:sp>
      <p:sp>
        <p:nvSpPr>
          <p:cNvPr id="5" name="Slide Number Placeholder 4">
            <a:extLst>
              <a:ext uri="{FF2B5EF4-FFF2-40B4-BE49-F238E27FC236}">
                <a16:creationId xmlns:a16="http://schemas.microsoft.com/office/drawing/2014/main" id="{C50A6689-2A5C-4F2D-9F39-FCF877A989FB}"/>
              </a:ext>
            </a:extLst>
          </p:cNvPr>
          <p:cNvSpPr>
            <a:spLocks noGrp="1"/>
          </p:cNvSpPr>
          <p:nvPr>
            <p:ph type="sldNum" sz="quarter" idx="12"/>
          </p:nvPr>
        </p:nvSpPr>
        <p:spPr>
          <a:xfrm>
            <a:off x="11704320" y="6455431"/>
            <a:ext cx="445913" cy="365125"/>
          </a:xfrm>
        </p:spPr>
        <p:txBody>
          <a:bodyPr>
            <a:normAutofit/>
          </a:bodyPr>
          <a:lstStyle/>
          <a:p>
            <a:pPr>
              <a:spcAft>
                <a:spcPts val="600"/>
              </a:spcAft>
            </a:pPr>
            <a:fld id="{A36A03F8-A107-4ABD-9080-7A3B2142BD98}" type="slidenum">
              <a:rPr lang="en-US" sz="1100" smtClean="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pic>
        <p:nvPicPr>
          <p:cNvPr id="6" name="Graphic 5" descr="Question Mark with solid fill">
            <a:extLst>
              <a:ext uri="{FF2B5EF4-FFF2-40B4-BE49-F238E27FC236}">
                <a16:creationId xmlns:a16="http://schemas.microsoft.com/office/drawing/2014/main" id="{BDC415E1-4BB7-43C1-874A-85D02FFB4E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953374" y="2617323"/>
            <a:ext cx="3085106" cy="3085106"/>
          </a:xfrm>
          <a:prstGeom prst="rect">
            <a:avLst/>
          </a:prstGeom>
        </p:spPr>
      </p:pic>
      <p:sp>
        <p:nvSpPr>
          <p:cNvPr id="26" name="Title 3">
            <a:extLst>
              <a:ext uri="{FF2B5EF4-FFF2-40B4-BE49-F238E27FC236}">
                <a16:creationId xmlns:a16="http://schemas.microsoft.com/office/drawing/2014/main" id="{3D5127E0-1E74-4A1E-9510-F2818196F56D}"/>
              </a:ext>
            </a:extLst>
          </p:cNvPr>
          <p:cNvSpPr txBox="1">
            <a:spLocks/>
          </p:cNvSpPr>
          <p:nvPr/>
        </p:nvSpPr>
        <p:spPr bwMode="gray">
          <a:xfrm>
            <a:off x="1154954"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 Is a Just Price?</a:t>
            </a:r>
          </a:p>
        </p:txBody>
      </p:sp>
    </p:spTree>
    <p:extLst>
      <p:ext uri="{BB962C8B-B14F-4D97-AF65-F5344CB8AC3E}">
        <p14:creationId xmlns:p14="http://schemas.microsoft.com/office/powerpoint/2010/main" val="285334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9864-8C3D-47EA-BCFF-6FB9C9D96223}"/>
              </a:ext>
            </a:extLst>
          </p:cNvPr>
          <p:cNvSpPr>
            <a:spLocks noGrp="1"/>
          </p:cNvSpPr>
          <p:nvPr>
            <p:ph type="title"/>
          </p:nvPr>
        </p:nvSpPr>
        <p:spPr/>
        <p:txBody>
          <a:bodyPr/>
          <a:lstStyle/>
          <a:p>
            <a:r>
              <a:rPr lang="en-US" dirty="0"/>
              <a:t>Pricing Strategies (1/2)</a:t>
            </a:r>
          </a:p>
        </p:txBody>
      </p:sp>
      <p:sp>
        <p:nvSpPr>
          <p:cNvPr id="4" name="Slide Number Placeholder 3">
            <a:extLst>
              <a:ext uri="{FF2B5EF4-FFF2-40B4-BE49-F238E27FC236}">
                <a16:creationId xmlns:a16="http://schemas.microsoft.com/office/drawing/2014/main" id="{056BD5A8-1F0F-49CC-ABB3-1F5D4A361F33}"/>
              </a:ext>
            </a:extLst>
          </p:cNvPr>
          <p:cNvSpPr>
            <a:spLocks noGrp="1"/>
          </p:cNvSpPr>
          <p:nvPr>
            <p:ph type="sldNum" sz="quarter" idx="12"/>
          </p:nvPr>
        </p:nvSpPr>
        <p:spPr/>
        <p:txBody>
          <a:bodyPr/>
          <a:lstStyle/>
          <a:p>
            <a:fld id="{A36A03F8-A107-4ABD-9080-7A3B2142BD98}" type="slidenum">
              <a:rPr lang="en-US" smtClean="0"/>
              <a:t>20</a:t>
            </a:fld>
            <a:endParaRPr lang="en-US"/>
          </a:p>
        </p:txBody>
      </p:sp>
      <p:graphicFrame>
        <p:nvGraphicFramePr>
          <p:cNvPr id="3" name="Diagram 2">
            <a:extLst>
              <a:ext uri="{FF2B5EF4-FFF2-40B4-BE49-F238E27FC236}">
                <a16:creationId xmlns:a16="http://schemas.microsoft.com/office/drawing/2014/main" id="{26FEB1DF-7EF2-453D-AD76-180716F6B214}"/>
              </a:ext>
            </a:extLst>
          </p:cNvPr>
          <p:cNvGraphicFramePr/>
          <p:nvPr>
            <p:extLst>
              <p:ext uri="{D42A27DB-BD31-4B8C-83A1-F6EECF244321}">
                <p14:modId xmlns:p14="http://schemas.microsoft.com/office/powerpoint/2010/main" val="3168189896"/>
              </p:ext>
            </p:extLst>
          </p:nvPr>
        </p:nvGraphicFramePr>
        <p:xfrm>
          <a:off x="1121852" y="2437701"/>
          <a:ext cx="9948295" cy="2008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D5393AA-D8F7-448B-BACF-B518CE1AD382}"/>
              </a:ext>
            </a:extLst>
          </p:cNvPr>
          <p:cNvSpPr txBox="1"/>
          <p:nvPr/>
        </p:nvSpPr>
        <p:spPr>
          <a:xfrm>
            <a:off x="1017077" y="4555859"/>
            <a:ext cx="2836178"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cs typeface="Arial" panose="020B0604020202020204" pitchFamily="34" charset="0"/>
              </a:rPr>
              <a:t>Focused on production costs</a:t>
            </a:r>
          </a:p>
          <a:p>
            <a:pPr marL="285750" indent="-285750">
              <a:buFont typeface="Arial" panose="020B0604020202020204" pitchFamily="34" charset="0"/>
              <a:buChar char="•"/>
            </a:pPr>
            <a:r>
              <a:rPr lang="en-US" dirty="0" smtClean="0">
                <a:latin typeface="+mj-lt"/>
                <a:cs typeface="Arial" panose="020B0604020202020204" pitchFamily="34" charset="0"/>
              </a:rPr>
              <a:t>Margin</a:t>
            </a:r>
            <a:endParaRPr lang="en-US" dirty="0">
              <a:latin typeface="+mj-lt"/>
              <a:cs typeface="Arial" panose="020B0604020202020204" pitchFamily="34" charset="0"/>
            </a:endParaRPr>
          </a:p>
        </p:txBody>
      </p:sp>
      <p:sp>
        <p:nvSpPr>
          <p:cNvPr id="7" name="TextBox 6">
            <a:extLst>
              <a:ext uri="{FF2B5EF4-FFF2-40B4-BE49-F238E27FC236}">
                <a16:creationId xmlns:a16="http://schemas.microsoft.com/office/drawing/2014/main" id="{C710275D-C0E5-4EEA-9FF9-39D091B7F79E}"/>
              </a:ext>
            </a:extLst>
          </p:cNvPr>
          <p:cNvSpPr txBox="1"/>
          <p:nvPr/>
        </p:nvSpPr>
        <p:spPr>
          <a:xfrm>
            <a:off x="4835875" y="4613078"/>
            <a:ext cx="3093207"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j-lt"/>
                <a:cs typeface="Arial" panose="020B0604020202020204" pitchFamily="34" charset="0"/>
              </a:rPr>
              <a:t>Focus on customers</a:t>
            </a:r>
            <a:endParaRPr lang="en-US" dirty="0">
              <a:latin typeface="+mj-lt"/>
              <a:cs typeface="Arial" panose="020B0604020202020204" pitchFamily="34" charset="0"/>
            </a:endParaRPr>
          </a:p>
          <a:p>
            <a:pPr marL="285750" indent="-285750">
              <a:buFont typeface="Arial" panose="020B0604020202020204" pitchFamily="34" charset="0"/>
              <a:buChar char="•"/>
            </a:pPr>
            <a:r>
              <a:rPr lang="en-US" dirty="0">
                <a:latin typeface="+mj-lt"/>
                <a:cs typeface="Arial" panose="020B0604020202020204" pitchFamily="34" charset="0"/>
              </a:rPr>
              <a:t>Price is based on the estimated value a product product generates to the customer</a:t>
            </a:r>
          </a:p>
        </p:txBody>
      </p:sp>
      <p:sp>
        <p:nvSpPr>
          <p:cNvPr id="8" name="TextBox 7">
            <a:extLst>
              <a:ext uri="{FF2B5EF4-FFF2-40B4-BE49-F238E27FC236}">
                <a16:creationId xmlns:a16="http://schemas.microsoft.com/office/drawing/2014/main" id="{28230482-2E18-4825-BC49-C18D8AD0D966}"/>
              </a:ext>
            </a:extLst>
          </p:cNvPr>
          <p:cNvSpPr txBox="1"/>
          <p:nvPr/>
        </p:nvSpPr>
        <p:spPr>
          <a:xfrm>
            <a:off x="8666848" y="4704257"/>
            <a:ext cx="3093207"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cs typeface="Arial" panose="020B0604020202020204" pitchFamily="34" charset="0"/>
              </a:rPr>
              <a:t>Price is based on competitors’ </a:t>
            </a:r>
            <a:r>
              <a:rPr lang="en-US" dirty="0" smtClean="0">
                <a:latin typeface="+mj-lt"/>
                <a:cs typeface="Arial" panose="020B0604020202020204" pitchFamily="34" charset="0"/>
              </a:rPr>
              <a:t>prices</a:t>
            </a:r>
          </a:p>
          <a:p>
            <a:pPr marL="285750" indent="-285750">
              <a:buFont typeface="Arial" panose="020B0604020202020204" pitchFamily="34" charset="0"/>
              <a:buChar char="•"/>
            </a:pPr>
            <a:r>
              <a:rPr lang="en-US" dirty="0" smtClean="0">
                <a:latin typeface="+mj-lt"/>
                <a:cs typeface="Arial" panose="020B0604020202020204" pitchFamily="34" charset="0"/>
              </a:rPr>
              <a:t>Similar products</a:t>
            </a:r>
          </a:p>
        </p:txBody>
      </p:sp>
    </p:spTree>
    <p:extLst>
      <p:ext uri="{BB962C8B-B14F-4D97-AF65-F5344CB8AC3E}">
        <p14:creationId xmlns:p14="http://schemas.microsoft.com/office/powerpoint/2010/main" val="1379406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9864-8C3D-47EA-BCFF-6FB9C9D96223}"/>
              </a:ext>
            </a:extLst>
          </p:cNvPr>
          <p:cNvSpPr>
            <a:spLocks noGrp="1"/>
          </p:cNvSpPr>
          <p:nvPr>
            <p:ph type="title"/>
          </p:nvPr>
        </p:nvSpPr>
        <p:spPr/>
        <p:txBody>
          <a:bodyPr/>
          <a:lstStyle/>
          <a:p>
            <a:r>
              <a:rPr lang="en-US" dirty="0"/>
              <a:t>Pricing Strategies (2/2)</a:t>
            </a:r>
          </a:p>
        </p:txBody>
      </p:sp>
      <p:sp>
        <p:nvSpPr>
          <p:cNvPr id="4" name="Slide Number Placeholder 3">
            <a:extLst>
              <a:ext uri="{FF2B5EF4-FFF2-40B4-BE49-F238E27FC236}">
                <a16:creationId xmlns:a16="http://schemas.microsoft.com/office/drawing/2014/main" id="{056BD5A8-1F0F-49CC-ABB3-1F5D4A361F33}"/>
              </a:ext>
            </a:extLst>
          </p:cNvPr>
          <p:cNvSpPr>
            <a:spLocks noGrp="1"/>
          </p:cNvSpPr>
          <p:nvPr>
            <p:ph type="sldNum" sz="quarter" idx="12"/>
          </p:nvPr>
        </p:nvSpPr>
        <p:spPr/>
        <p:txBody>
          <a:bodyPr/>
          <a:lstStyle/>
          <a:p>
            <a:fld id="{A36A03F8-A107-4ABD-9080-7A3B2142BD98}" type="slidenum">
              <a:rPr lang="en-US" smtClean="0">
                <a:latin typeface="Arial" panose="020B0604020202020204" pitchFamily="34" charset="0"/>
                <a:cs typeface="Arial" panose="020B0604020202020204" pitchFamily="34" charset="0"/>
              </a:rPr>
              <a:t>21</a:t>
            </a:fld>
            <a:endParaRPr lang="en-US">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30547037-5C58-426A-AFD6-D202D2598C64}"/>
              </a:ext>
            </a:extLst>
          </p:cNvPr>
          <p:cNvGraphicFramePr/>
          <p:nvPr>
            <p:extLst>
              <p:ext uri="{D42A27DB-BD31-4B8C-83A1-F6EECF244321}">
                <p14:modId xmlns:p14="http://schemas.microsoft.com/office/powerpoint/2010/main" val="3673260096"/>
              </p:ext>
            </p:extLst>
          </p:nvPr>
        </p:nvGraphicFramePr>
        <p:xfrm>
          <a:off x="790576" y="2799329"/>
          <a:ext cx="8458200" cy="328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F802A0B-384D-4486-AB3D-0BFA66DAE99C}"/>
              </a:ext>
            </a:extLst>
          </p:cNvPr>
          <p:cNvSpPr txBox="1"/>
          <p:nvPr/>
        </p:nvSpPr>
        <p:spPr>
          <a:xfrm>
            <a:off x="9248776" y="3024824"/>
            <a:ext cx="2339829"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12€</a:t>
            </a:r>
          </a:p>
        </p:txBody>
      </p:sp>
      <p:sp>
        <p:nvSpPr>
          <p:cNvPr id="9" name="TextBox 8">
            <a:extLst>
              <a:ext uri="{FF2B5EF4-FFF2-40B4-BE49-F238E27FC236}">
                <a16:creationId xmlns:a16="http://schemas.microsoft.com/office/drawing/2014/main" id="{D855A28A-B9F4-4905-BB68-C64A1646303D}"/>
              </a:ext>
            </a:extLst>
          </p:cNvPr>
          <p:cNvSpPr txBox="1"/>
          <p:nvPr/>
        </p:nvSpPr>
        <p:spPr>
          <a:xfrm>
            <a:off x="9248776" y="4143521"/>
            <a:ext cx="1744211"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25€</a:t>
            </a:r>
          </a:p>
        </p:txBody>
      </p:sp>
      <p:sp>
        <p:nvSpPr>
          <p:cNvPr id="10" name="TextBox 9">
            <a:extLst>
              <a:ext uri="{FF2B5EF4-FFF2-40B4-BE49-F238E27FC236}">
                <a16:creationId xmlns:a16="http://schemas.microsoft.com/office/drawing/2014/main" id="{2FEF8E3B-51D9-48C8-83C8-BE0EF6EACF00}"/>
              </a:ext>
            </a:extLst>
          </p:cNvPr>
          <p:cNvSpPr txBox="1"/>
          <p:nvPr/>
        </p:nvSpPr>
        <p:spPr>
          <a:xfrm>
            <a:off x="9248776" y="5311349"/>
            <a:ext cx="3182224"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19€</a:t>
            </a:r>
          </a:p>
        </p:txBody>
      </p:sp>
    </p:spTree>
    <p:extLst>
      <p:ext uri="{BB962C8B-B14F-4D97-AF65-F5344CB8AC3E}">
        <p14:creationId xmlns:p14="http://schemas.microsoft.com/office/powerpoint/2010/main" val="1952719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4EDC8C6B-37D0-497C-A466-6F58DE0AFFCE}"/>
              </a:ext>
            </a:extLst>
          </p:cNvPr>
          <p:cNvGraphicFramePr>
            <a:graphicFrameLocks noGrp="1"/>
          </p:cNvGraphicFramePr>
          <p:nvPr>
            <p:ph idx="1"/>
            <p:extLst>
              <p:ext uri="{D42A27DB-BD31-4B8C-83A1-F6EECF244321}">
                <p14:modId xmlns:p14="http://schemas.microsoft.com/office/powerpoint/2010/main" val="213067667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56BD5A8-1F0F-49CC-ABB3-1F5D4A361F33}"/>
              </a:ext>
            </a:extLst>
          </p:cNvPr>
          <p:cNvSpPr>
            <a:spLocks noGrp="1"/>
          </p:cNvSpPr>
          <p:nvPr>
            <p:ph type="sldNum" sz="quarter" idx="12"/>
          </p:nvPr>
        </p:nvSpPr>
        <p:spPr>
          <a:xfrm>
            <a:off x="11704320" y="6455664"/>
            <a:ext cx="448056" cy="365125"/>
          </a:xfrm>
        </p:spPr>
        <p:txBody>
          <a:bodyPr>
            <a:normAutofit/>
          </a:bodyPr>
          <a:lstStyle/>
          <a:p>
            <a:pPr>
              <a:spcAft>
                <a:spcPts val="600"/>
              </a:spcAft>
            </a:pPr>
            <a:fld id="{A36A03F8-A107-4ABD-9080-7A3B2142BD98}" type="slidenum">
              <a:rPr lang="en-US" sz="1100" smtClean="0">
                <a:solidFill>
                  <a:schemeClr val="tx1">
                    <a:lumMod val="50000"/>
                    <a:lumOff val="50000"/>
                  </a:schemeClr>
                </a:solidFill>
              </a:rPr>
              <a:pPr>
                <a:spcAft>
                  <a:spcPts val="600"/>
                </a:spcAft>
              </a:pPr>
              <a:t>22</a:t>
            </a:fld>
            <a:endParaRPr lang="en-US" sz="1100">
              <a:solidFill>
                <a:schemeClr val="tx1">
                  <a:lumMod val="50000"/>
                  <a:lumOff val="50000"/>
                </a:schemeClr>
              </a:solidFill>
            </a:endParaRPr>
          </a:p>
        </p:txBody>
      </p:sp>
      <p:sp>
        <p:nvSpPr>
          <p:cNvPr id="5" name="Content Placeholder 5">
            <a:extLst>
              <a:ext uri="{FF2B5EF4-FFF2-40B4-BE49-F238E27FC236}">
                <a16:creationId xmlns:a16="http://schemas.microsoft.com/office/drawing/2014/main" id="{2EE80C88-4CB3-42FD-A856-5FD280849C09}"/>
              </a:ext>
            </a:extLst>
          </p:cNvPr>
          <p:cNvSpPr txBox="1">
            <a:spLocks/>
          </p:cNvSpPr>
          <p:nvPr/>
        </p:nvSpPr>
        <p:spPr>
          <a:xfrm>
            <a:off x="838199" y="2221306"/>
            <a:ext cx="3809301" cy="397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p:txBody>
      </p:sp>
      <p:sp>
        <p:nvSpPr>
          <p:cNvPr id="7" name="Content Placeholder 5">
            <a:extLst>
              <a:ext uri="{FF2B5EF4-FFF2-40B4-BE49-F238E27FC236}">
                <a16:creationId xmlns:a16="http://schemas.microsoft.com/office/drawing/2014/main" id="{CDB43769-5C58-4F9D-9376-A0D6BF4D5C3D}"/>
              </a:ext>
            </a:extLst>
          </p:cNvPr>
          <p:cNvSpPr txBox="1">
            <a:spLocks/>
          </p:cNvSpPr>
          <p:nvPr/>
        </p:nvSpPr>
        <p:spPr>
          <a:xfrm>
            <a:off x="838199" y="2627867"/>
            <a:ext cx="3809301" cy="397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dirty="0"/>
          </a:p>
        </p:txBody>
      </p:sp>
      <p:sp>
        <p:nvSpPr>
          <p:cNvPr id="8" name="Title 7">
            <a:extLst>
              <a:ext uri="{FF2B5EF4-FFF2-40B4-BE49-F238E27FC236}">
                <a16:creationId xmlns:a16="http://schemas.microsoft.com/office/drawing/2014/main" id="{9E3B0A89-E17F-4B63-913E-2784DD9D2A20}"/>
              </a:ext>
            </a:extLst>
          </p:cNvPr>
          <p:cNvSpPr>
            <a:spLocks noGrp="1"/>
          </p:cNvSpPr>
          <p:nvPr>
            <p:ph type="title"/>
          </p:nvPr>
        </p:nvSpPr>
        <p:spPr/>
        <p:txBody>
          <a:bodyPr/>
          <a:lstStyle/>
          <a:p>
            <a:r>
              <a:rPr lang="en-US" dirty="0"/>
              <a:t>Impact of IT on Pricing Strategies</a:t>
            </a:r>
          </a:p>
        </p:txBody>
      </p:sp>
    </p:spTree>
    <p:extLst>
      <p:ext uri="{BB962C8B-B14F-4D97-AF65-F5344CB8AC3E}">
        <p14:creationId xmlns:p14="http://schemas.microsoft.com/office/powerpoint/2010/main" val="388436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9864-8C3D-47EA-BCFF-6FB9C9D96223}"/>
              </a:ext>
            </a:extLst>
          </p:cNvPr>
          <p:cNvSpPr>
            <a:spLocks noGrp="1"/>
          </p:cNvSpPr>
          <p:nvPr>
            <p:ph type="title"/>
          </p:nvPr>
        </p:nvSpPr>
        <p:spPr/>
        <p:txBody>
          <a:bodyPr/>
          <a:lstStyle/>
          <a:p>
            <a:r>
              <a:rPr lang="en-US" dirty="0"/>
              <a:t>IT-Enhanced Pricing Strategies (ITEPS)</a:t>
            </a:r>
          </a:p>
        </p:txBody>
      </p:sp>
      <p:sp>
        <p:nvSpPr>
          <p:cNvPr id="4" name="Slide Number Placeholder 3">
            <a:extLst>
              <a:ext uri="{FF2B5EF4-FFF2-40B4-BE49-F238E27FC236}">
                <a16:creationId xmlns:a16="http://schemas.microsoft.com/office/drawing/2014/main" id="{056BD5A8-1F0F-49CC-ABB3-1F5D4A361F33}"/>
              </a:ext>
            </a:extLst>
          </p:cNvPr>
          <p:cNvSpPr>
            <a:spLocks noGrp="1"/>
          </p:cNvSpPr>
          <p:nvPr>
            <p:ph type="sldNum" sz="quarter" idx="12"/>
          </p:nvPr>
        </p:nvSpPr>
        <p:spPr/>
        <p:txBody>
          <a:bodyPr/>
          <a:lstStyle/>
          <a:p>
            <a:fld id="{A36A03F8-A107-4ABD-9080-7A3B2142BD98}" type="slidenum">
              <a:rPr lang="en-US" smtClean="0"/>
              <a:t>23</a:t>
            </a:fld>
            <a:endParaRPr lang="en-US"/>
          </a:p>
        </p:txBody>
      </p:sp>
      <p:pic>
        <p:nvPicPr>
          <p:cNvPr id="7" name="Picture 6">
            <a:extLst>
              <a:ext uri="{FF2B5EF4-FFF2-40B4-BE49-F238E27FC236}">
                <a16:creationId xmlns:a16="http://schemas.microsoft.com/office/drawing/2014/main" id="{5391CFDC-F3BB-45E4-AC36-291A72EB525B}"/>
              </a:ext>
            </a:extLst>
          </p:cNvPr>
          <p:cNvPicPr>
            <a:picLocks noChangeAspect="1"/>
          </p:cNvPicPr>
          <p:nvPr/>
        </p:nvPicPr>
        <p:blipFill rotWithShape="1">
          <a:blip r:embed="rId3">
            <a:extLst>
              <a:ext uri="{28A0092B-C50C-407E-A947-70E740481C1C}">
                <a14:useLocalDpi xmlns:a14="http://schemas.microsoft.com/office/drawing/2010/main" val="0"/>
              </a:ext>
            </a:extLst>
          </a:blip>
          <a:srcRect t="7653"/>
          <a:stretch/>
        </p:blipFill>
        <p:spPr bwMode="auto">
          <a:xfrm>
            <a:off x="1484143" y="2363997"/>
            <a:ext cx="9245007" cy="4123067"/>
          </a:xfrm>
          <a:prstGeom prst="rect">
            <a:avLst/>
          </a:prstGeom>
          <a:noFill/>
          <a:ln>
            <a:noFill/>
          </a:ln>
        </p:spPr>
      </p:pic>
      <p:sp>
        <p:nvSpPr>
          <p:cNvPr id="9" name="TextBox 8">
            <a:extLst>
              <a:ext uri="{FF2B5EF4-FFF2-40B4-BE49-F238E27FC236}">
                <a16:creationId xmlns:a16="http://schemas.microsoft.com/office/drawing/2014/main" id="{901D382F-FA49-4557-A397-8FF5926B4418}"/>
              </a:ext>
            </a:extLst>
          </p:cNvPr>
          <p:cNvSpPr txBox="1"/>
          <p:nvPr/>
        </p:nvSpPr>
        <p:spPr>
          <a:xfrm>
            <a:off x="2675390" y="6487064"/>
            <a:ext cx="7677150" cy="338554"/>
          </a:xfrm>
          <a:prstGeom prst="rect">
            <a:avLst/>
          </a:prstGeom>
          <a:noFill/>
        </p:spPr>
        <p:txBody>
          <a:bodyPr wrap="square" rtlCol="0">
            <a:spAutoFit/>
          </a:bodyPr>
          <a:lstStyle/>
          <a:p>
            <a:r>
              <a:rPr lang="en-US" sz="1600" dirty="0"/>
              <a:t>Information Technology and Pricing Strategies – Dixit et. al, 2005</a:t>
            </a:r>
          </a:p>
        </p:txBody>
      </p:sp>
    </p:spTree>
    <p:extLst>
      <p:ext uri="{BB962C8B-B14F-4D97-AF65-F5344CB8AC3E}">
        <p14:creationId xmlns:p14="http://schemas.microsoft.com/office/powerpoint/2010/main" val="2268821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9864-8C3D-47EA-BCFF-6FB9C9D96223}"/>
              </a:ext>
            </a:extLst>
          </p:cNvPr>
          <p:cNvSpPr>
            <a:spLocks noGrp="1"/>
          </p:cNvSpPr>
          <p:nvPr>
            <p:ph type="title"/>
          </p:nvPr>
        </p:nvSpPr>
        <p:spPr>
          <a:xfrm>
            <a:off x="1154954" y="973668"/>
            <a:ext cx="8761413" cy="706964"/>
          </a:xfrm>
        </p:spPr>
        <p:txBody>
          <a:bodyPr>
            <a:normAutofit/>
          </a:bodyPr>
          <a:lstStyle/>
          <a:p>
            <a:r>
              <a:rPr lang="en-US">
                <a:solidFill>
                  <a:srgbClr val="EBEBEB"/>
                </a:solidFill>
              </a:rPr>
              <a:t>IT-Enabled Markets</a:t>
            </a:r>
          </a:p>
        </p:txBody>
      </p:sp>
      <p:sp>
        <p:nvSpPr>
          <p:cNvPr id="4" name="Slide Number Placeholder 3">
            <a:extLst>
              <a:ext uri="{FF2B5EF4-FFF2-40B4-BE49-F238E27FC236}">
                <a16:creationId xmlns:a16="http://schemas.microsoft.com/office/drawing/2014/main" id="{056BD5A8-1F0F-49CC-ABB3-1F5D4A361F33}"/>
              </a:ext>
            </a:extLst>
          </p:cNvPr>
          <p:cNvSpPr>
            <a:spLocks noGrp="1"/>
          </p:cNvSpPr>
          <p:nvPr>
            <p:ph type="sldNum" sz="quarter" idx="12"/>
          </p:nvPr>
        </p:nvSpPr>
        <p:spPr>
          <a:xfrm>
            <a:off x="10352540" y="295729"/>
            <a:ext cx="838199" cy="767687"/>
          </a:xfrm>
        </p:spPr>
        <p:txBody>
          <a:bodyPr>
            <a:normAutofit/>
          </a:bodyPr>
          <a:lstStyle/>
          <a:p>
            <a:pPr>
              <a:spcAft>
                <a:spcPts val="600"/>
              </a:spcAft>
            </a:pPr>
            <a:fld id="{A36A03F8-A107-4ABD-9080-7A3B2142BD98}" type="slidenum">
              <a:rPr lang="en-US">
                <a:solidFill>
                  <a:srgbClr val="FFFFFF"/>
                </a:solidFill>
              </a:rPr>
              <a:pPr>
                <a:spcAft>
                  <a:spcPts val="600"/>
                </a:spcAft>
              </a:pPr>
              <a:t>24</a:t>
            </a:fld>
            <a:endParaRPr lang="en-US">
              <a:solidFill>
                <a:srgbClr val="FFFFFF"/>
              </a:solidFill>
            </a:endParaRPr>
          </a:p>
        </p:txBody>
      </p:sp>
      <p:graphicFrame>
        <p:nvGraphicFramePr>
          <p:cNvPr id="7" name="Content Placeholder 5">
            <a:extLst>
              <a:ext uri="{FF2B5EF4-FFF2-40B4-BE49-F238E27FC236}">
                <a16:creationId xmlns:a16="http://schemas.microsoft.com/office/drawing/2014/main" id="{7A573DE6-0B39-4793-9A9D-22DBDFB8513D}"/>
              </a:ext>
            </a:extLst>
          </p:cNvPr>
          <p:cNvGraphicFramePr>
            <a:graphicFrameLocks noGrp="1"/>
          </p:cNvGraphicFramePr>
          <p:nvPr>
            <p:ph idx="1"/>
            <p:extLst>
              <p:ext uri="{D42A27DB-BD31-4B8C-83A1-F6EECF244321}">
                <p14:modId xmlns:p14="http://schemas.microsoft.com/office/powerpoint/2010/main" val="739172236"/>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7407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9864-8C3D-47EA-BCFF-6FB9C9D96223}"/>
              </a:ext>
            </a:extLst>
          </p:cNvPr>
          <p:cNvSpPr>
            <a:spLocks noGrp="1"/>
          </p:cNvSpPr>
          <p:nvPr>
            <p:ph type="title"/>
          </p:nvPr>
        </p:nvSpPr>
        <p:spPr/>
        <p:txBody>
          <a:bodyPr/>
          <a:lstStyle/>
          <a:p>
            <a:r>
              <a:rPr lang="en-US" dirty="0"/>
              <a:t>Airline Industry – Dynamic Pricing</a:t>
            </a:r>
          </a:p>
        </p:txBody>
      </p:sp>
      <p:sp>
        <p:nvSpPr>
          <p:cNvPr id="4" name="Slide Number Placeholder 3">
            <a:extLst>
              <a:ext uri="{FF2B5EF4-FFF2-40B4-BE49-F238E27FC236}">
                <a16:creationId xmlns:a16="http://schemas.microsoft.com/office/drawing/2014/main" id="{056BD5A8-1F0F-49CC-ABB3-1F5D4A361F33}"/>
              </a:ext>
            </a:extLst>
          </p:cNvPr>
          <p:cNvSpPr>
            <a:spLocks noGrp="1"/>
          </p:cNvSpPr>
          <p:nvPr>
            <p:ph type="sldNum" sz="quarter" idx="12"/>
          </p:nvPr>
        </p:nvSpPr>
        <p:spPr/>
        <p:txBody>
          <a:bodyPr/>
          <a:lstStyle/>
          <a:p>
            <a:fld id="{A36A03F8-A107-4ABD-9080-7A3B2142BD98}" type="slidenum">
              <a:rPr lang="en-US" smtClean="0"/>
              <a:t>25</a:t>
            </a:fld>
            <a:endParaRPr lang="en-US"/>
          </a:p>
        </p:txBody>
      </p:sp>
      <p:pic>
        <p:nvPicPr>
          <p:cNvPr id="8" name="Picture 7" descr="Graphical user interface, application&#10;&#10;Description automatically generated">
            <a:extLst>
              <a:ext uri="{FF2B5EF4-FFF2-40B4-BE49-F238E27FC236}">
                <a16:creationId xmlns:a16="http://schemas.microsoft.com/office/drawing/2014/main" id="{6B96A8ED-A26B-4A48-80BC-3F8507FD50EE}"/>
              </a:ext>
            </a:extLst>
          </p:cNvPr>
          <p:cNvPicPr>
            <a:picLocks noChangeAspect="1"/>
          </p:cNvPicPr>
          <p:nvPr/>
        </p:nvPicPr>
        <p:blipFill rotWithShape="1">
          <a:blip r:embed="rId3">
            <a:extLst>
              <a:ext uri="{28A0092B-C50C-407E-A947-70E740481C1C}">
                <a14:useLocalDpi xmlns:a14="http://schemas.microsoft.com/office/drawing/2010/main" val="0"/>
              </a:ext>
            </a:extLst>
          </a:blip>
          <a:srcRect t="14098" b="19510"/>
          <a:stretch/>
        </p:blipFill>
        <p:spPr>
          <a:xfrm>
            <a:off x="1431353" y="2552700"/>
            <a:ext cx="9329293" cy="3484032"/>
          </a:xfrm>
          <a:prstGeom prst="rect">
            <a:avLst/>
          </a:prstGeom>
        </p:spPr>
      </p:pic>
      <p:sp>
        <p:nvSpPr>
          <p:cNvPr id="9" name="Content Placeholder 5">
            <a:extLst>
              <a:ext uri="{FF2B5EF4-FFF2-40B4-BE49-F238E27FC236}">
                <a16:creationId xmlns:a16="http://schemas.microsoft.com/office/drawing/2014/main" id="{0F45B473-3C8E-43F8-BB99-D86C7D277A9B}"/>
              </a:ext>
            </a:extLst>
          </p:cNvPr>
          <p:cNvSpPr txBox="1">
            <a:spLocks/>
          </p:cNvSpPr>
          <p:nvPr/>
        </p:nvSpPr>
        <p:spPr>
          <a:xfrm>
            <a:off x="0" y="6244312"/>
            <a:ext cx="12192000" cy="46264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en-US" sz="1600" dirty="0"/>
              <a:t>Taken from https://www.fareboom.com</a:t>
            </a:r>
          </a:p>
          <a:p>
            <a:pPr marL="0" indent="0">
              <a:buFont typeface="Wingdings 3" charset="2"/>
              <a:buNone/>
            </a:pPr>
            <a:endParaRPr lang="en-US" dirty="0"/>
          </a:p>
        </p:txBody>
      </p:sp>
    </p:spTree>
    <p:extLst>
      <p:ext uri="{BB962C8B-B14F-4D97-AF65-F5344CB8AC3E}">
        <p14:creationId xmlns:p14="http://schemas.microsoft.com/office/powerpoint/2010/main" val="541181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9FAE-9B9C-4387-A2E1-4D4B48A05814}"/>
              </a:ext>
            </a:extLst>
          </p:cNvPr>
          <p:cNvSpPr>
            <a:spLocks noGrp="1"/>
          </p:cNvSpPr>
          <p:nvPr>
            <p:ph type="ctrTitle"/>
          </p:nvPr>
        </p:nvSpPr>
        <p:spPr>
          <a:xfrm>
            <a:off x="0" y="1005840"/>
            <a:ext cx="12192000" cy="2677648"/>
          </a:xfrm>
        </p:spPr>
        <p:txBody>
          <a:bodyPr>
            <a:normAutofit/>
          </a:bodyPr>
          <a:lstStyle/>
          <a:p>
            <a:pPr algn="ctr"/>
            <a:r>
              <a:rPr lang="en-US" sz="3200" dirty="0">
                <a:solidFill>
                  <a:schemeClr val="bg1"/>
                </a:solidFill>
                <a:latin typeface="Arial" panose="020B0604020202020204" pitchFamily="34" charset="0"/>
                <a:cs typeface="Arial" panose="020B0604020202020204" pitchFamily="34" charset="0"/>
              </a:rPr>
              <a:t>Thank you for your attention!</a:t>
            </a:r>
          </a:p>
        </p:txBody>
      </p:sp>
      <p:sp>
        <p:nvSpPr>
          <p:cNvPr id="5" name="Slide Number Placeholder 4">
            <a:extLst>
              <a:ext uri="{FF2B5EF4-FFF2-40B4-BE49-F238E27FC236}">
                <a16:creationId xmlns:a16="http://schemas.microsoft.com/office/drawing/2014/main" id="{66D5F95F-861E-4195-B1D2-78EB972F1926}"/>
              </a:ext>
            </a:extLst>
          </p:cNvPr>
          <p:cNvSpPr>
            <a:spLocks noGrp="1"/>
          </p:cNvSpPr>
          <p:nvPr>
            <p:ph type="sldNum" sz="quarter" idx="12"/>
          </p:nvPr>
        </p:nvSpPr>
        <p:spPr>
          <a:xfrm>
            <a:off x="10352540" y="295729"/>
            <a:ext cx="838199" cy="767687"/>
          </a:xfrm>
        </p:spPr>
        <p:txBody>
          <a:bodyPr>
            <a:normAutofit/>
          </a:bodyPr>
          <a:lstStyle/>
          <a:p>
            <a:pPr>
              <a:spcAft>
                <a:spcPts val="600"/>
              </a:spcAft>
            </a:pPr>
            <a:fld id="{A36A03F8-A107-4ABD-9080-7A3B2142BD98}" type="slidenum">
              <a:rPr lang="en-US">
                <a:solidFill>
                  <a:srgbClr val="FFFFFF"/>
                </a:solidFill>
              </a:rPr>
              <a:pPr>
                <a:spcAft>
                  <a:spcPts val="600"/>
                </a:spcAft>
              </a:pPr>
              <a:t>26</a:t>
            </a:fld>
            <a:endParaRPr lang="en-US">
              <a:solidFill>
                <a:srgbClr val="FFFFFF"/>
              </a:solidFill>
            </a:endParaRPr>
          </a:p>
        </p:txBody>
      </p:sp>
      <p:sp>
        <p:nvSpPr>
          <p:cNvPr id="9" name="Subtitle 2">
            <a:extLst>
              <a:ext uri="{FF2B5EF4-FFF2-40B4-BE49-F238E27FC236}">
                <a16:creationId xmlns:a16="http://schemas.microsoft.com/office/drawing/2014/main" id="{0C03C019-5CD6-4495-B88D-A03F21E61C31}"/>
              </a:ext>
            </a:extLst>
          </p:cNvPr>
          <p:cNvSpPr txBox="1">
            <a:spLocks/>
          </p:cNvSpPr>
          <p:nvPr/>
        </p:nvSpPr>
        <p:spPr>
          <a:xfrm>
            <a:off x="2400394" y="5426428"/>
            <a:ext cx="9144000" cy="9501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693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9864-8C3D-47EA-BCFF-6FB9C9D96223}"/>
              </a:ext>
            </a:extLst>
          </p:cNvPr>
          <p:cNvSpPr>
            <a:spLocks noGrp="1"/>
          </p:cNvSpPr>
          <p:nvPr>
            <p:ph type="title"/>
          </p:nvPr>
        </p:nvSpPr>
        <p:spPr/>
        <p:txBody>
          <a:bodyPr/>
          <a:lstStyle/>
          <a:p>
            <a:r>
              <a:rPr lang="en-US" dirty="0"/>
              <a:t>Image Sources</a:t>
            </a:r>
          </a:p>
        </p:txBody>
      </p:sp>
      <p:sp>
        <p:nvSpPr>
          <p:cNvPr id="5" name="Content Placeholder 5">
            <a:extLst>
              <a:ext uri="{FF2B5EF4-FFF2-40B4-BE49-F238E27FC236}">
                <a16:creationId xmlns:a16="http://schemas.microsoft.com/office/drawing/2014/main" id="{07C8ED36-4AB2-4D5A-B7DD-25470DA45942}"/>
              </a:ext>
            </a:extLst>
          </p:cNvPr>
          <p:cNvSpPr>
            <a:spLocks noGrp="1"/>
          </p:cNvSpPr>
          <p:nvPr>
            <p:ph idx="1"/>
          </p:nvPr>
        </p:nvSpPr>
        <p:spPr>
          <a:xfrm>
            <a:off x="838200" y="2770264"/>
            <a:ext cx="9514340" cy="3837013"/>
          </a:xfrm>
        </p:spPr>
        <p:txBody>
          <a:bodyPr>
            <a:normAutofit/>
          </a:bodyPr>
          <a:lstStyle/>
          <a:p>
            <a:pPr marL="0" indent="0">
              <a:buNone/>
            </a:pPr>
            <a:r>
              <a:rPr lang="en-US" sz="1800" dirty="0">
                <a:hlinkClick r:id="rId2"/>
              </a:rPr>
              <a:t>https://www.thepublicdiscourse.com/2015/08/15435/</a:t>
            </a:r>
            <a:endParaRPr lang="en-US" sz="1800" dirty="0"/>
          </a:p>
          <a:p>
            <a:pPr marL="0" indent="0">
              <a:buNone/>
            </a:pPr>
            <a:r>
              <a:rPr lang="en-US" sz="1800" dirty="0">
                <a:hlinkClick r:id="rId3"/>
              </a:rPr>
              <a:t>https://images-na.ssl-images-amazon.com/images/I/71dsU1pQbiL.jpg</a:t>
            </a:r>
            <a:endParaRPr lang="en-US" sz="1800" dirty="0"/>
          </a:p>
          <a:p>
            <a:pPr marL="0" indent="0">
              <a:buNone/>
            </a:pPr>
            <a:r>
              <a:rPr lang="en-US" dirty="0">
                <a:hlinkClick r:id="rId4"/>
              </a:rPr>
              <a:t>https://www.euston96.com/en/scholasticism/</a:t>
            </a:r>
            <a:endParaRPr lang="en-US" dirty="0"/>
          </a:p>
          <a:p>
            <a:pPr marL="0" indent="0">
              <a:buNone/>
            </a:pPr>
            <a:r>
              <a:rPr lang="en-US" dirty="0">
                <a:hlinkClick r:id="rId5"/>
              </a:rPr>
              <a:t>http://t1.gstatic.com/licensed-image?q=tbn:ANd9GcS-2gfmuFUq1P9puhi4S3Y2d47n84gt2Wx83sJ5Sn3wicpKzkhRRZws4n1txuLV</a:t>
            </a:r>
            <a:endParaRPr lang="en-US" dirty="0"/>
          </a:p>
          <a:p>
            <a:pPr marL="0" indent="0">
              <a:buNone/>
            </a:pPr>
            <a:r>
              <a:rPr lang="en-US" dirty="0">
                <a:hlinkClick r:id="rId6"/>
              </a:rPr>
              <a:t>https://readvid.com/dynamic-pricing-in-airline-industry-why-flight/</a:t>
            </a:r>
            <a:endParaRPr lang="en-US" dirty="0"/>
          </a:p>
          <a:p>
            <a:pPr marL="0" indent="0">
              <a:buNone/>
            </a:pPr>
            <a:r>
              <a:rPr lang="en-US" dirty="0">
                <a:hlinkClick r:id="rId7"/>
              </a:rPr>
              <a:t>https://checksbalances.clio.nl/2017/03/the-wounded-invisible-hand-regulating-the-world</a:t>
            </a:r>
            <a:r>
              <a:rPr lang="en-US" dirty="0" smtClean="0">
                <a:hlinkClick r:id="rId7"/>
              </a:rPr>
              <a:t>/</a:t>
            </a:r>
            <a:endParaRPr lang="en-US" dirty="0" smtClean="0"/>
          </a:p>
          <a:p>
            <a:pPr marL="0" indent="0">
              <a:buNone/>
            </a:pPr>
            <a:r>
              <a:rPr lang="en-US" dirty="0">
                <a:hlinkClick r:id="rId8"/>
              </a:rPr>
              <a:t>Snow removal: Choose the right equipment | 2020-11-19 | </a:t>
            </a:r>
            <a:r>
              <a:rPr lang="en-US" dirty="0" err="1">
                <a:hlinkClick r:id="rId8"/>
              </a:rPr>
              <a:t>Safety+Health</a:t>
            </a:r>
            <a:r>
              <a:rPr lang="en-US" dirty="0">
                <a:hlinkClick r:id="rId8"/>
              </a:rPr>
              <a:t> Magazine (safetyandhealthmagazine.com</a:t>
            </a:r>
            <a:r>
              <a:rPr lang="en-US" dirty="0" smtClean="0">
                <a:hlinkClick r:id="rId8"/>
              </a:rPr>
              <a:t>)</a:t>
            </a:r>
            <a:endParaRPr lang="en-US" dirty="0" smtClean="0"/>
          </a:p>
          <a:p>
            <a:pPr marL="0" indent="0">
              <a:buNone/>
            </a:pPr>
            <a:r>
              <a:rPr lang="en-US" dirty="0">
                <a:hlinkClick r:id="rId9"/>
              </a:rPr>
              <a:t>Market Equilibrium Definition - </a:t>
            </a:r>
            <a:r>
              <a:rPr lang="en-US" dirty="0" err="1">
                <a:hlinkClick r:id="rId9"/>
              </a:rPr>
              <a:t>BoyceWire</a:t>
            </a:r>
            <a:endParaRPr lang="en-US" dirty="0"/>
          </a:p>
          <a:p>
            <a:pPr marL="0" indent="0">
              <a:buNone/>
            </a:pPr>
            <a:endParaRPr lang="en-US" dirty="0"/>
          </a:p>
          <a:p>
            <a:pPr marL="0" indent="0">
              <a:buNone/>
            </a:pPr>
            <a:endParaRPr lang="en-US" dirty="0"/>
          </a:p>
          <a:p>
            <a:pPr marL="0" indent="0">
              <a:buNone/>
            </a:pPr>
            <a:endParaRPr lang="en-US" sz="1800" dirty="0"/>
          </a:p>
        </p:txBody>
      </p:sp>
      <p:sp>
        <p:nvSpPr>
          <p:cNvPr id="4" name="Slide Number Placeholder 3">
            <a:extLst>
              <a:ext uri="{FF2B5EF4-FFF2-40B4-BE49-F238E27FC236}">
                <a16:creationId xmlns:a16="http://schemas.microsoft.com/office/drawing/2014/main" id="{056BD5A8-1F0F-49CC-ABB3-1F5D4A361F33}"/>
              </a:ext>
            </a:extLst>
          </p:cNvPr>
          <p:cNvSpPr>
            <a:spLocks noGrp="1"/>
          </p:cNvSpPr>
          <p:nvPr>
            <p:ph type="sldNum" sz="quarter" idx="12"/>
          </p:nvPr>
        </p:nvSpPr>
        <p:spPr/>
        <p:txBody>
          <a:bodyPr/>
          <a:lstStyle/>
          <a:p>
            <a:fld id="{A36A03F8-A107-4ABD-9080-7A3B2142BD98}" type="slidenum">
              <a:rPr lang="en-US" smtClean="0"/>
              <a:t>27</a:t>
            </a:fld>
            <a:endParaRPr lang="en-US"/>
          </a:p>
        </p:txBody>
      </p:sp>
    </p:spTree>
    <p:extLst>
      <p:ext uri="{BB962C8B-B14F-4D97-AF65-F5344CB8AC3E}">
        <p14:creationId xmlns:p14="http://schemas.microsoft.com/office/powerpoint/2010/main" val="532706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5A8F441-58EE-4C91-B3DE-F13DDF1F6EAA}"/>
              </a:ext>
            </a:extLst>
          </p:cNvPr>
          <p:cNvSpPr>
            <a:spLocks noGrp="1"/>
          </p:cNvSpPr>
          <p:nvPr>
            <p:ph type="sldNum" sz="quarter" idx="12"/>
          </p:nvPr>
        </p:nvSpPr>
        <p:spPr/>
        <p:txBody>
          <a:bodyPr/>
          <a:lstStyle/>
          <a:p>
            <a:fld id="{A36A03F8-A107-4ABD-9080-7A3B2142BD98}" type="slidenum">
              <a:rPr lang="en-US" smtClean="0"/>
              <a:t>3</a:t>
            </a:fld>
            <a:endParaRPr lang="en-US"/>
          </a:p>
        </p:txBody>
      </p:sp>
      <p:sp>
        <p:nvSpPr>
          <p:cNvPr id="6" name="Content Placeholder 2">
            <a:extLst>
              <a:ext uri="{FF2B5EF4-FFF2-40B4-BE49-F238E27FC236}">
                <a16:creationId xmlns:a16="http://schemas.microsoft.com/office/drawing/2014/main" id="{C334566F-7224-4E5B-A6AC-B7F58479FD0D}"/>
              </a:ext>
            </a:extLst>
          </p:cNvPr>
          <p:cNvSpPr txBox="1">
            <a:spLocks/>
          </p:cNvSpPr>
          <p:nvPr/>
        </p:nvSpPr>
        <p:spPr>
          <a:xfrm>
            <a:off x="1049672" y="1094462"/>
            <a:ext cx="6567881" cy="2092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Title 3">
            <a:extLst>
              <a:ext uri="{FF2B5EF4-FFF2-40B4-BE49-F238E27FC236}">
                <a16:creationId xmlns:a16="http://schemas.microsoft.com/office/drawing/2014/main" id="{E3C706EA-42D4-4889-91C0-45504217FB64}"/>
              </a:ext>
            </a:extLst>
          </p:cNvPr>
          <p:cNvSpPr>
            <a:spLocks noGrp="1"/>
          </p:cNvSpPr>
          <p:nvPr>
            <p:ph type="title"/>
          </p:nvPr>
        </p:nvSpPr>
        <p:spPr/>
        <p:txBody>
          <a:bodyPr/>
          <a:lstStyle/>
          <a:p>
            <a:r>
              <a:rPr lang="en-US" dirty="0"/>
              <a:t>Agenda</a:t>
            </a:r>
          </a:p>
        </p:txBody>
      </p:sp>
      <p:sp>
        <p:nvSpPr>
          <p:cNvPr id="9" name="Content Placeholder 2">
            <a:extLst>
              <a:ext uri="{FF2B5EF4-FFF2-40B4-BE49-F238E27FC236}">
                <a16:creationId xmlns:a16="http://schemas.microsoft.com/office/drawing/2014/main" id="{906696AB-236C-4B35-BEA0-8596D151D47A}"/>
              </a:ext>
            </a:extLst>
          </p:cNvPr>
          <p:cNvSpPr>
            <a:spLocks noGrp="1"/>
          </p:cNvSpPr>
          <p:nvPr>
            <p:ph idx="1"/>
          </p:nvPr>
        </p:nvSpPr>
        <p:spPr>
          <a:xfrm>
            <a:off x="670146" y="2417138"/>
            <a:ext cx="3838576" cy="3150624"/>
          </a:xfrm>
        </p:spPr>
        <p:txBody>
          <a:bodyPr anchor="ctr">
            <a:normAutofit/>
          </a:bodyPr>
          <a:lstStyle/>
          <a:p>
            <a:pPr marL="0" indent="0">
              <a:buFont typeface="Arial" panose="020B0604020202020204" pitchFamily="34" charset="0"/>
              <a:buNone/>
            </a:pPr>
            <a:endParaRPr lang="en-US" sz="2000" dirty="0"/>
          </a:p>
          <a:p>
            <a:pPr marL="0" indent="0">
              <a:buFont typeface="Arial" panose="020B0604020202020204" pitchFamily="34" charset="0"/>
              <a:buNone/>
            </a:pPr>
            <a:r>
              <a:rPr lang="en-US" sz="2400" b="1" dirty="0"/>
              <a:t>Part 1</a:t>
            </a:r>
            <a:r>
              <a:rPr lang="en-US" sz="2400" dirty="0"/>
              <a:t>: The “Just Price”</a:t>
            </a:r>
          </a:p>
          <a:p>
            <a:r>
              <a:rPr lang="en-US" sz="2000" dirty="0"/>
              <a:t>Introduction</a:t>
            </a:r>
          </a:p>
          <a:p>
            <a:r>
              <a:rPr lang="en-US" sz="2000" dirty="0"/>
              <a:t>Definition</a:t>
            </a:r>
          </a:p>
          <a:p>
            <a:r>
              <a:rPr lang="en-US" sz="2000" dirty="0"/>
              <a:t>History</a:t>
            </a:r>
          </a:p>
          <a:p>
            <a:r>
              <a:rPr lang="en-US" sz="2000" dirty="0"/>
              <a:t>Critical Evaluation</a:t>
            </a:r>
          </a:p>
        </p:txBody>
      </p:sp>
      <p:sp>
        <p:nvSpPr>
          <p:cNvPr id="12" name="Content Placeholder 2">
            <a:extLst>
              <a:ext uri="{FF2B5EF4-FFF2-40B4-BE49-F238E27FC236}">
                <a16:creationId xmlns:a16="http://schemas.microsoft.com/office/drawing/2014/main" id="{6C94A374-8D00-4E4F-9CAA-37A198F6F67F}"/>
              </a:ext>
            </a:extLst>
          </p:cNvPr>
          <p:cNvSpPr txBox="1">
            <a:spLocks/>
          </p:cNvSpPr>
          <p:nvPr/>
        </p:nvSpPr>
        <p:spPr>
          <a:xfrm>
            <a:off x="4888248" y="2612914"/>
            <a:ext cx="6769338" cy="3150624"/>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sz="2400" b="1" dirty="0"/>
              <a:t>Part 2</a:t>
            </a:r>
            <a:r>
              <a:rPr lang="en-US" sz="2400" dirty="0"/>
              <a:t>: Pricing Mechanisms and the Role of IT</a:t>
            </a:r>
          </a:p>
          <a:p>
            <a:r>
              <a:rPr lang="en-US" sz="2000" dirty="0"/>
              <a:t>Pricing Strategies</a:t>
            </a:r>
          </a:p>
          <a:p>
            <a:r>
              <a:rPr lang="en-US" sz="2000" dirty="0"/>
              <a:t>Impact of IT on Pricing Strategies</a:t>
            </a:r>
          </a:p>
          <a:p>
            <a:r>
              <a:rPr lang="en-US" sz="2000" dirty="0"/>
              <a:t>ITEPS</a:t>
            </a:r>
          </a:p>
          <a:p>
            <a:r>
              <a:rPr lang="en-US" sz="2000" dirty="0"/>
              <a:t>IT-Enabled Markets</a:t>
            </a:r>
          </a:p>
        </p:txBody>
      </p:sp>
    </p:spTree>
    <p:extLst>
      <p:ext uri="{BB962C8B-B14F-4D97-AF65-F5344CB8AC3E}">
        <p14:creationId xmlns:p14="http://schemas.microsoft.com/office/powerpoint/2010/main" val="2855747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A4C4-005F-447D-985C-B1960DBE2978}"/>
              </a:ext>
            </a:extLst>
          </p:cNvPr>
          <p:cNvSpPr>
            <a:spLocks noGrp="1"/>
          </p:cNvSpPr>
          <p:nvPr>
            <p:ph type="title"/>
          </p:nvPr>
        </p:nvSpPr>
        <p:spPr/>
        <p:txBody>
          <a:bodyPr/>
          <a:lstStyle/>
          <a:p>
            <a:r>
              <a:rPr lang="en-US" dirty="0" smtClean="0"/>
              <a:t>Introduction – The Just Price </a:t>
            </a:r>
            <a:r>
              <a:rPr lang="en-US" dirty="0"/>
              <a:t>(</a:t>
            </a:r>
            <a:r>
              <a:rPr lang="en-US" dirty="0" smtClean="0"/>
              <a:t>1/3)</a:t>
            </a:r>
            <a:endParaRPr lang="en-US" dirty="0"/>
          </a:p>
        </p:txBody>
      </p:sp>
      <p:sp>
        <p:nvSpPr>
          <p:cNvPr id="3" name="Content Placeholder 2">
            <a:extLst>
              <a:ext uri="{FF2B5EF4-FFF2-40B4-BE49-F238E27FC236}">
                <a16:creationId xmlns:a16="http://schemas.microsoft.com/office/drawing/2014/main" id="{856056B4-B0FE-4ECC-B53C-99B90A779DFF}"/>
              </a:ext>
            </a:extLst>
          </p:cNvPr>
          <p:cNvSpPr>
            <a:spLocks noGrp="1"/>
          </p:cNvSpPr>
          <p:nvPr>
            <p:ph idx="1"/>
          </p:nvPr>
        </p:nvSpPr>
        <p:spPr>
          <a:xfrm>
            <a:off x="876759" y="2554015"/>
            <a:ext cx="8825659" cy="3698983"/>
          </a:xfrm>
        </p:spPr>
        <p:txBody>
          <a:bodyPr>
            <a:normAutofit/>
          </a:bodyPr>
          <a:lstStyle/>
          <a:p>
            <a:r>
              <a:rPr lang="en-US" dirty="0" smtClean="0"/>
              <a:t>Theory </a:t>
            </a:r>
          </a:p>
          <a:p>
            <a:endParaRPr lang="en-US" dirty="0"/>
          </a:p>
          <a:p>
            <a:endParaRPr lang="en-US" dirty="0" smtClean="0"/>
          </a:p>
          <a:p>
            <a:endParaRPr lang="en-US" dirty="0"/>
          </a:p>
          <a:p>
            <a:endParaRPr lang="en-US" dirty="0" smtClean="0"/>
          </a:p>
          <a:p>
            <a:pPr marL="0" indent="0">
              <a:buNone/>
            </a:pPr>
            <a:endParaRPr lang="en-US" dirty="0"/>
          </a:p>
          <a:p>
            <a:endParaRPr lang="en-US" dirty="0" smtClean="0"/>
          </a:p>
          <a:p>
            <a:r>
              <a:rPr lang="en-US" dirty="0" smtClean="0"/>
              <a:t>Today’s </a:t>
            </a:r>
            <a:r>
              <a:rPr lang="en-US" dirty="0"/>
              <a:t>consensus: just price = market </a:t>
            </a:r>
            <a:r>
              <a:rPr lang="en-US" dirty="0" smtClean="0"/>
              <a:t>price</a:t>
            </a:r>
            <a:endParaRPr lang="en-US" dirty="0"/>
          </a:p>
          <a:p>
            <a:r>
              <a:rPr lang="en-US" dirty="0"/>
              <a:t>However, consumers still perceive </a:t>
            </a:r>
            <a:r>
              <a:rPr lang="en-US" dirty="0" smtClean="0"/>
              <a:t>unfairness in pricing</a:t>
            </a:r>
            <a:endParaRPr lang="en-US" dirty="0"/>
          </a:p>
        </p:txBody>
      </p:sp>
      <p:sp>
        <p:nvSpPr>
          <p:cNvPr id="4" name="Slide Number Placeholder 3">
            <a:extLst>
              <a:ext uri="{FF2B5EF4-FFF2-40B4-BE49-F238E27FC236}">
                <a16:creationId xmlns:a16="http://schemas.microsoft.com/office/drawing/2014/main" id="{8069CB36-7203-457D-B790-EAF917A4E36C}"/>
              </a:ext>
            </a:extLst>
          </p:cNvPr>
          <p:cNvSpPr>
            <a:spLocks noGrp="1"/>
          </p:cNvSpPr>
          <p:nvPr>
            <p:ph type="sldNum" sz="quarter" idx="12"/>
          </p:nvPr>
        </p:nvSpPr>
        <p:spPr/>
        <p:txBody>
          <a:bodyPr/>
          <a:lstStyle/>
          <a:p>
            <a:fld id="{A36A03F8-A107-4ABD-9080-7A3B2142BD98}" type="slidenum">
              <a:rPr lang="en-US" smtClean="0"/>
              <a:t>4</a:t>
            </a:fld>
            <a:endParaRPr lang="en-US"/>
          </a:p>
        </p:txBody>
      </p:sp>
      <p:sp>
        <p:nvSpPr>
          <p:cNvPr id="5" name="TextBox 4">
            <a:extLst>
              <a:ext uri="{FF2B5EF4-FFF2-40B4-BE49-F238E27FC236}">
                <a16:creationId xmlns:a16="http://schemas.microsoft.com/office/drawing/2014/main" id="{C63D63F0-AB8F-4A23-899D-F706ACB02B90}"/>
              </a:ext>
            </a:extLst>
          </p:cNvPr>
          <p:cNvSpPr txBox="1"/>
          <p:nvPr/>
        </p:nvSpPr>
        <p:spPr>
          <a:xfrm>
            <a:off x="1937324" y="3303335"/>
            <a:ext cx="8061820" cy="1969770"/>
          </a:xfrm>
          <a:prstGeom prst="rect">
            <a:avLst/>
          </a:prstGeom>
          <a:noFill/>
        </p:spPr>
        <p:txBody>
          <a:bodyPr wrap="square" rtlCol="0">
            <a:spAutoFit/>
          </a:bodyPr>
          <a:lstStyle/>
          <a:p>
            <a:pPr algn="just"/>
            <a:r>
              <a:rPr lang="en-US" sz="1600" b="0" i="1" u="none" strike="noStrike" baseline="0" dirty="0">
                <a:solidFill>
                  <a:srgbClr val="000000"/>
                </a:solidFill>
                <a:latin typeface="+mj-lt"/>
                <a:cs typeface="Times New Roman" panose="02020603050405020304" pitchFamily="18" charset="0"/>
              </a:rPr>
              <a:t>“</a:t>
            </a:r>
            <a:r>
              <a:rPr lang="en-US" sz="1600" b="1" i="1" u="none" strike="noStrike" baseline="0" dirty="0">
                <a:solidFill>
                  <a:srgbClr val="000000"/>
                </a:solidFill>
                <a:latin typeface="+mj-lt"/>
                <a:cs typeface="Times New Roman" panose="02020603050405020304" pitchFamily="18" charset="0"/>
              </a:rPr>
              <a:t>A just price</a:t>
            </a:r>
            <a:r>
              <a:rPr lang="en-US" sz="1600" b="0" i="1" u="none" strike="noStrike" baseline="0" dirty="0">
                <a:solidFill>
                  <a:srgbClr val="000000"/>
                </a:solidFill>
                <a:latin typeface="+mj-lt"/>
                <a:cs typeface="Times New Roman" panose="02020603050405020304" pitchFamily="18" charset="0"/>
              </a:rPr>
              <a:t>, a just wage, a just rate of interest, </a:t>
            </a:r>
            <a:r>
              <a:rPr lang="en-US" sz="1600" b="1" i="1" u="none" strike="noStrike" baseline="0" dirty="0">
                <a:solidFill>
                  <a:srgbClr val="000000"/>
                </a:solidFill>
                <a:latin typeface="+mj-lt"/>
                <a:cs typeface="Times New Roman" panose="02020603050405020304" pitchFamily="18" charset="0"/>
              </a:rPr>
              <a:t>is a contradiction in terms</a:t>
            </a:r>
            <a:r>
              <a:rPr lang="en-US" sz="1600" b="0" i="1" u="none" strike="noStrike" baseline="0" dirty="0">
                <a:solidFill>
                  <a:srgbClr val="000000"/>
                </a:solidFill>
                <a:latin typeface="+mj-lt"/>
                <a:cs typeface="Times New Roman" panose="02020603050405020304" pitchFamily="18" charset="0"/>
              </a:rPr>
              <a:t>. The question what a person ought to get in return for his goods and </a:t>
            </a:r>
            <a:r>
              <a:rPr lang="en-US" sz="1600" b="0" i="1" u="none" strike="noStrike" baseline="0" dirty="0" err="1">
                <a:solidFill>
                  <a:srgbClr val="000000"/>
                </a:solidFill>
                <a:latin typeface="+mj-lt"/>
                <a:cs typeface="Times New Roman" panose="02020603050405020304" pitchFamily="18" charset="0"/>
              </a:rPr>
              <a:t>labour</a:t>
            </a:r>
            <a:r>
              <a:rPr lang="en-US" sz="1600" b="0" i="1" u="none" strike="noStrike" baseline="0" dirty="0">
                <a:solidFill>
                  <a:srgbClr val="000000"/>
                </a:solidFill>
                <a:latin typeface="+mj-lt"/>
                <a:cs typeface="Times New Roman" panose="02020603050405020304" pitchFamily="18" charset="0"/>
              </a:rPr>
              <a:t> is a question absolutely devoid of meaning. The only </a:t>
            </a:r>
            <a:r>
              <a:rPr lang="en-US" sz="1600" b="0" i="1" strike="noStrike" baseline="0" dirty="0">
                <a:solidFill>
                  <a:srgbClr val="000000"/>
                </a:solidFill>
                <a:latin typeface="+mj-lt"/>
                <a:cs typeface="Times New Roman" panose="02020603050405020304" pitchFamily="18" charset="0"/>
              </a:rPr>
              <a:t>rational</a:t>
            </a:r>
            <a:r>
              <a:rPr lang="en-US" sz="1600" b="0" i="1" u="none" strike="noStrike" baseline="0" dirty="0">
                <a:solidFill>
                  <a:srgbClr val="000000"/>
                </a:solidFill>
                <a:latin typeface="+mj-lt"/>
                <a:cs typeface="Times New Roman" panose="02020603050405020304" pitchFamily="18" charset="0"/>
              </a:rPr>
              <a:t> questions are what can he get in return for his goods or labor and whether he ought to sell them at all.“</a:t>
            </a:r>
          </a:p>
          <a:p>
            <a:endParaRPr lang="en-US" sz="1600" b="0" i="1" u="none" strike="noStrike" baseline="0" dirty="0">
              <a:solidFill>
                <a:srgbClr val="000000"/>
              </a:solidFill>
              <a:latin typeface="+mj-lt"/>
              <a:cs typeface="Times New Roman" panose="02020603050405020304" pitchFamily="18" charset="0"/>
            </a:endParaRPr>
          </a:p>
          <a:p>
            <a:pPr algn="r"/>
            <a:r>
              <a:rPr lang="en-US" sz="1100" dirty="0">
                <a:latin typeface="+mj-lt"/>
                <a:cs typeface="Times New Roman" panose="02020603050405020304" pitchFamily="18" charset="0"/>
              </a:rPr>
              <a:t>Collingwood, R. G. (1926). Economics as a Philosophical Science. </a:t>
            </a:r>
          </a:p>
          <a:p>
            <a:pPr algn="r"/>
            <a:r>
              <a:rPr lang="en-US" sz="1100" i="1" dirty="0">
                <a:latin typeface="+mj-lt"/>
                <a:cs typeface="Times New Roman" panose="02020603050405020304" pitchFamily="18" charset="0"/>
              </a:rPr>
              <a:t>International Journal of Ethics</a:t>
            </a:r>
            <a:endParaRPr lang="en-US" sz="1400" dirty="0">
              <a:latin typeface="+mj-lt"/>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184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A4C4-005F-447D-985C-B1960DBE2978}"/>
              </a:ext>
            </a:extLst>
          </p:cNvPr>
          <p:cNvSpPr>
            <a:spLocks noGrp="1"/>
          </p:cNvSpPr>
          <p:nvPr>
            <p:ph type="title"/>
          </p:nvPr>
        </p:nvSpPr>
        <p:spPr/>
        <p:txBody>
          <a:bodyPr/>
          <a:lstStyle/>
          <a:p>
            <a:r>
              <a:rPr lang="en-US" dirty="0"/>
              <a:t>Introduction </a:t>
            </a:r>
            <a:r>
              <a:rPr lang="en-US" dirty="0" smtClean="0"/>
              <a:t>– The Just Price (2/3)</a:t>
            </a:r>
            <a:endParaRPr lang="en-US" dirty="0"/>
          </a:p>
        </p:txBody>
      </p:sp>
      <p:sp>
        <p:nvSpPr>
          <p:cNvPr id="3" name="Content Placeholder 2">
            <a:extLst>
              <a:ext uri="{FF2B5EF4-FFF2-40B4-BE49-F238E27FC236}">
                <a16:creationId xmlns:a16="http://schemas.microsoft.com/office/drawing/2014/main" id="{856056B4-B0FE-4ECC-B53C-99B90A779DFF}"/>
              </a:ext>
            </a:extLst>
          </p:cNvPr>
          <p:cNvSpPr>
            <a:spLocks noGrp="1"/>
          </p:cNvSpPr>
          <p:nvPr>
            <p:ph idx="1"/>
          </p:nvPr>
        </p:nvSpPr>
        <p:spPr>
          <a:xfrm>
            <a:off x="841156" y="2653972"/>
            <a:ext cx="9698372" cy="3717925"/>
          </a:xfrm>
        </p:spPr>
        <p:txBody>
          <a:bodyPr>
            <a:normAutofit/>
          </a:bodyPr>
          <a:lstStyle/>
          <a:p>
            <a:r>
              <a:rPr lang="en-US" dirty="0"/>
              <a:t>Frey’s (1997) snow shovel experiment:</a:t>
            </a:r>
            <a:endParaRPr lang="en-US" sz="900" dirty="0"/>
          </a:p>
          <a:p>
            <a:pPr marL="0" indent="0">
              <a:buNone/>
            </a:pPr>
            <a:r>
              <a:rPr lang="en-US" sz="2000" b="0" i="0" u="none" strike="noStrike" baseline="0" dirty="0"/>
              <a:t>	</a:t>
            </a:r>
            <a:r>
              <a:rPr lang="en-US" b="0" i="1" u="none" strike="noStrike" baseline="0" dirty="0"/>
              <a:t>“A hardware store has been selling snow shovels for 30 Swiss </a:t>
            </a:r>
            <a:r>
              <a:rPr lang="en-US" b="0" i="1" u="none" strike="noStrike" baseline="0" dirty="0" smtClean="0"/>
              <a:t>Francs.</a:t>
            </a:r>
            <a:r>
              <a:rPr lang="en-US" b="0" i="1" u="none" strike="noStrike" dirty="0" smtClean="0"/>
              <a:t> </a:t>
            </a:r>
            <a:r>
              <a:rPr lang="en-US" b="0" i="1" u="none" strike="noStrike" baseline="0" dirty="0" smtClean="0"/>
              <a:t>The </a:t>
            </a:r>
            <a:r>
              <a:rPr lang="en-US" b="0" i="1" u="none" strike="noStrike" baseline="0" dirty="0"/>
              <a:t>morning after </a:t>
            </a:r>
            <a:r>
              <a:rPr lang="en-US" b="0" i="1" u="none" strike="noStrike" baseline="0" dirty="0" smtClean="0"/>
              <a:t>	a </a:t>
            </a:r>
            <a:r>
              <a:rPr lang="en-US" b="0" i="1" u="none" strike="noStrike" baseline="0" dirty="0"/>
              <a:t>heavy snow storm, the store raises the price </a:t>
            </a:r>
            <a:r>
              <a:rPr lang="en-US" b="0" i="1" u="none" strike="noStrike" baseline="0" dirty="0" smtClean="0"/>
              <a:t>to</a:t>
            </a:r>
            <a:r>
              <a:rPr lang="en-US" b="0" i="1" u="none" strike="noStrike" dirty="0" smtClean="0"/>
              <a:t> 40 CHF. </a:t>
            </a:r>
            <a:r>
              <a:rPr lang="en-US" b="0" i="1" u="none" strike="noStrike" baseline="0" dirty="0" smtClean="0"/>
              <a:t>How </a:t>
            </a:r>
            <a:r>
              <a:rPr lang="en-US" b="0" i="1" u="none" strike="noStrike" baseline="0" dirty="0"/>
              <a:t>do you evaluate this price </a:t>
            </a:r>
            <a:r>
              <a:rPr lang="en-US" b="0" i="1" u="none" strike="noStrike" baseline="0" dirty="0" smtClean="0"/>
              <a:t>	rise</a:t>
            </a:r>
            <a:r>
              <a:rPr lang="en-US" b="0" i="1" u="none" strike="noStrike" baseline="0" dirty="0"/>
              <a:t>?”</a:t>
            </a:r>
            <a:endParaRPr lang="en-US" sz="1050" i="1" dirty="0"/>
          </a:p>
          <a:p>
            <a:pPr marL="0" indent="0">
              <a:buNone/>
            </a:pPr>
            <a:r>
              <a:rPr lang="en-US" sz="2400" b="0" i="0" u="none" strike="noStrike" baseline="0" dirty="0"/>
              <a:t>	</a:t>
            </a:r>
            <a:endParaRPr lang="en-US" sz="3600" dirty="0"/>
          </a:p>
        </p:txBody>
      </p:sp>
      <p:sp>
        <p:nvSpPr>
          <p:cNvPr id="4" name="Slide Number Placeholder 3">
            <a:extLst>
              <a:ext uri="{FF2B5EF4-FFF2-40B4-BE49-F238E27FC236}">
                <a16:creationId xmlns:a16="http://schemas.microsoft.com/office/drawing/2014/main" id="{8069CB36-7203-457D-B790-EAF917A4E36C}"/>
              </a:ext>
            </a:extLst>
          </p:cNvPr>
          <p:cNvSpPr>
            <a:spLocks noGrp="1"/>
          </p:cNvSpPr>
          <p:nvPr>
            <p:ph type="sldNum" sz="quarter" idx="12"/>
          </p:nvPr>
        </p:nvSpPr>
        <p:spPr/>
        <p:txBody>
          <a:bodyPr/>
          <a:lstStyle/>
          <a:p>
            <a:fld id="{A36A03F8-A107-4ABD-9080-7A3B2142BD98}" type="slidenum">
              <a:rPr lang="en-US" smtClean="0"/>
              <a:t>5</a:t>
            </a:fld>
            <a:endParaRPr lang="en-US"/>
          </a:p>
        </p:txBody>
      </p:sp>
      <p:sp>
        <p:nvSpPr>
          <p:cNvPr id="5" name="Content Placeholder 2">
            <a:extLst>
              <a:ext uri="{FF2B5EF4-FFF2-40B4-BE49-F238E27FC236}">
                <a16:creationId xmlns:a16="http://schemas.microsoft.com/office/drawing/2014/main" id="{856056B4-B0FE-4ECC-B53C-99B90A779DFF}"/>
              </a:ext>
            </a:extLst>
          </p:cNvPr>
          <p:cNvSpPr txBox="1">
            <a:spLocks/>
          </p:cNvSpPr>
          <p:nvPr/>
        </p:nvSpPr>
        <p:spPr>
          <a:xfrm>
            <a:off x="841156" y="4244528"/>
            <a:ext cx="9698372" cy="6638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dirty="0" smtClean="0"/>
              <a:t>		-&gt; </a:t>
            </a:r>
            <a:r>
              <a:rPr lang="en-US" dirty="0"/>
              <a:t>Result: 83% thought the price was “unfair”</a:t>
            </a:r>
          </a:p>
          <a:p>
            <a:endParaRPr lang="en-US" dirty="0"/>
          </a:p>
          <a:p>
            <a:endParaRPr lang="en-US" dirty="0"/>
          </a:p>
        </p:txBody>
      </p:sp>
      <p:sp>
        <p:nvSpPr>
          <p:cNvPr id="6" name="Content Placeholder 2">
            <a:extLst>
              <a:ext uri="{FF2B5EF4-FFF2-40B4-BE49-F238E27FC236}">
                <a16:creationId xmlns:a16="http://schemas.microsoft.com/office/drawing/2014/main" id="{856056B4-B0FE-4ECC-B53C-99B90A779DFF}"/>
              </a:ext>
            </a:extLst>
          </p:cNvPr>
          <p:cNvSpPr txBox="1">
            <a:spLocks/>
          </p:cNvSpPr>
          <p:nvPr/>
        </p:nvSpPr>
        <p:spPr>
          <a:xfrm>
            <a:off x="841156" y="5128711"/>
            <a:ext cx="5743575" cy="197496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Other examples: Wine prices at restaurants</a:t>
            </a:r>
            <a:r>
              <a:rPr lang="en-US" dirty="0" smtClean="0"/>
              <a:t>, music on the internet, cookies before Christmas, clothing from sweat shops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971" y="4298730"/>
            <a:ext cx="3382792" cy="2167101"/>
          </a:xfrm>
          <a:prstGeom prst="rect">
            <a:avLst/>
          </a:prstGeom>
        </p:spPr>
      </p:pic>
    </p:spTree>
    <p:extLst>
      <p:ext uri="{BB962C8B-B14F-4D97-AF65-F5344CB8AC3E}">
        <p14:creationId xmlns:p14="http://schemas.microsoft.com/office/powerpoint/2010/main" val="331455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A4C4-005F-447D-985C-B1960DBE2978}"/>
              </a:ext>
            </a:extLst>
          </p:cNvPr>
          <p:cNvSpPr>
            <a:spLocks noGrp="1"/>
          </p:cNvSpPr>
          <p:nvPr>
            <p:ph type="title"/>
          </p:nvPr>
        </p:nvSpPr>
        <p:spPr/>
        <p:txBody>
          <a:bodyPr/>
          <a:lstStyle/>
          <a:p>
            <a:r>
              <a:rPr lang="en-US" dirty="0" smtClean="0"/>
              <a:t>Introduction – The Just Price (3/3)</a:t>
            </a:r>
            <a:endParaRPr lang="en-US" dirty="0"/>
          </a:p>
        </p:txBody>
      </p:sp>
      <p:sp>
        <p:nvSpPr>
          <p:cNvPr id="3" name="Content Placeholder 2">
            <a:extLst>
              <a:ext uri="{FF2B5EF4-FFF2-40B4-BE49-F238E27FC236}">
                <a16:creationId xmlns:a16="http://schemas.microsoft.com/office/drawing/2014/main" id="{856056B4-B0FE-4ECC-B53C-99B90A779DFF}"/>
              </a:ext>
            </a:extLst>
          </p:cNvPr>
          <p:cNvSpPr>
            <a:spLocks noGrp="1"/>
          </p:cNvSpPr>
          <p:nvPr>
            <p:ph idx="1"/>
          </p:nvPr>
        </p:nvSpPr>
        <p:spPr>
          <a:xfrm>
            <a:off x="799115" y="2674993"/>
            <a:ext cx="9698372" cy="3717925"/>
          </a:xfrm>
        </p:spPr>
        <p:txBody>
          <a:bodyPr>
            <a:normAutofit/>
          </a:bodyPr>
          <a:lstStyle/>
          <a:p>
            <a:r>
              <a:rPr lang="en-US" dirty="0" smtClean="0"/>
              <a:t>Consumer perception of price unfairness depends on:</a:t>
            </a:r>
          </a:p>
          <a:p>
            <a:pPr marL="457200" lvl="1" indent="0">
              <a:buNone/>
            </a:pPr>
            <a:r>
              <a:rPr lang="en-US" sz="1800" dirty="0" smtClean="0"/>
              <a:t>-&gt; reference prices</a:t>
            </a:r>
          </a:p>
          <a:p>
            <a:pPr marL="457200" lvl="1" indent="0">
              <a:buNone/>
            </a:pPr>
            <a:r>
              <a:rPr lang="en-US" sz="1800" dirty="0" smtClean="0"/>
              <a:t>-&gt; self-interest bias</a:t>
            </a:r>
          </a:p>
          <a:p>
            <a:pPr marL="457200" lvl="1" indent="0">
              <a:buNone/>
            </a:pPr>
            <a:r>
              <a:rPr lang="en-US" sz="1800" dirty="0" smtClean="0"/>
              <a:t>-&gt; perceived motive of sellers</a:t>
            </a:r>
          </a:p>
          <a:p>
            <a:pPr marL="457200" lvl="1" indent="0">
              <a:buNone/>
            </a:pPr>
            <a:r>
              <a:rPr lang="en-US" sz="1800" dirty="0" smtClean="0"/>
              <a:t>-&gt; distribution of profit</a:t>
            </a:r>
          </a:p>
          <a:p>
            <a:pPr marL="457200" lvl="1" indent="0">
              <a:buNone/>
            </a:pPr>
            <a:endParaRPr lang="en-US" sz="2200" dirty="0"/>
          </a:p>
          <a:p>
            <a:r>
              <a:rPr lang="en-US" dirty="0" smtClean="0"/>
              <a:t>Consumers are generally inclined to believe that goods are overpriced</a:t>
            </a:r>
          </a:p>
          <a:p>
            <a:r>
              <a:rPr lang="en-US" dirty="0" smtClean="0"/>
              <a:t>Fair prices very important!</a:t>
            </a:r>
            <a:endParaRPr lang="en-US" dirty="0"/>
          </a:p>
        </p:txBody>
      </p:sp>
      <p:sp>
        <p:nvSpPr>
          <p:cNvPr id="4" name="Slide Number Placeholder 3">
            <a:extLst>
              <a:ext uri="{FF2B5EF4-FFF2-40B4-BE49-F238E27FC236}">
                <a16:creationId xmlns:a16="http://schemas.microsoft.com/office/drawing/2014/main" id="{8069CB36-7203-457D-B790-EAF917A4E36C}"/>
              </a:ext>
            </a:extLst>
          </p:cNvPr>
          <p:cNvSpPr>
            <a:spLocks noGrp="1"/>
          </p:cNvSpPr>
          <p:nvPr>
            <p:ph type="sldNum" sz="quarter" idx="12"/>
          </p:nvPr>
        </p:nvSpPr>
        <p:spPr/>
        <p:txBody>
          <a:bodyPr/>
          <a:lstStyle/>
          <a:p>
            <a:fld id="{A36A03F8-A107-4ABD-9080-7A3B2142BD98}" type="slidenum">
              <a:rPr lang="en-US" smtClean="0"/>
              <a:t>6</a:t>
            </a:fld>
            <a:endParaRPr lang="en-US"/>
          </a:p>
        </p:txBody>
      </p:sp>
    </p:spTree>
    <p:extLst>
      <p:ext uri="{BB962C8B-B14F-4D97-AF65-F5344CB8AC3E}">
        <p14:creationId xmlns:p14="http://schemas.microsoft.com/office/powerpoint/2010/main" val="2308607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0C81A57-9CD5-461B-8FFE-4A8CB6CFBE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18" name="Straight Connector 17">
            <a:extLst>
              <a:ext uri="{FF2B5EF4-FFF2-40B4-BE49-F238E27FC236}">
                <a16:creationId xmlns:a16="http://schemas.microsoft.com/office/drawing/2014/main" id="{AD23B2CD-009B-425A-9616-1E1AD1D5AB4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034D4AE-7E5D-4304-A628-F45FDA079FDA}"/>
              </a:ext>
            </a:extLst>
          </p:cNvPr>
          <p:cNvSpPr>
            <a:spLocks noGrp="1"/>
          </p:cNvSpPr>
          <p:nvPr>
            <p:ph idx="1"/>
          </p:nvPr>
        </p:nvSpPr>
        <p:spPr>
          <a:xfrm>
            <a:off x="4678424" y="1059025"/>
            <a:ext cx="5302189" cy="4739950"/>
          </a:xfrm>
        </p:spPr>
        <p:txBody>
          <a:bodyPr anchor="ctr">
            <a:normAutofit/>
          </a:bodyPr>
          <a:lstStyle/>
          <a:p>
            <a:pPr marL="0" indent="0">
              <a:buNone/>
            </a:pPr>
            <a:r>
              <a:rPr lang="en-US" sz="2400" b="1" dirty="0">
                <a:solidFill>
                  <a:schemeClr val="tx1"/>
                </a:solidFill>
              </a:rPr>
              <a:t>Part 1: The “Just Price”</a:t>
            </a:r>
          </a:p>
        </p:txBody>
      </p:sp>
      <p:sp>
        <p:nvSpPr>
          <p:cNvPr id="5" name="Slide Number Placeholder 4">
            <a:extLst>
              <a:ext uri="{FF2B5EF4-FFF2-40B4-BE49-F238E27FC236}">
                <a16:creationId xmlns:a16="http://schemas.microsoft.com/office/drawing/2014/main" id="{2FEFFF89-65BA-43A5-8236-6F51573C6AFC}"/>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A36A03F8-A107-4ABD-9080-7A3B2142BD98}" type="slidenum">
              <a:rPr lang="en-US" sz="2000">
                <a:solidFill>
                  <a:srgbClr val="FFFFFF"/>
                </a:solidFill>
              </a:rPr>
              <a:pPr>
                <a:spcAft>
                  <a:spcPts val="600"/>
                </a:spcAft>
              </a:pPr>
              <a:t>7</a:t>
            </a:fld>
            <a:endParaRPr lang="en-US" sz="2000">
              <a:solidFill>
                <a:srgbClr val="FFFFFF"/>
              </a:solidFill>
            </a:endParaRPr>
          </a:p>
        </p:txBody>
      </p:sp>
    </p:spTree>
    <p:extLst>
      <p:ext uri="{BB962C8B-B14F-4D97-AF65-F5344CB8AC3E}">
        <p14:creationId xmlns:p14="http://schemas.microsoft.com/office/powerpoint/2010/main" val="70832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6306-9D4A-4309-A01A-19976E001DD0}"/>
              </a:ext>
            </a:extLst>
          </p:cNvPr>
          <p:cNvSpPr>
            <a:spLocks noGrp="1"/>
          </p:cNvSpPr>
          <p:nvPr>
            <p:ph type="title"/>
          </p:nvPr>
        </p:nvSpPr>
        <p:spPr/>
        <p:txBody>
          <a:bodyPr/>
          <a:lstStyle/>
          <a:p>
            <a:r>
              <a:rPr lang="en-US" dirty="0"/>
              <a:t>Defining the Just Price</a:t>
            </a:r>
          </a:p>
        </p:txBody>
      </p:sp>
      <p:sp>
        <p:nvSpPr>
          <p:cNvPr id="3" name="Content Placeholder 2">
            <a:extLst>
              <a:ext uri="{FF2B5EF4-FFF2-40B4-BE49-F238E27FC236}">
                <a16:creationId xmlns:a16="http://schemas.microsoft.com/office/drawing/2014/main" id="{71565E6D-D0E8-4B12-A799-3D60724C98EF}"/>
              </a:ext>
            </a:extLst>
          </p:cNvPr>
          <p:cNvSpPr>
            <a:spLocks noGrp="1"/>
          </p:cNvSpPr>
          <p:nvPr>
            <p:ph idx="1"/>
          </p:nvPr>
        </p:nvSpPr>
        <p:spPr>
          <a:xfrm>
            <a:off x="678704" y="2613025"/>
            <a:ext cx="10789396" cy="3416300"/>
          </a:xfrm>
        </p:spPr>
        <p:txBody>
          <a:bodyPr>
            <a:normAutofit lnSpcReduction="10000"/>
          </a:bodyPr>
          <a:lstStyle/>
          <a:p>
            <a:r>
              <a:rPr lang="en-US" dirty="0"/>
              <a:t>Fair ≠ just </a:t>
            </a:r>
          </a:p>
          <a:p>
            <a:pPr marL="0" indent="0">
              <a:buNone/>
            </a:pPr>
            <a:r>
              <a:rPr lang="en-US" dirty="0"/>
              <a:t>	-&gt; dual meaning of “fair”: either “satisfactory” or “just”</a:t>
            </a:r>
          </a:p>
          <a:p>
            <a:pPr marL="0" indent="0">
              <a:buNone/>
            </a:pPr>
            <a:endParaRPr lang="en-US" dirty="0"/>
          </a:p>
          <a:p>
            <a:r>
              <a:rPr lang="en-US" dirty="0"/>
              <a:t>Personal and social fairness</a:t>
            </a:r>
          </a:p>
          <a:p>
            <a:pPr marL="0" indent="0">
              <a:buNone/>
            </a:pPr>
            <a:r>
              <a:rPr lang="en-US" dirty="0"/>
              <a:t>	-&gt; personal f.: serving the interest of the individual</a:t>
            </a:r>
          </a:p>
          <a:p>
            <a:pPr marL="0" indent="0">
              <a:buNone/>
            </a:pPr>
            <a:r>
              <a:rPr lang="en-US" dirty="0"/>
              <a:t>	-&gt; social f.: abiding by social norms</a:t>
            </a:r>
          </a:p>
          <a:p>
            <a:pPr marL="0" indent="0">
              <a:buNone/>
            </a:pPr>
            <a:endParaRPr lang="en-US" dirty="0"/>
          </a:p>
          <a:p>
            <a:r>
              <a:rPr lang="en-US" b="1" dirty="0"/>
              <a:t>My definition of a just price: a price that considers both </a:t>
            </a:r>
            <a:r>
              <a:rPr lang="en-US" b="1" dirty="0" smtClean="0"/>
              <a:t>personal </a:t>
            </a:r>
            <a:r>
              <a:rPr lang="en-US" b="1" dirty="0"/>
              <a:t>AND </a:t>
            </a:r>
            <a:r>
              <a:rPr lang="en-US" b="1" dirty="0" smtClean="0"/>
              <a:t>social </a:t>
            </a:r>
            <a:r>
              <a:rPr lang="en-US" b="1" dirty="0"/>
              <a:t>fairness </a:t>
            </a:r>
            <a:r>
              <a:rPr lang="en-US" b="1" dirty="0" smtClean="0"/>
              <a:t>equally in </a:t>
            </a:r>
            <a:r>
              <a:rPr lang="en-US" b="1" dirty="0"/>
              <a:t>the formation of a price</a:t>
            </a:r>
          </a:p>
          <a:p>
            <a:pPr marL="0" indent="0">
              <a:buNone/>
            </a:pPr>
            <a:endParaRPr lang="en-US" dirty="0"/>
          </a:p>
        </p:txBody>
      </p:sp>
      <p:sp>
        <p:nvSpPr>
          <p:cNvPr id="5" name="Slide Number Placeholder 4">
            <a:extLst>
              <a:ext uri="{FF2B5EF4-FFF2-40B4-BE49-F238E27FC236}">
                <a16:creationId xmlns:a16="http://schemas.microsoft.com/office/drawing/2014/main" id="{C50A6689-2A5C-4F2D-9F39-FCF877A989FB}"/>
              </a:ext>
            </a:extLst>
          </p:cNvPr>
          <p:cNvSpPr>
            <a:spLocks noGrp="1"/>
          </p:cNvSpPr>
          <p:nvPr>
            <p:ph type="sldNum" sz="quarter" idx="12"/>
          </p:nvPr>
        </p:nvSpPr>
        <p:spPr/>
        <p:txBody>
          <a:bodyPr/>
          <a:lstStyle/>
          <a:p>
            <a:fld id="{A36A03F8-A107-4ABD-9080-7A3B2142BD98}" type="slidenum">
              <a:rPr lang="en-US" smtClean="0"/>
              <a:t>8</a:t>
            </a:fld>
            <a:endParaRPr lang="en-US"/>
          </a:p>
        </p:txBody>
      </p:sp>
    </p:spTree>
    <p:extLst>
      <p:ext uri="{BB962C8B-B14F-4D97-AF65-F5344CB8AC3E}">
        <p14:creationId xmlns:p14="http://schemas.microsoft.com/office/powerpoint/2010/main" val="243077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A6306-9D4A-4309-A01A-19976E001DD0}"/>
              </a:ext>
            </a:extLst>
          </p:cNvPr>
          <p:cNvSpPr>
            <a:spLocks noGrp="1"/>
          </p:cNvSpPr>
          <p:nvPr>
            <p:ph type="title"/>
          </p:nvPr>
        </p:nvSpPr>
        <p:spPr/>
        <p:txBody>
          <a:bodyPr/>
          <a:lstStyle/>
          <a:p>
            <a:r>
              <a:rPr lang="en-US" dirty="0"/>
              <a:t>History of the Just Price</a:t>
            </a:r>
          </a:p>
        </p:txBody>
      </p:sp>
      <p:graphicFrame>
        <p:nvGraphicFramePr>
          <p:cNvPr id="4" name="Content Placeholder 3">
            <a:extLst>
              <a:ext uri="{FF2B5EF4-FFF2-40B4-BE49-F238E27FC236}">
                <a16:creationId xmlns:a16="http://schemas.microsoft.com/office/drawing/2014/main" id="{449CD3D0-1DAF-4BCE-89A8-1402D62F6AEA}"/>
              </a:ext>
            </a:extLst>
          </p:cNvPr>
          <p:cNvGraphicFramePr>
            <a:graphicFrameLocks noGrp="1"/>
          </p:cNvGraphicFramePr>
          <p:nvPr>
            <p:ph idx="1"/>
            <p:extLst>
              <p:ext uri="{D42A27DB-BD31-4B8C-83A1-F6EECF244321}">
                <p14:modId xmlns:p14="http://schemas.microsoft.com/office/powerpoint/2010/main" val="1615975395"/>
              </p:ext>
            </p:extLst>
          </p:nvPr>
        </p:nvGraphicFramePr>
        <p:xfrm>
          <a:off x="838200" y="192571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C50A6689-2A5C-4F2D-9F39-FCF877A989FB}"/>
              </a:ext>
            </a:extLst>
          </p:cNvPr>
          <p:cNvSpPr>
            <a:spLocks noGrp="1"/>
          </p:cNvSpPr>
          <p:nvPr>
            <p:ph type="sldNum" sz="quarter" idx="12"/>
          </p:nvPr>
        </p:nvSpPr>
        <p:spPr/>
        <p:txBody>
          <a:bodyPr/>
          <a:lstStyle/>
          <a:p>
            <a:fld id="{A36A03F8-A107-4ABD-9080-7A3B2142BD98}" type="slidenum">
              <a:rPr lang="en-US" smtClean="0"/>
              <a:t>9</a:t>
            </a:fld>
            <a:endParaRPr lang="en-US"/>
          </a:p>
        </p:txBody>
      </p:sp>
    </p:spTree>
    <p:extLst>
      <p:ext uri="{BB962C8B-B14F-4D97-AF65-F5344CB8AC3E}">
        <p14:creationId xmlns:p14="http://schemas.microsoft.com/office/powerpoint/2010/main" val="17558587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Arial"/>
        <a:ea typeface=""/>
        <a:cs typeface=""/>
      </a:majorFont>
      <a:minorFont>
        <a:latin typeface="Arial"/>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h1551721_Just Prices_Final Presentation.pptx" id="{B0688825-04B3-459A-B437-0EC307E35D1C}" vid="{D8130A0A-7622-462C-B489-A06BF92D1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0</TotalTime>
  <Words>1666</Words>
  <Application>Microsoft Office PowerPoint</Application>
  <PresentationFormat>Widescreen</PresentationFormat>
  <Paragraphs>272</Paragraphs>
  <Slides>27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 3</vt:lpstr>
      <vt:lpstr>Ion Boardroom</vt:lpstr>
      <vt:lpstr>Determining Prices in the Information Technology Age:</vt:lpstr>
      <vt:lpstr>PowerPoint Presentation</vt:lpstr>
      <vt:lpstr>Agenda</vt:lpstr>
      <vt:lpstr>Introduction – The Just Price (1/3)</vt:lpstr>
      <vt:lpstr>Introduction – The Just Price (2/3)</vt:lpstr>
      <vt:lpstr>Introduction – The Just Price (3/3)</vt:lpstr>
      <vt:lpstr>PowerPoint Presentation</vt:lpstr>
      <vt:lpstr>Defining the Just Price</vt:lpstr>
      <vt:lpstr>History of the Just Price</vt:lpstr>
      <vt:lpstr>Ancient Economic Thought (Before 500 AD)</vt:lpstr>
      <vt:lpstr>The Middle Ages (500-1500 AD)</vt:lpstr>
      <vt:lpstr>Mercantilism (16th-18th Century)</vt:lpstr>
      <vt:lpstr>Physiocracy (17th – 18th Century)</vt:lpstr>
      <vt:lpstr>Classical Economics (1776-1870s)</vt:lpstr>
      <vt:lpstr>Neoclassical Economics (1870s - Today)</vt:lpstr>
      <vt:lpstr>Alternative Conceptions of the Just Price</vt:lpstr>
      <vt:lpstr>Critical Evaluation (1/2)</vt:lpstr>
      <vt:lpstr>Critical Evaluation (2/2)</vt:lpstr>
      <vt:lpstr>PowerPoint Presentation</vt:lpstr>
      <vt:lpstr>Pricing Strategies (1/2)</vt:lpstr>
      <vt:lpstr>Pricing Strategies (2/2)</vt:lpstr>
      <vt:lpstr>Impact of IT on Pricing Strategies</vt:lpstr>
      <vt:lpstr>IT-Enhanced Pricing Strategies (ITEPS)</vt:lpstr>
      <vt:lpstr>IT-Enabled Markets</vt:lpstr>
      <vt:lpstr>Airline Industry – Dynamic Pricing</vt:lpstr>
      <vt:lpstr>Thank you for your attention!</vt:lpstr>
      <vt:lpstr>Image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Prices in the Information Technology Age:</dc:title>
  <dc:creator>Ahmed Bary Ramadan</dc:creator>
  <cp:lastModifiedBy>User</cp:lastModifiedBy>
  <cp:revision>76</cp:revision>
  <dcterms:created xsi:type="dcterms:W3CDTF">2021-12-16T13:38:10Z</dcterms:created>
  <dcterms:modified xsi:type="dcterms:W3CDTF">2021-12-19T16:59:03Z</dcterms:modified>
</cp:coreProperties>
</file>