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4"/>
  </p:sldMasterIdLst>
  <p:notesMasterIdLst>
    <p:notesMasterId r:id="rId30"/>
  </p:notesMasterIdLst>
  <p:handoutMasterIdLst>
    <p:handoutMasterId r:id="rId31"/>
  </p:handoutMasterIdLst>
  <p:sldIdLst>
    <p:sldId id="256" r:id="rId5"/>
    <p:sldId id="259" r:id="rId6"/>
    <p:sldId id="260" r:id="rId7"/>
    <p:sldId id="261" r:id="rId8"/>
    <p:sldId id="263" r:id="rId9"/>
    <p:sldId id="264" r:id="rId10"/>
    <p:sldId id="265" r:id="rId11"/>
    <p:sldId id="282" r:id="rId12"/>
    <p:sldId id="266" r:id="rId13"/>
    <p:sldId id="267" r:id="rId14"/>
    <p:sldId id="283" r:id="rId15"/>
    <p:sldId id="268" r:id="rId16"/>
    <p:sldId id="269" r:id="rId17"/>
    <p:sldId id="270" r:id="rId18"/>
    <p:sldId id="281" r:id="rId19"/>
    <p:sldId id="271" r:id="rId20"/>
    <p:sldId id="272" r:id="rId21"/>
    <p:sldId id="286" r:id="rId22"/>
    <p:sldId id="262" r:id="rId23"/>
    <p:sldId id="277" r:id="rId24"/>
    <p:sldId id="278" r:id="rId25"/>
    <p:sldId id="279" r:id="rId26"/>
    <p:sldId id="280" r:id="rId27"/>
    <p:sldId id="284" r:id="rId28"/>
    <p:sldId id="285" r:id="rId29"/>
  </p:sldIdLst>
  <p:sldSz cx="9144000" cy="5715000" type="screen16x10"/>
  <p:notesSz cx="6858000" cy="9144000"/>
  <p:custDataLst>
    <p:tags r:id="rId32"/>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5465">
          <p15:clr>
            <a:srgbClr val="A4A3A4"/>
          </p15:clr>
        </p15:guide>
        <p15:guide id="3" pos="4241">
          <p15:clr>
            <a:srgbClr val="A4A3A4"/>
          </p15:clr>
        </p15:guide>
        <p15:guide id="4" pos="469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1" name="Autor" initials="A" lastIdx="0"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FF7"/>
    <a:srgbClr val="CBDDEF"/>
    <a:srgbClr val="0096D3"/>
    <a:srgbClr val="0C94B7"/>
    <a:srgbClr val="41B4CE"/>
    <a:srgbClr val="73BAD1"/>
    <a:srgbClr val="65B4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1570" autoAdjust="0"/>
  </p:normalViewPr>
  <p:slideViewPr>
    <p:cSldViewPr snapToGrid="0" showGuides="1">
      <p:cViewPr>
        <p:scale>
          <a:sx n="91" d="100"/>
          <a:sy n="91" d="100"/>
        </p:scale>
        <p:origin x="278" y="38"/>
      </p:cViewPr>
      <p:guideLst>
        <p:guide orient="horz" pos="1800"/>
        <p:guide pos="5465"/>
        <p:guide pos="4241"/>
        <p:guide pos="4695"/>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94" d="100"/>
          <a:sy n="94" d="100"/>
        </p:scale>
        <p:origin x="274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sz="1000" dirty="0">
              <a:latin typeface="Verdana" pitchFamily="34" charset="0"/>
              <a:ea typeface="Verdana" pitchFamily="34" charset="0"/>
              <a:cs typeface="Verdana" pitchFamily="34" charset="0"/>
            </a:endParaRP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8817FD-8155-4502-AF78-DBC2EA4B168F}" type="datetimeFigureOut">
              <a:rPr lang="de-AT" sz="1000" smtClean="0">
                <a:latin typeface="Verdana" pitchFamily="34" charset="0"/>
                <a:ea typeface="Verdana" pitchFamily="34" charset="0"/>
                <a:cs typeface="Verdana" pitchFamily="34" charset="0"/>
              </a:rPr>
              <a:t>14.12.2021</a:t>
            </a:fld>
            <a:endParaRPr lang="de-AT" sz="1000" dirty="0">
              <a:latin typeface="Verdana" pitchFamily="34" charset="0"/>
              <a:ea typeface="Verdana" pitchFamily="34" charset="0"/>
              <a:cs typeface="Verdana" pitchFamily="34" charset="0"/>
            </a:endParaRPr>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sz="1000" dirty="0">
              <a:latin typeface="Verdana" pitchFamily="34" charset="0"/>
              <a:ea typeface="Verdana" pitchFamily="34" charset="0"/>
              <a:cs typeface="Verdana" pitchFamily="34" charset="0"/>
            </a:endParaRPr>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17F6F62-1C91-45E7-BAED-FBFBF67C82BC}" type="slidenum">
              <a:rPr lang="de-AT" sz="1000" smtClean="0">
                <a:latin typeface="Verdana" pitchFamily="34" charset="0"/>
                <a:ea typeface="Verdana" pitchFamily="34" charset="0"/>
                <a:cs typeface="Verdana" pitchFamily="34" charset="0"/>
              </a:rPr>
              <a:t>‹Nr.›</a:t>
            </a:fld>
            <a:endParaRPr lang="de-AT" sz="1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54345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000">
                <a:latin typeface="Verdana" pitchFamily="34" charset="0"/>
                <a:ea typeface="Verdana" pitchFamily="34" charset="0"/>
                <a:cs typeface="Verdana" pitchFamily="34" charset="0"/>
              </a:defRPr>
            </a:lvl1pPr>
          </a:lstStyle>
          <a:p>
            <a:endParaRPr lang="de-AT"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000">
                <a:latin typeface="Verdana" pitchFamily="34" charset="0"/>
                <a:ea typeface="Verdana" pitchFamily="34" charset="0"/>
                <a:cs typeface="Verdana" pitchFamily="34" charset="0"/>
              </a:defRPr>
            </a:lvl1pPr>
          </a:lstStyle>
          <a:p>
            <a:fld id="{C0A972FC-F5E0-4F80-B169-F0B5EFC71333}" type="datetimeFigureOut">
              <a:rPr lang="de-AT" smtClean="0"/>
              <a:pPr/>
              <a:t>14.12.2021</a:t>
            </a:fld>
            <a:endParaRPr lang="de-AT" dirty="0"/>
          </a:p>
        </p:txBody>
      </p:sp>
      <p:sp>
        <p:nvSpPr>
          <p:cNvPr id="4" name="Folienbildplatzhalt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AT" dirty="0"/>
              <a:t>Textmasterformat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000">
                <a:latin typeface="Verdana" pitchFamily="34" charset="0"/>
                <a:ea typeface="Verdana" pitchFamily="34" charset="0"/>
                <a:cs typeface="Verdana" pitchFamily="34" charset="0"/>
              </a:defRPr>
            </a:lvl1pPr>
          </a:lstStyle>
          <a:p>
            <a:endParaRPr lang="de-AT"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000">
                <a:latin typeface="Verdana" pitchFamily="34" charset="0"/>
                <a:ea typeface="Verdana" pitchFamily="34" charset="0"/>
                <a:cs typeface="Verdana" pitchFamily="34" charset="0"/>
              </a:defRPr>
            </a:lvl1pPr>
          </a:lstStyle>
          <a:p>
            <a:fld id="{219CC2FD-B32F-4992-A15B-F95E2E35C81B}" type="slidenum">
              <a:rPr lang="de-AT" smtClean="0"/>
              <a:pPr/>
              <a:t>‹Nr.›</a:t>
            </a:fld>
            <a:endParaRPr lang="de-AT" dirty="0"/>
          </a:p>
        </p:txBody>
      </p:sp>
    </p:spTree>
    <p:extLst>
      <p:ext uri="{BB962C8B-B14F-4D97-AF65-F5344CB8AC3E}">
        <p14:creationId xmlns:p14="http://schemas.microsoft.com/office/powerpoint/2010/main" val="915136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itchFamily="34" charset="0"/>
        <a:ea typeface="Verdana" pitchFamily="34" charset="0"/>
        <a:cs typeface="Verdana" pitchFamily="34" charset="0"/>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6.gif"/><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Bild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6" name="Gruppieren 15"/>
          <p:cNvGrpSpPr/>
          <p:nvPr userDrawn="1"/>
        </p:nvGrpSpPr>
        <p:grpSpPr>
          <a:xfrm>
            <a:off x="287338" y="603319"/>
            <a:ext cx="8552850" cy="2037600"/>
            <a:chOff x="287338" y="603319"/>
            <a:chExt cx="8552850" cy="2037600"/>
          </a:xfrm>
        </p:grpSpPr>
        <p:sp>
          <p:nvSpPr>
            <p:cNvPr id="17" name="Rechteck 16"/>
            <p:cNvSpPr/>
            <p:nvPr userDrawn="1"/>
          </p:nvSpPr>
          <p:spPr>
            <a:xfrm>
              <a:off x="6192000" y="603319"/>
              <a:ext cx="2648188" cy="2037600"/>
            </a:xfrm>
            <a:prstGeom prst="rect">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dirty="0"/>
            </a:p>
          </p:txBody>
        </p:sp>
        <p:sp>
          <p:nvSpPr>
            <p:cNvPr id="18" name="Rechteck 17"/>
            <p:cNvSpPr/>
            <p:nvPr userDrawn="1"/>
          </p:nvSpPr>
          <p:spPr bwMode="blackWhite">
            <a:xfrm>
              <a:off x="287338" y="603319"/>
              <a:ext cx="5904662" cy="2037600"/>
            </a:xfrm>
            <a:prstGeom prst="rect">
              <a:avLst/>
            </a:prstGeom>
            <a:solidFill>
              <a:srgbClr val="0096D3">
                <a:alpha val="89804"/>
              </a:srgb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dirty="0"/>
            </a:p>
          </p:txBody>
        </p:sp>
      </p:grpSp>
      <p:pic>
        <p:nvPicPr>
          <p:cNvPr id="20" name="Bild 19"/>
          <p:cNvPicPr>
            <a:picLocks noChangeAspect="1"/>
          </p:cNvPicPr>
          <p:nvPr userDrawn="1"/>
        </p:nvPicPr>
        <p:blipFill>
          <a:blip r:embed="rId3"/>
          <a:stretch>
            <a:fillRect/>
          </a:stretch>
        </p:blipFill>
        <p:spPr>
          <a:xfrm>
            <a:off x="6556993" y="1066425"/>
            <a:ext cx="1874020" cy="975100"/>
          </a:xfrm>
          <a:prstGeom prst="rect">
            <a:avLst/>
          </a:prstGeom>
        </p:spPr>
      </p:pic>
      <p:sp>
        <p:nvSpPr>
          <p:cNvPr id="10" name="Textplatzhalter 9"/>
          <p:cNvSpPr>
            <a:spLocks noGrp="1"/>
          </p:cNvSpPr>
          <p:nvPr>
            <p:ph type="body" sz="quarter" idx="11"/>
          </p:nvPr>
        </p:nvSpPr>
        <p:spPr bwMode="white">
          <a:xfrm>
            <a:off x="287338" y="2941638"/>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400"/>
            <a:r>
              <a:rPr lang="en-US"/>
              <a:t>Click to edit Master text styles</a:t>
            </a:r>
          </a:p>
        </p:txBody>
      </p:sp>
      <p:pic>
        <p:nvPicPr>
          <p:cNvPr id="15" name="Grafik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black">
          <a:xfrm>
            <a:off x="6685846" y="5127682"/>
            <a:ext cx="1749600" cy="401894"/>
          </a:xfrm>
          <a:prstGeom prst="rect">
            <a:avLst/>
          </a:prstGeom>
        </p:spPr>
      </p:pic>
      <p:sp>
        <p:nvSpPr>
          <p:cNvPr id="12" name="Titel 1"/>
          <p:cNvSpPr>
            <a:spLocks noGrp="1"/>
          </p:cNvSpPr>
          <p:nvPr>
            <p:ph type="ctrTitle" hasCustomPrompt="1"/>
          </p:nvPr>
        </p:nvSpPr>
        <p:spPr bwMode="black">
          <a:xfrm>
            <a:off x="605406" y="1301365"/>
            <a:ext cx="5436000" cy="1026000"/>
          </a:xfrm>
          <a:prstGeom prst="rect">
            <a:avLst/>
          </a:prstGeom>
        </p:spPr>
        <p:txBody>
          <a:bodyPr tIns="0" anchor="ctr" anchorCtr="0">
            <a:noAutofit/>
          </a:bodyPr>
          <a:lstStyle>
            <a:lvl1pPr algn="l">
              <a:lnSpc>
                <a:spcPct val="100000"/>
              </a:lnSpc>
              <a:defRPr sz="32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sp>
        <p:nvSpPr>
          <p:cNvPr id="13" name="Untertitel 2"/>
          <p:cNvSpPr>
            <a:spLocks noGrp="1"/>
          </p:cNvSpPr>
          <p:nvPr>
            <p:ph type="subTitle" idx="1" hasCustomPrompt="1"/>
          </p:nvPr>
        </p:nvSpPr>
        <p:spPr bwMode="black">
          <a:xfrm>
            <a:off x="605406" y="993080"/>
            <a:ext cx="5436000" cy="351533"/>
          </a:xfrm>
        </p:spPr>
        <p:txBody>
          <a:bodyPr tIns="0" bIns="0">
            <a:noAutofit/>
          </a:bodyPr>
          <a:lstStyle>
            <a:lvl1pPr marL="0" indent="0" algn="l">
              <a:lnSpc>
                <a:spcPct val="100000"/>
              </a:lnSpc>
              <a:buNone/>
              <a:defRPr sz="1800" b="1" i="0">
                <a:solidFill>
                  <a:schemeClr val="tx1"/>
                </a:solidFill>
                <a:latin typeface="Verdana" charset="0"/>
                <a:ea typeface="Verdana" charset="0"/>
                <a:cs typeface="Verdana" charset="0"/>
              </a:defRPr>
            </a:lvl1pPr>
            <a:lvl2pPr marL="457153" indent="0" algn="ctr">
              <a:buNone/>
              <a:defRPr>
                <a:solidFill>
                  <a:schemeClr val="tx1">
                    <a:tint val="75000"/>
                  </a:schemeClr>
                </a:solidFill>
              </a:defRPr>
            </a:lvl2pPr>
            <a:lvl3pPr marL="914306" indent="0" algn="ctr">
              <a:buNone/>
              <a:defRPr>
                <a:solidFill>
                  <a:schemeClr val="tx1">
                    <a:tint val="75000"/>
                  </a:schemeClr>
                </a:solidFill>
              </a:defRPr>
            </a:lvl3pPr>
            <a:lvl4pPr marL="1371460" indent="0" algn="ctr">
              <a:buNone/>
              <a:defRPr>
                <a:solidFill>
                  <a:schemeClr val="tx1">
                    <a:tint val="75000"/>
                  </a:schemeClr>
                </a:solidFill>
              </a:defRPr>
            </a:lvl4pPr>
            <a:lvl5pPr marL="1828613" indent="0" algn="ctr">
              <a:buNone/>
              <a:defRPr>
                <a:solidFill>
                  <a:schemeClr val="tx1">
                    <a:tint val="75000"/>
                  </a:schemeClr>
                </a:solidFill>
              </a:defRPr>
            </a:lvl5pPr>
            <a:lvl6pPr marL="2285767" indent="0" algn="ctr">
              <a:buNone/>
              <a:defRPr>
                <a:solidFill>
                  <a:schemeClr val="tx1">
                    <a:tint val="75000"/>
                  </a:schemeClr>
                </a:solidFill>
              </a:defRPr>
            </a:lvl6pPr>
            <a:lvl7pPr marL="2742920" indent="0" algn="ctr">
              <a:buNone/>
              <a:defRPr>
                <a:solidFill>
                  <a:schemeClr val="tx1">
                    <a:tint val="75000"/>
                  </a:schemeClr>
                </a:solidFill>
              </a:defRPr>
            </a:lvl7pPr>
            <a:lvl8pPr marL="3200073" indent="0" algn="ctr">
              <a:buNone/>
              <a:defRPr>
                <a:solidFill>
                  <a:schemeClr val="tx1">
                    <a:tint val="75000"/>
                  </a:schemeClr>
                </a:solidFill>
              </a:defRPr>
            </a:lvl8pPr>
            <a:lvl9pPr marL="3657227" indent="0" algn="ctr">
              <a:buNone/>
              <a:defRPr>
                <a:solidFill>
                  <a:schemeClr val="tx1">
                    <a:tint val="75000"/>
                  </a:schemeClr>
                </a:solidFill>
              </a:defRPr>
            </a:lvl9pPr>
          </a:lstStyle>
          <a:p>
            <a:r>
              <a:rPr lang="de-AT" dirty="0"/>
              <a:t>Bei Bedarf Untertitel hier eingeben</a:t>
            </a:r>
          </a:p>
        </p:txBody>
      </p:sp>
      <p:sp>
        <p:nvSpPr>
          <p:cNvPr id="11" name="Textfeld 8"/>
          <p:cNvSpPr txBox="1"/>
          <p:nvPr userDrawn="1"/>
        </p:nvSpPr>
        <p:spPr>
          <a:xfrm>
            <a:off x="849732" y="5282320"/>
            <a:ext cx="5949174" cy="261610"/>
          </a:xfrm>
          <a:prstGeom prst="rect">
            <a:avLst/>
          </a:prstGeom>
          <a:noFill/>
        </p:spPr>
        <p:txBody>
          <a:bodyPr wrap="square">
            <a:spAutoFit/>
          </a:bodyPr>
          <a:lstStyle/>
          <a:p>
            <a:pPr>
              <a:defRPr/>
            </a:pPr>
            <a:r>
              <a:rPr lang="de-DE" sz="1050" dirty="0">
                <a:solidFill>
                  <a:schemeClr val="bg1"/>
                </a:solidFill>
                <a:latin typeface="Verdana" pitchFamily="34" charset="0"/>
                <a:cs typeface="Arial" charset="0"/>
                <a:sym typeface="Wingdings"/>
              </a:rPr>
              <a:t>Institut für Österreichisches und Internationales Steuerrecht </a:t>
            </a:r>
            <a:r>
              <a:rPr lang="en-GB" sz="500" dirty="0">
                <a:solidFill>
                  <a:schemeClr val="bg1"/>
                </a:solidFill>
                <a:latin typeface="Verdana" pitchFamily="34" charset="0"/>
                <a:cs typeface="Arial" charset="0"/>
                <a:sym typeface="Wingdings"/>
              </a:rPr>
              <a:t></a:t>
            </a:r>
            <a:r>
              <a:rPr lang="en-GB" sz="1100" dirty="0">
                <a:solidFill>
                  <a:schemeClr val="bg1"/>
                </a:solidFill>
                <a:latin typeface="Verdana" pitchFamily="34" charset="0"/>
                <a:cs typeface="Arial" charset="0"/>
                <a:sym typeface="Wingdings"/>
              </a:rPr>
              <a:t> </a:t>
            </a:r>
            <a:r>
              <a:rPr lang="en-GB" sz="1100" dirty="0">
                <a:solidFill>
                  <a:schemeClr val="bg1"/>
                </a:solidFill>
                <a:latin typeface="Verdana" pitchFamily="34" charset="0"/>
                <a:cs typeface="Arial" charset="0"/>
              </a:rPr>
              <a:t>www.wu.ac.at/taxlaw</a:t>
            </a:r>
          </a:p>
        </p:txBody>
      </p:sp>
      <p:pic>
        <p:nvPicPr>
          <p:cNvPr id="19" name="Picture 1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87338" y="5100416"/>
            <a:ext cx="562394" cy="443514"/>
          </a:xfrm>
          <a:prstGeom prst="rect">
            <a:avLst/>
          </a:prstGeom>
        </p:spPr>
      </p:pic>
    </p:spTree>
    <p:extLst>
      <p:ext uri="{BB962C8B-B14F-4D97-AF65-F5344CB8AC3E}">
        <p14:creationId xmlns:p14="http://schemas.microsoft.com/office/powerpoint/2010/main" val="418831637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folie">
    <p:spTree>
      <p:nvGrpSpPr>
        <p:cNvPr id="1" name=""/>
        <p:cNvGrpSpPr/>
        <p:nvPr/>
      </p:nvGrpSpPr>
      <p:grpSpPr>
        <a:xfrm>
          <a:off x="0" y="0"/>
          <a:ext cx="0" cy="0"/>
          <a:chOff x="0" y="0"/>
          <a:chExt cx="0" cy="0"/>
        </a:xfrm>
      </p:grpSpPr>
      <p:grpSp>
        <p:nvGrpSpPr>
          <p:cNvPr id="21" name="Gruppieren 20"/>
          <p:cNvGrpSpPr/>
          <p:nvPr userDrawn="1"/>
        </p:nvGrpSpPr>
        <p:grpSpPr>
          <a:xfrm>
            <a:off x="287338" y="603319"/>
            <a:ext cx="8552850" cy="2037600"/>
            <a:chOff x="287338" y="603319"/>
            <a:chExt cx="8552850" cy="2037600"/>
          </a:xfrm>
        </p:grpSpPr>
        <p:sp>
          <p:nvSpPr>
            <p:cNvPr id="22" name="Rechteck 21"/>
            <p:cNvSpPr/>
            <p:nvPr userDrawn="1"/>
          </p:nvSpPr>
          <p:spPr>
            <a:xfrm>
              <a:off x="6192000" y="603319"/>
              <a:ext cx="2648188" cy="2037600"/>
            </a:xfrm>
            <a:prstGeom prst="rect">
              <a:avLst/>
            </a:prstGeom>
            <a:solidFill>
              <a:schemeClr val="bg1"/>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dirty="0"/>
            </a:p>
          </p:txBody>
        </p:sp>
        <p:sp>
          <p:nvSpPr>
            <p:cNvPr id="23" name="Rechteck 22"/>
            <p:cNvSpPr/>
            <p:nvPr userDrawn="1"/>
          </p:nvSpPr>
          <p:spPr bwMode="blackWhite">
            <a:xfrm>
              <a:off x="287338" y="603319"/>
              <a:ext cx="5904662" cy="2037600"/>
            </a:xfrm>
            <a:prstGeom prst="rect">
              <a:avLst/>
            </a:prstGeom>
            <a:solidFill>
              <a:srgbClr val="0096D3"/>
            </a:solidFill>
            <a:ln>
              <a:solidFill>
                <a:schemeClr val="accent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de-AT" dirty="0"/>
            </a:p>
          </p:txBody>
        </p:sp>
      </p:grpSp>
      <p:pic>
        <p:nvPicPr>
          <p:cNvPr id="20" name="Bild 19"/>
          <p:cNvPicPr>
            <a:picLocks noChangeAspect="1"/>
          </p:cNvPicPr>
          <p:nvPr userDrawn="1"/>
        </p:nvPicPr>
        <p:blipFill>
          <a:blip r:embed="rId2"/>
          <a:stretch>
            <a:fillRect/>
          </a:stretch>
        </p:blipFill>
        <p:spPr>
          <a:xfrm>
            <a:off x="6556993" y="1066425"/>
            <a:ext cx="1874020" cy="975100"/>
          </a:xfrm>
          <a:prstGeom prst="rect">
            <a:avLst/>
          </a:prstGeom>
        </p:spPr>
      </p:pic>
      <p:sp>
        <p:nvSpPr>
          <p:cNvPr id="14" name="Textplatzhalter 9"/>
          <p:cNvSpPr>
            <a:spLocks noGrp="1"/>
          </p:cNvSpPr>
          <p:nvPr>
            <p:ph type="body" sz="quarter" idx="11"/>
          </p:nvPr>
        </p:nvSpPr>
        <p:spPr bwMode="white">
          <a:xfrm>
            <a:off x="287338" y="2941638"/>
            <a:ext cx="4284662" cy="620885"/>
          </a:xfrm>
          <a:solidFill>
            <a:schemeClr val="bg1">
              <a:alpha val="90000"/>
            </a:schemeClr>
          </a:solidFill>
        </p:spPr>
        <p:txBody>
          <a:bodyPr wrap="square" lIns="324000" tIns="216000" rIns="324000" bIns="216000" rtlCol="0" anchor="t" anchorCtr="0">
            <a:spAutoFit/>
          </a:bodyPr>
          <a:lstStyle>
            <a:lvl1pPr marL="0" indent="0">
              <a:buNone/>
              <a:defRPr lang="de-DE" sz="1200" dirty="0" smtClean="0"/>
            </a:lvl1pPr>
          </a:lstStyle>
          <a:p>
            <a:pPr marL="0" lvl="0" defTabSz="914400"/>
            <a:r>
              <a:rPr lang="en-US"/>
              <a:t>Click to edit Master text styles</a:t>
            </a:r>
          </a:p>
        </p:txBody>
      </p:sp>
      <p:sp>
        <p:nvSpPr>
          <p:cNvPr id="13" name="Titel 1"/>
          <p:cNvSpPr>
            <a:spLocks noGrp="1"/>
          </p:cNvSpPr>
          <p:nvPr>
            <p:ph type="ctrTitle" hasCustomPrompt="1"/>
          </p:nvPr>
        </p:nvSpPr>
        <p:spPr bwMode="black">
          <a:xfrm>
            <a:off x="605406" y="1301365"/>
            <a:ext cx="5436000" cy="1026000"/>
          </a:xfrm>
          <a:prstGeom prst="rect">
            <a:avLst/>
          </a:prstGeom>
        </p:spPr>
        <p:txBody>
          <a:bodyPr tIns="0" anchor="ctr" anchorCtr="0">
            <a:noAutofit/>
          </a:bodyPr>
          <a:lstStyle>
            <a:lvl1pPr algn="l">
              <a:lnSpc>
                <a:spcPct val="100000"/>
              </a:lnSpc>
              <a:defRPr sz="2800" b="1" i="0" baseline="0">
                <a:solidFill>
                  <a:schemeClr val="bg1"/>
                </a:solidFill>
                <a:latin typeface="Georgia" charset="0"/>
                <a:ea typeface="Georgia" charset="0"/>
                <a:cs typeface="Georgia" charset="0"/>
              </a:defRPr>
            </a:lvl1pPr>
          </a:lstStyle>
          <a:p>
            <a:r>
              <a:rPr lang="de-AT" dirty="0"/>
              <a:t>Maximal zweizeiligen </a:t>
            </a:r>
            <a:br>
              <a:rPr lang="de-AT" dirty="0"/>
            </a:br>
            <a:r>
              <a:rPr lang="de-AT" dirty="0"/>
              <a:t>Titel eingeben</a:t>
            </a:r>
          </a:p>
        </p:txBody>
      </p:sp>
      <p:pic>
        <p:nvPicPr>
          <p:cNvPr id="16" name="Grafik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92113" y="5341775"/>
            <a:ext cx="1083600" cy="249400"/>
          </a:xfrm>
          <a:prstGeom prst="rect">
            <a:avLst/>
          </a:prstGeom>
        </p:spPr>
      </p:pic>
      <p:sp>
        <p:nvSpPr>
          <p:cNvPr id="28" name="Textfeld 8"/>
          <p:cNvSpPr txBox="1"/>
          <p:nvPr userDrawn="1"/>
        </p:nvSpPr>
        <p:spPr>
          <a:xfrm>
            <a:off x="886984" y="5305758"/>
            <a:ext cx="6500347" cy="253916"/>
          </a:xfrm>
          <a:prstGeom prst="rect">
            <a:avLst/>
          </a:prstGeom>
          <a:noFill/>
        </p:spPr>
        <p:txBody>
          <a:bodyPr wrap="square">
            <a:spAutoFit/>
          </a:bodyPr>
          <a:lstStyle/>
          <a:p>
            <a:pPr>
              <a:defRPr/>
            </a:pPr>
            <a:r>
              <a:rPr lang="de-DE" sz="1050" b="1" dirty="0">
                <a:solidFill>
                  <a:srgbClr val="003A74"/>
                </a:solidFill>
                <a:latin typeface="Verdana" pitchFamily="34" charset="0"/>
              </a:rPr>
              <a:t>Institut für Österreichisches und Internationales Steuerrecht</a:t>
            </a:r>
            <a:r>
              <a:rPr lang="de-DE" sz="800" b="1" baseline="0" dirty="0">
                <a:solidFill>
                  <a:srgbClr val="003A74"/>
                </a:solidFill>
                <a:latin typeface="Verdana" pitchFamily="34" charset="0"/>
              </a:rPr>
              <a:t> </a:t>
            </a:r>
            <a:r>
              <a:rPr lang="en-GB" sz="500" dirty="0">
                <a:solidFill>
                  <a:srgbClr val="003A74"/>
                </a:solidFill>
                <a:latin typeface="Verdana" pitchFamily="34" charset="0"/>
                <a:sym typeface="Wingdings"/>
              </a:rPr>
              <a:t></a:t>
            </a:r>
            <a:r>
              <a:rPr lang="en-GB" sz="1050" dirty="0">
                <a:solidFill>
                  <a:srgbClr val="003A74"/>
                </a:solidFill>
                <a:latin typeface="Verdana" pitchFamily="34" charset="0"/>
                <a:sym typeface="Wingdings"/>
              </a:rPr>
              <a:t> </a:t>
            </a:r>
            <a:r>
              <a:rPr lang="en-GB" sz="1050" dirty="0">
                <a:solidFill>
                  <a:srgbClr val="003A74"/>
                </a:solidFill>
                <a:latin typeface="Verdana" pitchFamily="34" charset="0"/>
              </a:rPr>
              <a:t>www.wu.ac.at/taxlaw</a:t>
            </a:r>
            <a:endParaRPr lang="en-GB" sz="1050" dirty="0">
              <a:latin typeface="Verdana" pitchFamily="34" charset="0"/>
            </a:endParaRPr>
          </a:p>
        </p:txBody>
      </p:sp>
      <p:sp>
        <p:nvSpPr>
          <p:cNvPr id="29" name="Foliennummernplatzhalter 8"/>
          <p:cNvSpPr>
            <a:spLocks noGrp="1"/>
          </p:cNvSpPr>
          <p:nvPr>
            <p:ph type="sldNum" sz="quarter" idx="4"/>
          </p:nvPr>
        </p:nvSpPr>
        <p:spPr>
          <a:xfrm>
            <a:off x="7387331" y="5305757"/>
            <a:ext cx="539814" cy="258085"/>
          </a:xfrm>
          <a:prstGeom prst="rect">
            <a:avLst/>
          </a:prstGeom>
        </p:spPr>
        <p:txBody>
          <a:bodyPr/>
          <a:lstStyle>
            <a:lvl1pPr>
              <a:defRPr sz="1050"/>
            </a:lvl1pPr>
          </a:lstStyle>
          <a:p>
            <a:fld id="{BE3DC40E-DBBE-4E2D-9EEC-FBF0DA0E9179}" type="slidenum">
              <a:rPr lang="en-GB" smtClean="0"/>
              <a:pPr/>
              <a:t>‹Nr.›</a:t>
            </a:fld>
            <a:endParaRPr lang="en-GB" dirty="0"/>
          </a:p>
        </p:txBody>
      </p:sp>
      <p:pic>
        <p:nvPicPr>
          <p:cNvPr id="12" name="Grafik 7" descr="Logo Tax.t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325966" y="5113178"/>
            <a:ext cx="557337" cy="477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297673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462019" y="1344613"/>
            <a:ext cx="7759644" cy="3853905"/>
          </a:xfrm>
        </p:spPr>
        <p:txBody>
          <a:bodyPr lIns="0" rIns="0">
            <a:normAutofit/>
          </a:bodyPr>
          <a:lstStyle>
            <a:lvl1pPr>
              <a:defRPr sz="1600"/>
            </a:lvl1pPr>
            <a:lvl2pPr>
              <a:defRPr sz="1500"/>
            </a:lvl2pPr>
            <a:lvl3pPr>
              <a:defRPr sz="1400"/>
            </a:lvl3pPr>
            <a:lvl4pPr>
              <a:defRPr sz="1200"/>
            </a:lvl4pPr>
            <a:lvl5pPr>
              <a:defRPr sz="1200"/>
            </a:lvl5pPr>
          </a:lstStyle>
          <a:p>
            <a:pPr lvl="0"/>
            <a:r>
              <a:rPr lang="de-AT" dirty="0"/>
              <a:t>Textmasterformat durch Klicken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2" name="Titel 1"/>
          <p:cNvSpPr>
            <a:spLocks noGrp="1"/>
          </p:cNvSpPr>
          <p:nvPr>
            <p:ph type="title"/>
          </p:nvPr>
        </p:nvSpPr>
        <p:spPr/>
        <p:txBody>
          <a:bodyPr/>
          <a:lstStyle/>
          <a:p>
            <a:r>
              <a:rPr lang="en-US"/>
              <a:t>Click to edit Master title style</a:t>
            </a:r>
            <a:endParaRPr lang="de-AT" dirty="0"/>
          </a:p>
        </p:txBody>
      </p:sp>
      <p:sp>
        <p:nvSpPr>
          <p:cNvPr id="11" name="Foliennummernplatzhalter 8"/>
          <p:cNvSpPr>
            <a:spLocks noGrp="1"/>
          </p:cNvSpPr>
          <p:nvPr>
            <p:ph type="sldNum" sz="quarter" idx="4"/>
          </p:nvPr>
        </p:nvSpPr>
        <p:spPr>
          <a:xfrm>
            <a:off x="7251895" y="5305757"/>
            <a:ext cx="661181" cy="258085"/>
          </a:xfrm>
          <a:prstGeom prst="rect">
            <a:avLst/>
          </a:prstGeom>
        </p:spPr>
        <p:txBody>
          <a:bodyPr/>
          <a:lstStyle>
            <a:lvl1pPr>
              <a:defRPr sz="1050"/>
            </a:lvl1pPr>
          </a:lstStyle>
          <a:p>
            <a:fld id="{BE3DC40E-DBBE-4E2D-9EEC-FBF0DA0E9179}" type="slidenum">
              <a:rPr lang="en-GB" smtClean="0"/>
              <a:pPr/>
              <a:t>‹Nr.›</a:t>
            </a:fld>
            <a:endParaRPr lang="en-GB"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7" name="Inhaltsplatzhalter 6"/>
          <p:cNvSpPr>
            <a:spLocks noGrp="1"/>
          </p:cNvSpPr>
          <p:nvPr>
            <p:ph sz="quarter" idx="10" hasCustomPrompt="1"/>
          </p:nvPr>
        </p:nvSpPr>
        <p:spPr>
          <a:xfrm>
            <a:off x="468316" y="1344614"/>
            <a:ext cx="8210547" cy="3675726"/>
          </a:xfrm>
        </p:spPr>
        <p:txBody>
          <a:bodyPr/>
          <a:lstStyle>
            <a:lvl1pPr>
              <a:buNone/>
              <a:defRPr/>
            </a:lvl1pPr>
          </a:lstStyle>
          <a:p>
            <a:pPr lvl="0"/>
            <a:r>
              <a:rPr lang="de-AT" dirty="0"/>
              <a:t>Platzhalter für Objekte</a:t>
            </a:r>
          </a:p>
        </p:txBody>
      </p:sp>
      <p:sp>
        <p:nvSpPr>
          <p:cNvPr id="8" name="Rechteck 7"/>
          <p:cNvSpPr/>
          <p:nvPr userDrawn="1"/>
        </p:nvSpPr>
        <p:spPr bwMode="gray">
          <a:xfrm>
            <a:off x="0" y="1043522"/>
            <a:ext cx="9144000" cy="25200"/>
          </a:xfrm>
          <a:prstGeom prst="rect">
            <a:avLst/>
          </a:prstGeom>
          <a:solidFill>
            <a:srgbClr val="0C9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      </a:t>
            </a:r>
          </a:p>
        </p:txBody>
      </p:sp>
      <p:pic>
        <p:nvPicPr>
          <p:cNvPr id="12" name="Bild 11"/>
          <p:cNvPicPr>
            <a:picLocks noChangeAspect="1"/>
          </p:cNvPicPr>
          <p:nvPr userDrawn="1"/>
        </p:nvPicPr>
        <p:blipFill>
          <a:blip r:embed="rId2"/>
          <a:stretch>
            <a:fillRect/>
          </a:stretch>
        </p:blipFill>
        <p:spPr>
          <a:xfrm>
            <a:off x="7711621" y="289576"/>
            <a:ext cx="1168210" cy="607850"/>
          </a:xfrm>
          <a:prstGeom prst="rect">
            <a:avLst/>
          </a:prstGeom>
        </p:spPr>
      </p:pic>
      <p:sp>
        <p:nvSpPr>
          <p:cNvPr id="2" name="Titel 1"/>
          <p:cNvSpPr>
            <a:spLocks noGrp="1"/>
          </p:cNvSpPr>
          <p:nvPr>
            <p:ph type="title"/>
          </p:nvPr>
        </p:nvSpPr>
        <p:spPr/>
        <p:txBody>
          <a:bodyPr/>
          <a:lstStyle/>
          <a:p>
            <a:r>
              <a:rPr lang="en-US"/>
              <a:t>Click to edit Master title style</a:t>
            </a:r>
            <a:endParaRPr lang="de-AT" dirty="0"/>
          </a:p>
        </p:txBody>
      </p:sp>
      <p:sp>
        <p:nvSpPr>
          <p:cNvPr id="10" name="Foliennummernplatzhalter 8"/>
          <p:cNvSpPr>
            <a:spLocks noGrp="1"/>
          </p:cNvSpPr>
          <p:nvPr>
            <p:ph type="sldNum" sz="quarter" idx="12"/>
          </p:nvPr>
        </p:nvSpPr>
        <p:spPr>
          <a:xfrm>
            <a:off x="7271806" y="5305757"/>
            <a:ext cx="439816" cy="258085"/>
          </a:xfrm>
          <a:prstGeom prst="rect">
            <a:avLst/>
          </a:prstGeom>
        </p:spPr>
        <p:txBody>
          <a:bodyPr/>
          <a:lstStyle/>
          <a:p>
            <a:fld id="{BE3DC40E-DBBE-4E2D-9EEC-FBF0DA0E9179}" type="slidenum">
              <a:rPr lang="en-GB" smtClean="0"/>
              <a:t>‹Nr.›</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5" y="1344613"/>
            <a:ext cx="3960000" cy="3859212"/>
          </a:xfrm>
        </p:spPr>
        <p:txBody>
          <a:bodyPr>
            <a:normAutofit/>
          </a:bodyPr>
          <a:lstStyle>
            <a:lvl1pPr>
              <a:defRPr sz="1600"/>
            </a:lvl1pPr>
            <a:lvl2pPr marL="541312" indent="-285750">
              <a:buClr>
                <a:schemeClr val="accent1"/>
              </a:buClr>
              <a:buFont typeface="Wingdings" charset="2"/>
              <a:buChar char="§"/>
              <a:defRPr sz="1500"/>
            </a:lvl2pPr>
            <a:lvl3pPr>
              <a:defRPr sz="1400"/>
            </a:lvl3pPr>
            <a:lvl4pPr>
              <a:buClr>
                <a:schemeClr val="accent1"/>
              </a:buClr>
              <a:defRPr sz="1200"/>
            </a:lvl4pPr>
            <a:lvl5pPr>
              <a:defRPr sz="12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4" name="Inhaltsplatzhalter 3"/>
          <p:cNvSpPr>
            <a:spLocks noGrp="1"/>
          </p:cNvSpPr>
          <p:nvPr>
            <p:ph sz="half" idx="2" hasCustomPrompt="1"/>
          </p:nvPr>
        </p:nvSpPr>
        <p:spPr>
          <a:xfrm>
            <a:off x="4715688" y="1344613"/>
            <a:ext cx="3960000" cy="3859212"/>
          </a:xfrm>
        </p:spPr>
        <p:txBody>
          <a:bodyPr>
            <a:normAutofit/>
          </a:bodyPr>
          <a:lstStyle>
            <a:lvl1pPr>
              <a:buClr>
                <a:schemeClr val="accent1"/>
              </a:buClr>
              <a:defRPr sz="1600"/>
            </a:lvl1pPr>
            <a:lvl2pPr marL="541312" indent="-285750">
              <a:buClr>
                <a:schemeClr val="accent1"/>
              </a:buClr>
              <a:buFont typeface="Wingdings" charset="2"/>
              <a:buChar char="§"/>
              <a:defRPr sz="1500"/>
            </a:lvl2pPr>
            <a:lvl3pPr>
              <a:defRPr sz="14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2" name="Titel 1"/>
          <p:cNvSpPr>
            <a:spLocks noGrp="1"/>
          </p:cNvSpPr>
          <p:nvPr>
            <p:ph type="title"/>
          </p:nvPr>
        </p:nvSpPr>
        <p:spPr/>
        <p:txBody>
          <a:bodyPr/>
          <a:lstStyle/>
          <a:p>
            <a:r>
              <a:rPr lang="en-US"/>
              <a:t>Click to edit Master title style</a:t>
            </a:r>
            <a:endParaRPr lang="de-AT" dirty="0"/>
          </a:p>
        </p:txBody>
      </p:sp>
      <p:sp>
        <p:nvSpPr>
          <p:cNvPr id="12" name="Foliennummernplatzhalter 8"/>
          <p:cNvSpPr>
            <a:spLocks noGrp="1"/>
          </p:cNvSpPr>
          <p:nvPr>
            <p:ph type="sldNum" sz="quarter" idx="12"/>
          </p:nvPr>
        </p:nvSpPr>
        <p:spPr>
          <a:xfrm>
            <a:off x="7302407" y="5305757"/>
            <a:ext cx="455925" cy="258085"/>
          </a:xfrm>
          <a:prstGeom prst="rect">
            <a:avLst/>
          </a:prstGeom>
        </p:spPr>
        <p:txBody>
          <a:bodyPr/>
          <a:lstStyle/>
          <a:p>
            <a:fld id="{BE3DC40E-DBBE-4E2D-9EEC-FBF0DA0E9179}" type="slidenum">
              <a:rPr lang="en-GB" smtClean="0"/>
              <a:t>‹Nr.›</a:t>
            </a:fld>
            <a:endParaRPr lang="en-GB"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wei Inhalte Vergleich">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462405" y="1935991"/>
            <a:ext cx="3960000" cy="3267834"/>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4" name="Inhaltsplatzhalter 3"/>
          <p:cNvSpPr>
            <a:spLocks noGrp="1"/>
          </p:cNvSpPr>
          <p:nvPr>
            <p:ph sz="half" idx="2" hasCustomPrompt="1"/>
          </p:nvPr>
        </p:nvSpPr>
        <p:spPr>
          <a:xfrm>
            <a:off x="4715688" y="1935991"/>
            <a:ext cx="3960000" cy="3267834"/>
          </a:xfrm>
        </p:spPr>
        <p:txBody>
          <a:bodyPr>
            <a:normAutofit/>
          </a:bodyPr>
          <a:lstStyle>
            <a:lvl1pPr>
              <a:defRPr sz="1600"/>
            </a:lvl1pPr>
            <a:lvl2pPr>
              <a:defRPr sz="1500"/>
            </a:lvl2pPr>
            <a:lvl3pPr>
              <a:defRPr sz="1200"/>
            </a:lvl3pPr>
            <a:lvl4pPr>
              <a:defRPr sz="1100"/>
            </a:lvl4pPr>
            <a:lvl5pPr>
              <a:defRPr sz="1100"/>
            </a:lvl5pPr>
            <a:lvl6pPr>
              <a:defRPr sz="1800"/>
            </a:lvl6pPr>
            <a:lvl7pPr>
              <a:defRPr sz="1800"/>
            </a:lvl7pPr>
            <a:lvl8pPr>
              <a:defRPr sz="1800"/>
            </a:lvl8pPr>
            <a:lvl9pPr>
              <a:defRPr sz="1800"/>
            </a:lvl9pPr>
          </a:lstStyle>
          <a:p>
            <a:pPr lvl="0"/>
            <a:r>
              <a:rPr lang="de-AT" dirty="0"/>
              <a:t>Textmasterformat bearbeiten</a:t>
            </a:r>
          </a:p>
          <a:p>
            <a:pPr lvl="1"/>
            <a:r>
              <a:rPr lang="de-AT" dirty="0"/>
              <a:t>Zweite Ebene</a:t>
            </a:r>
          </a:p>
          <a:p>
            <a:pPr lvl="2"/>
            <a:r>
              <a:rPr lang="de-AT" dirty="0"/>
              <a:t>Dritte Ebene</a:t>
            </a:r>
          </a:p>
        </p:txBody>
      </p:sp>
      <p:sp>
        <p:nvSpPr>
          <p:cNvPr id="8" name="Textplatzhalter 2"/>
          <p:cNvSpPr>
            <a:spLocks noGrp="1"/>
          </p:cNvSpPr>
          <p:nvPr>
            <p:ph type="body" idx="13" hasCustomPrompt="1"/>
          </p:nvPr>
        </p:nvSpPr>
        <p:spPr bwMode="gray">
          <a:xfrm>
            <a:off x="468314" y="1344613"/>
            <a:ext cx="3960811" cy="533136"/>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6" indent="0">
              <a:buNone/>
              <a:tabLst/>
              <a:defRPr sz="1800" b="1" baseline="0">
                <a:solidFill>
                  <a:schemeClr val="bg1"/>
                </a:solidFill>
                <a:latin typeface="+mj-lt"/>
              </a:defRPr>
            </a:lvl1pPr>
            <a:lvl2pPr marL="457153" indent="0">
              <a:buNone/>
              <a:defRPr sz="2000" b="1"/>
            </a:lvl2pPr>
            <a:lvl3pPr marL="914306" indent="0">
              <a:buNone/>
              <a:defRPr sz="1800" b="1"/>
            </a:lvl3pPr>
            <a:lvl4pPr marL="1371460" indent="0">
              <a:buNone/>
              <a:defRPr sz="1600" b="1"/>
            </a:lvl4pPr>
            <a:lvl5pPr marL="1828613" indent="0">
              <a:buNone/>
              <a:defRPr sz="1600" b="1"/>
            </a:lvl5pPr>
            <a:lvl6pPr marL="2285767" indent="0">
              <a:buNone/>
              <a:defRPr sz="1600" b="1"/>
            </a:lvl6pPr>
            <a:lvl7pPr marL="2742920" indent="0">
              <a:buNone/>
              <a:defRPr sz="1600" b="1"/>
            </a:lvl7pPr>
            <a:lvl8pPr marL="3200073" indent="0">
              <a:buNone/>
              <a:defRPr sz="1600" b="1"/>
            </a:lvl8pPr>
            <a:lvl9pPr marL="3657227" indent="0">
              <a:buNone/>
              <a:defRPr sz="1600" b="1"/>
            </a:lvl9pPr>
          </a:lstStyle>
          <a:p>
            <a:pPr lvl="0"/>
            <a:r>
              <a:rPr lang="de-AT" dirty="0"/>
              <a:t>Text hier einfügen</a:t>
            </a:r>
          </a:p>
        </p:txBody>
      </p:sp>
      <p:sp>
        <p:nvSpPr>
          <p:cNvPr id="2" name="Titel 1"/>
          <p:cNvSpPr>
            <a:spLocks noGrp="1"/>
          </p:cNvSpPr>
          <p:nvPr>
            <p:ph type="title"/>
          </p:nvPr>
        </p:nvSpPr>
        <p:spPr/>
        <p:txBody>
          <a:bodyPr/>
          <a:lstStyle/>
          <a:p>
            <a:r>
              <a:rPr lang="en-US"/>
              <a:t>Click to edit Master title style</a:t>
            </a:r>
            <a:endParaRPr lang="de-AT" dirty="0"/>
          </a:p>
        </p:txBody>
      </p:sp>
      <p:sp>
        <p:nvSpPr>
          <p:cNvPr id="14" name="Textplatzhalter 2"/>
          <p:cNvSpPr>
            <a:spLocks noGrp="1"/>
          </p:cNvSpPr>
          <p:nvPr>
            <p:ph type="body" idx="17" hasCustomPrompt="1"/>
          </p:nvPr>
        </p:nvSpPr>
        <p:spPr bwMode="gray">
          <a:xfrm>
            <a:off x="4727894" y="1344613"/>
            <a:ext cx="3960811" cy="533136"/>
          </a:xfrm>
          <a:solidFill>
            <a:schemeClr val="accent1"/>
          </a:solidFill>
          <a:ln>
            <a:solidFill>
              <a:schemeClr val="accent1"/>
            </a:solidFill>
          </a:ln>
        </p:spPr>
        <p:style>
          <a:lnRef idx="2">
            <a:schemeClr val="accent3">
              <a:shade val="50000"/>
            </a:schemeClr>
          </a:lnRef>
          <a:fillRef idx="1">
            <a:schemeClr val="accent3"/>
          </a:fillRef>
          <a:effectRef idx="0">
            <a:schemeClr val="accent3"/>
          </a:effectRef>
          <a:fontRef idx="none"/>
        </p:style>
        <p:txBody>
          <a:bodyPr anchor="ctr" anchorCtr="0">
            <a:noAutofit/>
          </a:bodyPr>
          <a:lstStyle>
            <a:lvl1pPr marL="92066" indent="0">
              <a:buNone/>
              <a:tabLst/>
              <a:defRPr sz="1800" b="1" baseline="0">
                <a:solidFill>
                  <a:schemeClr val="bg1"/>
                </a:solidFill>
                <a:latin typeface="+mj-lt"/>
              </a:defRPr>
            </a:lvl1pPr>
            <a:lvl2pPr marL="457153" indent="0">
              <a:buNone/>
              <a:defRPr sz="2000" b="1"/>
            </a:lvl2pPr>
            <a:lvl3pPr marL="914306" indent="0">
              <a:buNone/>
              <a:defRPr sz="1800" b="1"/>
            </a:lvl3pPr>
            <a:lvl4pPr marL="1371460" indent="0">
              <a:buNone/>
              <a:defRPr sz="1600" b="1"/>
            </a:lvl4pPr>
            <a:lvl5pPr marL="1828613" indent="0">
              <a:buNone/>
              <a:defRPr sz="1600" b="1"/>
            </a:lvl5pPr>
            <a:lvl6pPr marL="2285767" indent="0">
              <a:buNone/>
              <a:defRPr sz="1600" b="1"/>
            </a:lvl6pPr>
            <a:lvl7pPr marL="2742920" indent="0">
              <a:buNone/>
              <a:defRPr sz="1600" b="1"/>
            </a:lvl7pPr>
            <a:lvl8pPr marL="3200073" indent="0">
              <a:buNone/>
              <a:defRPr sz="1600" b="1"/>
            </a:lvl8pPr>
            <a:lvl9pPr marL="3657227" indent="0">
              <a:buNone/>
              <a:defRPr sz="1600" b="1"/>
            </a:lvl9pPr>
          </a:lstStyle>
          <a:p>
            <a:pPr lvl="0"/>
            <a:r>
              <a:rPr lang="de-AT" dirty="0"/>
              <a:t>Text hier einfügen</a:t>
            </a:r>
          </a:p>
        </p:txBody>
      </p:sp>
      <p:sp>
        <p:nvSpPr>
          <p:cNvPr id="15" name="Foliennummernplatzhalter 8"/>
          <p:cNvSpPr>
            <a:spLocks noGrp="1"/>
          </p:cNvSpPr>
          <p:nvPr>
            <p:ph type="sldNum" sz="quarter" idx="12"/>
          </p:nvPr>
        </p:nvSpPr>
        <p:spPr>
          <a:xfrm>
            <a:off x="7302408" y="5305757"/>
            <a:ext cx="434824" cy="258085"/>
          </a:xfrm>
          <a:prstGeom prst="rect">
            <a:avLst/>
          </a:prstGeom>
        </p:spPr>
        <p:txBody>
          <a:bodyPr/>
          <a:lstStyle/>
          <a:p>
            <a:fld id="{BE3DC40E-DBBE-4E2D-9EEC-FBF0DA0E9179}" type="slidenum">
              <a:rPr lang="en-GB" smtClean="0"/>
              <a:t>‹Nr.›</a:t>
            </a:fld>
            <a:endParaRPr lang="en-GB"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sp>
        <p:nvSpPr>
          <p:cNvPr id="5" name="Rechteck 4"/>
          <p:cNvSpPr/>
          <p:nvPr/>
        </p:nvSpPr>
        <p:spPr>
          <a:xfrm>
            <a:off x="467544" y="1964530"/>
            <a:ext cx="4319712" cy="2716954"/>
          </a:xfrm>
          <a:prstGeom prst="rect">
            <a:avLst/>
          </a:prstGeom>
          <a:ln w="12700">
            <a:solidFill>
              <a:schemeClr val="bg1">
                <a:lumMod val="50000"/>
              </a:schemeClr>
            </a:solidFill>
          </a:ln>
          <a:effectLst/>
        </p:spPr>
        <p:style>
          <a:lnRef idx="2">
            <a:schemeClr val="dk1"/>
          </a:lnRef>
          <a:fillRef idx="1">
            <a:schemeClr val="lt1"/>
          </a:fillRef>
          <a:effectRef idx="0">
            <a:schemeClr val="dk1"/>
          </a:effectRef>
          <a:fontRef idx="minor">
            <a:schemeClr val="dk1"/>
          </a:fontRef>
        </p:style>
        <p:txBody>
          <a:bodyPr lIns="91431" tIns="45715" rIns="91431" bIns="45715" rtlCol="0" anchor="ctr"/>
          <a:lstStyle/>
          <a:p>
            <a:pPr algn="ctr"/>
            <a:endParaRPr lang="de-AT" dirty="0"/>
          </a:p>
        </p:txBody>
      </p:sp>
      <p:pic>
        <p:nvPicPr>
          <p:cNvPr id="7" name="Grafik 6" descr="Logo-für-VK.png"/>
          <p:cNvPicPr>
            <a:picLocks noChangeAspect="1"/>
          </p:cNvPicPr>
          <p:nvPr/>
        </p:nvPicPr>
        <p:blipFill>
          <a:blip r:embed="rId2" cstate="print"/>
          <a:stretch>
            <a:fillRect/>
          </a:stretch>
        </p:blipFill>
        <p:spPr>
          <a:xfrm>
            <a:off x="611560" y="2127250"/>
            <a:ext cx="492443" cy="2252663"/>
          </a:xfrm>
          <a:prstGeom prst="rect">
            <a:avLst/>
          </a:prstGeom>
        </p:spPr>
      </p:pic>
      <p:sp>
        <p:nvSpPr>
          <p:cNvPr id="11" name="Textplatzhalter 10"/>
          <p:cNvSpPr>
            <a:spLocks noGrp="1"/>
          </p:cNvSpPr>
          <p:nvPr>
            <p:ph type="body" sz="quarter" idx="10" hasCustomPrompt="1"/>
          </p:nvPr>
        </p:nvSpPr>
        <p:spPr>
          <a:xfrm>
            <a:off x="1684020" y="2559843"/>
            <a:ext cx="2763926" cy="1811291"/>
          </a:xfrm>
        </p:spPr>
        <p:txBody>
          <a:bodyPr>
            <a:normAutofit/>
          </a:bodyPr>
          <a:lstStyle>
            <a:lvl1pPr marL="0" marR="0" indent="0" algn="l" defTabSz="914306" rtl="0" eaLnBrk="1" fontAlgn="auto" latinLnBrk="0" hangingPunct="1">
              <a:lnSpc>
                <a:spcPct val="100000"/>
              </a:lnSpc>
              <a:spcBef>
                <a:spcPts val="0"/>
              </a:spcBef>
              <a:spcAft>
                <a:spcPts val="0"/>
              </a:spcAft>
              <a:buClr>
                <a:srgbClr val="4B2582"/>
              </a:buClr>
              <a:buSzTx/>
              <a:buFont typeface="Wingdings" pitchFamily="2" charset="2"/>
              <a:buNone/>
              <a:tabLst/>
              <a:defRPr sz="1100" baseline="0"/>
            </a:lvl1pPr>
            <a:lvl2pPr marL="0" indent="0">
              <a:buNone/>
              <a:defRPr/>
            </a:lvl2pPr>
            <a:lvl3pPr marL="0" indent="0">
              <a:buNone/>
              <a:defRPr/>
            </a:lvl3pPr>
            <a:lvl4pPr marL="0" indent="0">
              <a:buNone/>
              <a:defRPr/>
            </a:lvl4pPr>
            <a:lvl5pPr marL="0" indent="0">
              <a:buNone/>
              <a:defRPr/>
            </a:lvl5pPr>
          </a:lstStyle>
          <a:p>
            <a:pPr marL="0" marR="0" lvl="0" indent="0" algn="l" defTabSz="914306" rtl="0" eaLnBrk="1" fontAlgn="auto" latinLnBrk="0" hangingPunct="1">
              <a:lnSpc>
                <a:spcPct val="100000"/>
              </a:lnSpc>
              <a:spcBef>
                <a:spcPts val="0"/>
              </a:spcBef>
              <a:spcAft>
                <a:spcPts val="0"/>
              </a:spcAft>
              <a:buClr>
                <a:srgbClr val="4B2582"/>
              </a:buClr>
              <a:buSzTx/>
              <a:buFont typeface="Wingdings" pitchFamily="2" charset="2"/>
              <a:buNone/>
              <a:tabLst/>
              <a:defRPr/>
            </a:pPr>
            <a:r>
              <a:rPr kumimoji="0" lang="de-AT" sz="1000" b="0" i="0" u="none" strike="noStrike" kern="1200" cap="none" spc="0" normalizeH="0" baseline="0" noProof="0" dirty="0">
                <a:ln>
                  <a:noFill/>
                </a:ln>
                <a:solidFill>
                  <a:srgbClr val="000000"/>
                </a:solidFill>
                <a:effectLst/>
                <a:uLnTx/>
                <a:uFillTx/>
                <a:latin typeface="+mn-lt"/>
                <a:ea typeface="+mn-ea"/>
                <a:cs typeface="+mn-cs"/>
              </a:rPr>
              <a:t>Hier Adressdaten eingeben</a:t>
            </a:r>
          </a:p>
        </p:txBody>
      </p:sp>
      <p:sp>
        <p:nvSpPr>
          <p:cNvPr id="14" name="Foliennummernplatzhalter 8"/>
          <p:cNvSpPr>
            <a:spLocks noGrp="1"/>
          </p:cNvSpPr>
          <p:nvPr>
            <p:ph type="sldNum" sz="quarter" idx="12"/>
          </p:nvPr>
        </p:nvSpPr>
        <p:spPr>
          <a:xfrm>
            <a:off x="7302408" y="5305757"/>
            <a:ext cx="420756" cy="258085"/>
          </a:xfrm>
          <a:prstGeom prst="rect">
            <a:avLst/>
          </a:prstGeom>
        </p:spPr>
        <p:txBody>
          <a:bodyPr/>
          <a:lstStyle/>
          <a:p>
            <a:fld id="{BE3DC40E-DBBE-4E2D-9EEC-FBF0DA0E9179}" type="slidenum">
              <a:rPr lang="en-GB" smtClean="0"/>
              <a:t>‹Nr.›</a:t>
            </a:fld>
            <a:endParaRPr lang="en-GB"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344613"/>
            <a:ext cx="7764463" cy="3579079"/>
          </a:xfrm>
          <a:prstGeom prst="rect">
            <a:avLst/>
          </a:prstGeom>
        </p:spPr>
        <p:txBody>
          <a:bodyPr vert="horz" lIns="0" tIns="45715" rIns="0" bIns="45715" rtlCol="0">
            <a:normAutofit/>
          </a:bodyPr>
          <a:lstStyle/>
          <a:p>
            <a:pPr lvl="0"/>
            <a:r>
              <a:rPr lang="de-AT" dirty="0"/>
              <a:t>Textmasterformate durch Klicken bearbeiten</a:t>
            </a:r>
          </a:p>
          <a:p>
            <a:pPr lvl="1"/>
            <a:r>
              <a:rPr lang="de-AT" dirty="0"/>
              <a:t>Zweite Ebene</a:t>
            </a:r>
          </a:p>
          <a:p>
            <a:pPr lvl="2"/>
            <a:r>
              <a:rPr lang="de-AT" dirty="0"/>
              <a:t>Dritte Ebene</a:t>
            </a:r>
          </a:p>
          <a:p>
            <a:pPr lvl="3"/>
            <a:r>
              <a:rPr lang="de-AT" dirty="0"/>
              <a:t>Vierte Ebene</a:t>
            </a:r>
          </a:p>
          <a:p>
            <a:pPr lvl="4"/>
            <a:r>
              <a:rPr lang="de-AT" dirty="0"/>
              <a:t>Fünfte Ebene</a:t>
            </a:r>
          </a:p>
        </p:txBody>
      </p:sp>
      <p:sp>
        <p:nvSpPr>
          <p:cNvPr id="18" name="Rechteck 17"/>
          <p:cNvSpPr/>
          <p:nvPr userDrawn="1"/>
        </p:nvSpPr>
        <p:spPr bwMode="gray">
          <a:xfrm>
            <a:off x="0" y="1043522"/>
            <a:ext cx="9144000" cy="25200"/>
          </a:xfrm>
          <a:prstGeom prst="rect">
            <a:avLst/>
          </a:prstGeom>
          <a:solidFill>
            <a:srgbClr val="0C94B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dirty="0"/>
              <a:t>      </a:t>
            </a:r>
          </a:p>
        </p:txBody>
      </p:sp>
      <p:pic>
        <p:nvPicPr>
          <p:cNvPr id="20" name="Bild 19"/>
          <p:cNvPicPr>
            <a:picLocks noChangeAspect="1"/>
          </p:cNvPicPr>
          <p:nvPr userDrawn="1"/>
        </p:nvPicPr>
        <p:blipFill>
          <a:blip r:embed="rId9"/>
          <a:stretch>
            <a:fillRect/>
          </a:stretch>
        </p:blipFill>
        <p:spPr>
          <a:xfrm>
            <a:off x="7711621" y="289576"/>
            <a:ext cx="1168210" cy="607850"/>
          </a:xfrm>
          <a:prstGeom prst="rect">
            <a:avLst/>
          </a:prstGeom>
        </p:spPr>
      </p:pic>
      <p:sp>
        <p:nvSpPr>
          <p:cNvPr id="15" name="Titelplatzhalter 14"/>
          <p:cNvSpPr>
            <a:spLocks noGrp="1"/>
          </p:cNvSpPr>
          <p:nvPr userDrawn="1">
            <p:ph type="title"/>
          </p:nvPr>
        </p:nvSpPr>
        <p:spPr bwMode="auto">
          <a:xfrm>
            <a:off x="462408" y="139700"/>
            <a:ext cx="6840000" cy="903822"/>
          </a:xfrm>
          <a:prstGeom prst="rect">
            <a:avLst/>
          </a:prstGeom>
        </p:spPr>
        <p:txBody>
          <a:bodyPr vert="horz" lIns="0" tIns="0" rIns="0" bIns="0" rtlCol="0" anchor="ctr">
            <a:normAutofit/>
          </a:bodyPr>
          <a:lstStyle/>
          <a:p>
            <a:r>
              <a:rPr lang="de-AT" dirty="0"/>
              <a:t>Titelmasterformat durch </a:t>
            </a:r>
            <a:br>
              <a:rPr lang="de-AT" dirty="0"/>
            </a:br>
            <a:r>
              <a:rPr lang="de-AT" dirty="0"/>
              <a:t>Klicken bearbeiten</a:t>
            </a:r>
          </a:p>
        </p:txBody>
      </p:sp>
      <p:pic>
        <p:nvPicPr>
          <p:cNvPr id="8" name="Grafik 7"/>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792113" y="5341775"/>
            <a:ext cx="1083600" cy="249400"/>
          </a:xfrm>
          <a:prstGeom prst="rect">
            <a:avLst/>
          </a:prstGeom>
        </p:spPr>
      </p:pic>
      <p:sp>
        <p:nvSpPr>
          <p:cNvPr id="11" name="Textfeld 8"/>
          <p:cNvSpPr txBox="1"/>
          <p:nvPr userDrawn="1"/>
        </p:nvSpPr>
        <p:spPr>
          <a:xfrm>
            <a:off x="886984" y="5305758"/>
            <a:ext cx="6364911" cy="253916"/>
          </a:xfrm>
          <a:prstGeom prst="rect">
            <a:avLst/>
          </a:prstGeom>
          <a:noFill/>
        </p:spPr>
        <p:txBody>
          <a:bodyPr wrap="square">
            <a:spAutoFit/>
          </a:bodyPr>
          <a:lstStyle/>
          <a:p>
            <a:pPr>
              <a:defRPr/>
            </a:pPr>
            <a:r>
              <a:rPr lang="de-DE" sz="1050" b="1" dirty="0">
                <a:solidFill>
                  <a:srgbClr val="003A74"/>
                </a:solidFill>
                <a:latin typeface="Verdana" pitchFamily="34" charset="0"/>
              </a:rPr>
              <a:t>Institut für Österreichisches und Internationales Steuerrecht</a:t>
            </a:r>
            <a:r>
              <a:rPr lang="de-DE" sz="800" b="1" baseline="0" dirty="0">
                <a:solidFill>
                  <a:srgbClr val="003A74"/>
                </a:solidFill>
                <a:latin typeface="Verdana" pitchFamily="34" charset="0"/>
              </a:rPr>
              <a:t> </a:t>
            </a:r>
            <a:r>
              <a:rPr lang="en-GB" sz="500" dirty="0">
                <a:solidFill>
                  <a:srgbClr val="003A74"/>
                </a:solidFill>
                <a:latin typeface="Verdana" pitchFamily="34" charset="0"/>
                <a:sym typeface="Wingdings"/>
              </a:rPr>
              <a:t></a:t>
            </a:r>
            <a:r>
              <a:rPr lang="en-GB" sz="1050" dirty="0">
                <a:solidFill>
                  <a:srgbClr val="003A74"/>
                </a:solidFill>
                <a:latin typeface="Verdana" pitchFamily="34" charset="0"/>
                <a:sym typeface="Wingdings"/>
              </a:rPr>
              <a:t> </a:t>
            </a:r>
            <a:r>
              <a:rPr lang="en-GB" sz="1050" dirty="0">
                <a:solidFill>
                  <a:srgbClr val="003A74"/>
                </a:solidFill>
                <a:latin typeface="Verdana" pitchFamily="34" charset="0"/>
              </a:rPr>
              <a:t>www.wu.ac.at/taxlaw</a:t>
            </a:r>
            <a:endParaRPr lang="en-GB" sz="1050" dirty="0">
              <a:latin typeface="Verdana" pitchFamily="34" charset="0"/>
            </a:endParaRPr>
          </a:p>
        </p:txBody>
      </p:sp>
      <p:sp>
        <p:nvSpPr>
          <p:cNvPr id="12" name="Foliennummernplatzhalter 8"/>
          <p:cNvSpPr>
            <a:spLocks noGrp="1"/>
          </p:cNvSpPr>
          <p:nvPr>
            <p:ph type="sldNum" sz="quarter" idx="4"/>
          </p:nvPr>
        </p:nvSpPr>
        <p:spPr>
          <a:xfrm>
            <a:off x="7251895" y="5305757"/>
            <a:ext cx="661181" cy="258085"/>
          </a:xfrm>
          <a:prstGeom prst="rect">
            <a:avLst/>
          </a:prstGeom>
        </p:spPr>
        <p:txBody>
          <a:bodyPr/>
          <a:lstStyle>
            <a:lvl1pPr>
              <a:defRPr sz="1050"/>
            </a:lvl1pPr>
          </a:lstStyle>
          <a:p>
            <a:fld id="{BE3DC40E-DBBE-4E2D-9EEC-FBF0DA0E9179}" type="slidenum">
              <a:rPr lang="en-GB" smtClean="0"/>
              <a:pPr/>
              <a:t>‹Nr.›</a:t>
            </a:fld>
            <a:endParaRPr lang="en-GB" dirty="0"/>
          </a:p>
        </p:txBody>
      </p:sp>
      <p:pic>
        <p:nvPicPr>
          <p:cNvPr id="13" name="Grafik 7" descr="Logo Tax.tif"/>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325966" y="5113178"/>
            <a:ext cx="557337" cy="477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1" r:id="rId1"/>
    <p:sldLayoutId id="2147483688" r:id="rId2"/>
    <p:sldLayoutId id="2147483663" r:id="rId3"/>
    <p:sldLayoutId id="2147483664" r:id="rId4"/>
    <p:sldLayoutId id="2147483667" r:id="rId5"/>
    <p:sldLayoutId id="2147483668" r:id="rId6"/>
    <p:sldLayoutId id="2147483670" r:id="rId7"/>
  </p:sldLayoutIdLst>
  <p:transition>
    <p:fade/>
  </p:transition>
  <p:hf hdr="0" dt="0"/>
  <p:txStyles>
    <p:titleStyle>
      <a:lvl1pPr algn="l" defTabSz="914306" rtl="0" eaLnBrk="1" latinLnBrk="0" hangingPunct="1">
        <a:lnSpc>
          <a:spcPct val="100000"/>
        </a:lnSpc>
        <a:spcBef>
          <a:spcPct val="0"/>
        </a:spcBef>
        <a:buNone/>
        <a:defRPr sz="2400" b="1" kern="1200">
          <a:solidFill>
            <a:schemeClr val="tx1"/>
          </a:solidFill>
          <a:latin typeface="Georgia" charset="0"/>
          <a:ea typeface="Georgia" charset="0"/>
          <a:cs typeface="Georgia" charset="0"/>
        </a:defRPr>
      </a:lvl1pPr>
    </p:titleStyle>
    <p:bodyStyle>
      <a:lvl1pPr marL="266700" indent="-266700" algn="l" defTabSz="914306" rtl="0" eaLnBrk="1" latinLnBrk="0" hangingPunct="1">
        <a:lnSpc>
          <a:spcPct val="100000"/>
        </a:lnSpc>
        <a:spcBef>
          <a:spcPts val="0"/>
        </a:spcBef>
        <a:spcAft>
          <a:spcPts val="600"/>
        </a:spcAft>
        <a:buClr>
          <a:schemeClr val="accent1"/>
        </a:buClr>
        <a:buFont typeface="Wingdings" charset="2"/>
        <a:buChar char="§"/>
        <a:defRPr sz="1600" kern="1200">
          <a:solidFill>
            <a:schemeClr val="tx1"/>
          </a:solidFill>
          <a:latin typeface="+mn-lt"/>
          <a:ea typeface="+mn-ea"/>
          <a:cs typeface="+mn-cs"/>
        </a:defRPr>
      </a:lvl1pPr>
      <a:lvl2pPr marL="539750" indent="-273050" algn="l" defTabSz="914306" rtl="0" eaLnBrk="1" latinLnBrk="0" hangingPunct="1">
        <a:lnSpc>
          <a:spcPct val="100000"/>
        </a:lnSpc>
        <a:spcBef>
          <a:spcPts val="0"/>
        </a:spcBef>
        <a:spcAft>
          <a:spcPts val="400"/>
        </a:spcAft>
        <a:buClr>
          <a:schemeClr val="accent1"/>
        </a:buClr>
        <a:buSzPct val="100000"/>
        <a:buFont typeface="Wingdings" charset="2"/>
        <a:buChar char="§"/>
        <a:defRPr sz="1500" kern="1200">
          <a:solidFill>
            <a:schemeClr val="tx1"/>
          </a:solidFill>
          <a:latin typeface="+mn-lt"/>
          <a:ea typeface="+mn-ea"/>
          <a:cs typeface="+mn-cs"/>
        </a:defRPr>
      </a:lvl2pPr>
      <a:lvl3pPr marL="814388" indent="-273050" algn="l" defTabSz="914306" rtl="0" eaLnBrk="1" latinLnBrk="0" hangingPunct="1">
        <a:lnSpc>
          <a:spcPct val="100000"/>
        </a:lnSpc>
        <a:spcBef>
          <a:spcPts val="0"/>
        </a:spcBef>
        <a:spcAft>
          <a:spcPts val="400"/>
        </a:spcAft>
        <a:buClr>
          <a:schemeClr val="accent1"/>
        </a:buClr>
        <a:buFont typeface="Wingdings" charset="2"/>
        <a:buChar char="§"/>
        <a:defRPr sz="1400" kern="1200">
          <a:solidFill>
            <a:schemeClr val="tx1"/>
          </a:solidFill>
          <a:latin typeface="+mn-lt"/>
          <a:ea typeface="+mn-ea"/>
          <a:cs typeface="+mn-cs"/>
        </a:defRPr>
      </a:lvl3pPr>
      <a:lvl4pPr marL="1074738" indent="-266700" algn="l" defTabSz="914306" rtl="0" eaLnBrk="1" latinLnBrk="0" hangingPunct="1">
        <a:lnSpc>
          <a:spcPct val="100000"/>
        </a:lnSpc>
        <a:spcBef>
          <a:spcPts val="0"/>
        </a:spcBef>
        <a:spcAft>
          <a:spcPts val="400"/>
        </a:spcAft>
        <a:buClr>
          <a:schemeClr val="accent1"/>
        </a:buClr>
        <a:buFont typeface="Wingdings" charset="2"/>
        <a:buChar char="§"/>
        <a:defRPr sz="1200" kern="1200">
          <a:solidFill>
            <a:schemeClr val="tx1"/>
          </a:solidFill>
          <a:latin typeface="+mn-lt"/>
          <a:ea typeface="+mn-ea"/>
          <a:cs typeface="+mn-cs"/>
        </a:defRPr>
      </a:lvl4pPr>
      <a:lvl5pPr marL="1341438" indent="-263525" algn="l" defTabSz="914306" rtl="0" eaLnBrk="1" latinLnBrk="0" hangingPunct="1">
        <a:lnSpc>
          <a:spcPct val="100000"/>
        </a:lnSpc>
        <a:spcBef>
          <a:spcPts val="0"/>
        </a:spcBef>
        <a:spcAft>
          <a:spcPts val="400"/>
        </a:spcAft>
        <a:buClr>
          <a:schemeClr val="accent1"/>
        </a:buClr>
        <a:buFont typeface="Wingdings" charset="2"/>
        <a:buChar char="§"/>
        <a:defRPr sz="1200" kern="1200">
          <a:solidFill>
            <a:schemeClr val="tx1"/>
          </a:solidFill>
          <a:latin typeface="+mn-lt"/>
          <a:ea typeface="+mn-ea"/>
          <a:cs typeface="+mn-cs"/>
        </a:defRPr>
      </a:lvl5pPr>
      <a:lvl6pPr marL="2514343"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96"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0"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03" indent="-228577" algn="l" defTabSz="91430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306" rtl="0" eaLnBrk="1" latinLnBrk="0" hangingPunct="1">
        <a:defRPr sz="1800" kern="1200">
          <a:solidFill>
            <a:schemeClr val="tx1"/>
          </a:solidFill>
          <a:latin typeface="+mn-lt"/>
          <a:ea typeface="+mn-ea"/>
          <a:cs typeface="+mn-cs"/>
        </a:defRPr>
      </a:lvl1pPr>
      <a:lvl2pPr marL="457153" algn="l" defTabSz="914306" rtl="0" eaLnBrk="1" latinLnBrk="0" hangingPunct="1">
        <a:defRPr sz="1800" kern="1200">
          <a:solidFill>
            <a:schemeClr val="tx1"/>
          </a:solidFill>
          <a:latin typeface="+mn-lt"/>
          <a:ea typeface="+mn-ea"/>
          <a:cs typeface="+mn-cs"/>
        </a:defRPr>
      </a:lvl2pPr>
      <a:lvl3pPr marL="914306" algn="l" defTabSz="914306" rtl="0" eaLnBrk="1" latinLnBrk="0" hangingPunct="1">
        <a:defRPr sz="1800" kern="1200">
          <a:solidFill>
            <a:schemeClr val="tx1"/>
          </a:solidFill>
          <a:latin typeface="+mn-lt"/>
          <a:ea typeface="+mn-ea"/>
          <a:cs typeface="+mn-cs"/>
        </a:defRPr>
      </a:lvl3pPr>
      <a:lvl4pPr marL="1371460" algn="l" defTabSz="914306" rtl="0" eaLnBrk="1" latinLnBrk="0" hangingPunct="1">
        <a:defRPr sz="1800" kern="1200">
          <a:solidFill>
            <a:schemeClr val="tx1"/>
          </a:solidFill>
          <a:latin typeface="+mn-lt"/>
          <a:ea typeface="+mn-ea"/>
          <a:cs typeface="+mn-cs"/>
        </a:defRPr>
      </a:lvl4pPr>
      <a:lvl5pPr marL="1828613" algn="l" defTabSz="914306" rtl="0" eaLnBrk="1" latinLnBrk="0" hangingPunct="1">
        <a:defRPr sz="1800" kern="1200">
          <a:solidFill>
            <a:schemeClr val="tx1"/>
          </a:solidFill>
          <a:latin typeface="+mn-lt"/>
          <a:ea typeface="+mn-ea"/>
          <a:cs typeface="+mn-cs"/>
        </a:defRPr>
      </a:lvl5pPr>
      <a:lvl6pPr marL="2285767" algn="l" defTabSz="914306" rtl="0" eaLnBrk="1" latinLnBrk="0" hangingPunct="1">
        <a:defRPr sz="1800" kern="1200">
          <a:solidFill>
            <a:schemeClr val="tx1"/>
          </a:solidFill>
          <a:latin typeface="+mn-lt"/>
          <a:ea typeface="+mn-ea"/>
          <a:cs typeface="+mn-cs"/>
        </a:defRPr>
      </a:lvl6pPr>
      <a:lvl7pPr marL="2742920" algn="l" defTabSz="914306" rtl="0" eaLnBrk="1" latinLnBrk="0" hangingPunct="1">
        <a:defRPr sz="1800" kern="1200">
          <a:solidFill>
            <a:schemeClr val="tx1"/>
          </a:solidFill>
          <a:latin typeface="+mn-lt"/>
          <a:ea typeface="+mn-ea"/>
          <a:cs typeface="+mn-cs"/>
        </a:defRPr>
      </a:lvl7pPr>
      <a:lvl8pPr marL="3200073" algn="l" defTabSz="914306" rtl="0" eaLnBrk="1" latinLnBrk="0" hangingPunct="1">
        <a:defRPr sz="1800" kern="1200">
          <a:solidFill>
            <a:schemeClr val="tx1"/>
          </a:solidFill>
          <a:latin typeface="+mn-lt"/>
          <a:ea typeface="+mn-ea"/>
          <a:cs typeface="+mn-cs"/>
        </a:defRPr>
      </a:lvl8pPr>
      <a:lvl9pPr marL="3657227" algn="l" defTabSz="91430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0" userDrawn="1">
          <p15:clr>
            <a:srgbClr val="F26B43"/>
          </p15:clr>
        </p15:guide>
        <p15:guide id="3" pos="288" userDrawn="1">
          <p15:clr>
            <a:srgbClr val="F26B43"/>
          </p15:clr>
        </p15:guide>
        <p15:guide id="4" pos="5179" userDrawn="1">
          <p15:clr>
            <a:srgbClr val="F26B43"/>
          </p15:clr>
        </p15:guide>
        <p15:guide id="5" pos="5467" userDrawn="1">
          <p15:clr>
            <a:srgbClr val="F26B43"/>
          </p15:clr>
        </p15:guide>
        <p15:guide id="7" orient="horz" pos="3278" userDrawn="1">
          <p15:clr>
            <a:srgbClr val="F26B43"/>
          </p15:clr>
        </p15:guide>
        <p15:guide id="9" orient="horz" pos="182" userDrawn="1">
          <p15:clr>
            <a:srgbClr val="F26B43"/>
          </p15:clr>
        </p15:guide>
        <p15:guide id="10" orient="horz" pos="847" userDrawn="1">
          <p15:clr>
            <a:srgbClr val="F26B43"/>
          </p15:clr>
        </p15:guide>
        <p15:guide id="11" orient="horz" pos="352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287338" y="2941638"/>
            <a:ext cx="4284662" cy="882495"/>
          </a:xfrm>
        </p:spPr>
        <p:txBody>
          <a:bodyPr/>
          <a:lstStyle/>
          <a:p>
            <a:r>
              <a:rPr lang="de-AT" dirty="0"/>
              <a:t>SBWL BIS Kurs 5</a:t>
            </a:r>
          </a:p>
          <a:p>
            <a:r>
              <a:rPr lang="de-AT" dirty="0"/>
              <a:t>Camilla Lumbe h11821537</a:t>
            </a:r>
            <a:endParaRPr lang="en-US" dirty="0"/>
          </a:p>
        </p:txBody>
      </p:sp>
      <p:sp>
        <p:nvSpPr>
          <p:cNvPr id="2" name="Title 1"/>
          <p:cNvSpPr>
            <a:spLocks noGrp="1"/>
          </p:cNvSpPr>
          <p:nvPr>
            <p:ph type="ctrTitle"/>
          </p:nvPr>
        </p:nvSpPr>
        <p:spPr>
          <a:xfrm>
            <a:off x="432033" y="692092"/>
            <a:ext cx="5609373" cy="1824605"/>
          </a:xfrm>
        </p:spPr>
        <p:txBody>
          <a:bodyPr/>
          <a:lstStyle/>
          <a:p>
            <a:pPr algn="ctr"/>
            <a:r>
              <a:rPr lang="en-US" sz="2000" kern="1200">
                <a:effectLst/>
                <a:ea typeface="+mj-ea"/>
                <a:cs typeface="+mj-cs"/>
              </a:rPr>
              <a:t>Vergleich</a:t>
            </a:r>
            <a:r>
              <a:rPr lang="en-US" sz="2000" kern="1200" dirty="0">
                <a:effectLst/>
                <a:ea typeface="+mj-ea"/>
                <a:cs typeface="+mj-cs"/>
              </a:rPr>
              <a:t> und </a:t>
            </a:r>
            <a:r>
              <a:rPr lang="en-US" sz="2000" kern="1200" dirty="0" err="1">
                <a:effectLst/>
                <a:ea typeface="+mj-ea"/>
                <a:cs typeface="+mj-cs"/>
              </a:rPr>
              <a:t>kritische</a:t>
            </a:r>
            <a:r>
              <a:rPr lang="en-US" sz="2000" kern="1200" dirty="0">
                <a:effectLst/>
                <a:ea typeface="+mj-ea"/>
                <a:cs typeface="+mj-cs"/>
              </a:rPr>
              <a:t> </a:t>
            </a:r>
            <a:r>
              <a:rPr lang="en-US" sz="2000" kern="1200" dirty="0" err="1">
                <a:effectLst/>
                <a:ea typeface="+mj-ea"/>
                <a:cs typeface="+mj-cs"/>
              </a:rPr>
              <a:t>Evaluierung</a:t>
            </a:r>
            <a:r>
              <a:rPr lang="en-US" sz="2000" kern="1200" dirty="0">
                <a:effectLst/>
                <a:ea typeface="+mj-ea"/>
                <a:cs typeface="+mj-cs"/>
              </a:rPr>
              <a:t> der </a:t>
            </a:r>
            <a:r>
              <a:rPr lang="en-US" sz="2000" kern="1200" dirty="0" err="1">
                <a:effectLst/>
                <a:ea typeface="+mj-ea"/>
                <a:cs typeface="+mj-cs"/>
              </a:rPr>
              <a:t>verrechneten</a:t>
            </a:r>
            <a:r>
              <a:rPr lang="en-US" sz="2000" kern="1200" dirty="0">
                <a:effectLst/>
                <a:ea typeface="+mj-ea"/>
                <a:cs typeface="+mj-cs"/>
              </a:rPr>
              <a:t> </a:t>
            </a:r>
            <a:r>
              <a:rPr lang="en-US" sz="2000" kern="1200" dirty="0" err="1">
                <a:effectLst/>
                <a:ea typeface="+mj-ea"/>
                <a:cs typeface="+mj-cs"/>
              </a:rPr>
              <a:t>Kosten</a:t>
            </a:r>
            <a:r>
              <a:rPr lang="en-US" sz="2000" kern="1200" dirty="0">
                <a:effectLst/>
                <a:ea typeface="+mj-ea"/>
                <a:cs typeface="+mj-cs"/>
              </a:rPr>
              <a:t> </a:t>
            </a:r>
            <a:r>
              <a:rPr lang="en-US" sz="2000" kern="1200" dirty="0" err="1">
                <a:effectLst/>
                <a:ea typeface="+mj-ea"/>
                <a:cs typeface="+mj-cs"/>
              </a:rPr>
              <a:t>beim</a:t>
            </a:r>
            <a:r>
              <a:rPr lang="en-US" sz="2000" kern="1200" dirty="0">
                <a:effectLst/>
                <a:ea typeface="+mj-ea"/>
                <a:cs typeface="+mj-cs"/>
              </a:rPr>
              <a:t> </a:t>
            </a:r>
            <a:r>
              <a:rPr lang="en-US" sz="2000" kern="1200" dirty="0" err="1">
                <a:effectLst/>
                <a:ea typeface="+mj-ea"/>
                <a:cs typeface="+mj-cs"/>
              </a:rPr>
              <a:t>Zahlen</a:t>
            </a:r>
            <a:r>
              <a:rPr lang="en-US" sz="2000" kern="1200" dirty="0">
                <a:effectLst/>
                <a:ea typeface="+mj-ea"/>
                <a:cs typeface="+mj-cs"/>
              </a:rPr>
              <a:t> </a:t>
            </a:r>
            <a:r>
              <a:rPr lang="en-US" sz="2000" kern="1200" dirty="0" err="1">
                <a:effectLst/>
                <a:ea typeface="+mj-ea"/>
                <a:cs typeface="+mj-cs"/>
              </a:rPr>
              <a:t>über</a:t>
            </a:r>
            <a:r>
              <a:rPr lang="en-US" sz="2000" kern="1200" dirty="0">
                <a:effectLst/>
                <a:ea typeface="+mj-ea"/>
                <a:cs typeface="+mj-cs"/>
              </a:rPr>
              <a:t> NFC </a:t>
            </a:r>
            <a:r>
              <a:rPr lang="en-US" sz="2000" kern="1200" dirty="0" err="1">
                <a:effectLst/>
                <a:ea typeface="+mj-ea"/>
                <a:cs typeface="+mj-cs"/>
              </a:rPr>
              <a:t>anstatt</a:t>
            </a:r>
            <a:r>
              <a:rPr lang="en-US" sz="2000" kern="1200" dirty="0">
                <a:effectLst/>
                <a:ea typeface="+mj-ea"/>
                <a:cs typeface="+mj-cs"/>
              </a:rPr>
              <a:t> </a:t>
            </a:r>
            <a:r>
              <a:rPr lang="en-US" sz="2000" kern="1200" dirty="0" err="1">
                <a:effectLst/>
                <a:ea typeface="+mj-ea"/>
                <a:cs typeface="+mj-cs"/>
              </a:rPr>
              <a:t>mit</a:t>
            </a:r>
            <a:r>
              <a:rPr lang="en-US" sz="2000" kern="1200" dirty="0">
                <a:effectLst/>
                <a:ea typeface="+mj-ea"/>
                <a:cs typeface="+mj-cs"/>
              </a:rPr>
              <a:t> </a:t>
            </a:r>
            <a:r>
              <a:rPr lang="en-US" sz="2000" kern="1200" dirty="0" err="1">
                <a:effectLst/>
                <a:ea typeface="+mj-ea"/>
                <a:cs typeface="+mj-cs"/>
              </a:rPr>
              <a:t>Bargeld</a:t>
            </a:r>
            <a:endParaRPr lang="en-US" sz="2000" dirty="0"/>
          </a:p>
        </p:txBody>
      </p:sp>
    </p:spTree>
    <p:extLst>
      <p:ext uri="{BB962C8B-B14F-4D97-AF65-F5344CB8AC3E}">
        <p14:creationId xmlns:p14="http://schemas.microsoft.com/office/powerpoint/2010/main" val="3993319056"/>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9F65301-12D9-4664-A7BC-FC7A61F30C63}"/>
              </a:ext>
            </a:extLst>
          </p:cNvPr>
          <p:cNvSpPr>
            <a:spLocks noGrp="1"/>
          </p:cNvSpPr>
          <p:nvPr>
            <p:ph type="title"/>
          </p:nvPr>
        </p:nvSpPr>
        <p:spPr>
          <a:xfrm>
            <a:off x="462408" y="139700"/>
            <a:ext cx="6840000" cy="903822"/>
          </a:xfrm>
        </p:spPr>
        <p:txBody>
          <a:bodyPr anchor="ctr">
            <a:normAutofit/>
          </a:bodyPr>
          <a:lstStyle/>
          <a:p>
            <a:endParaRPr lang="de-AT" dirty="0"/>
          </a:p>
          <a:p>
            <a:r>
              <a:rPr lang="de-AT" dirty="0"/>
              <a:t>Grafik</a:t>
            </a:r>
          </a:p>
        </p:txBody>
      </p:sp>
      <p:sp>
        <p:nvSpPr>
          <p:cNvPr id="4" name="Foliennummernplatzhalter 3">
            <a:extLst>
              <a:ext uri="{FF2B5EF4-FFF2-40B4-BE49-F238E27FC236}">
                <a16:creationId xmlns:a16="http://schemas.microsoft.com/office/drawing/2014/main" id="{13F319A2-8473-4780-8489-DC7406C66970}"/>
              </a:ext>
            </a:extLst>
          </p:cNvPr>
          <p:cNvSpPr>
            <a:spLocks noGrp="1"/>
          </p:cNvSpPr>
          <p:nvPr>
            <p:ph type="sldNum" sz="quarter" idx="12"/>
          </p:nvPr>
        </p:nvSpPr>
        <p:spPr>
          <a:xfrm>
            <a:off x="7271806" y="5305757"/>
            <a:ext cx="439816" cy="258085"/>
          </a:xfrm>
        </p:spPr>
        <p:txBody>
          <a:bodyPr>
            <a:normAutofit/>
          </a:bodyPr>
          <a:lstStyle/>
          <a:p>
            <a:pPr>
              <a:spcAft>
                <a:spcPts val="600"/>
              </a:spcAft>
            </a:pPr>
            <a:fld id="{BE3DC40E-DBBE-4E2D-9EEC-FBF0DA0E9179}" type="slidenum">
              <a:rPr lang="en-GB" smtClean="0"/>
              <a:pPr>
                <a:spcAft>
                  <a:spcPts val="600"/>
                </a:spcAft>
              </a:pPr>
              <a:t>10</a:t>
            </a:fld>
            <a:endParaRPr lang="en-GB"/>
          </a:p>
        </p:txBody>
      </p:sp>
      <p:sp>
        <p:nvSpPr>
          <p:cNvPr id="6" name="Textfeld 5">
            <a:extLst>
              <a:ext uri="{FF2B5EF4-FFF2-40B4-BE49-F238E27FC236}">
                <a16:creationId xmlns:a16="http://schemas.microsoft.com/office/drawing/2014/main" id="{076F7ABA-70AA-4611-AF75-901FCF899F49}"/>
              </a:ext>
            </a:extLst>
          </p:cNvPr>
          <p:cNvSpPr txBox="1"/>
          <p:nvPr/>
        </p:nvSpPr>
        <p:spPr>
          <a:xfrm>
            <a:off x="1505824" y="4735604"/>
            <a:ext cx="2114026" cy="523220"/>
          </a:xfrm>
          <a:prstGeom prst="rect">
            <a:avLst/>
          </a:prstGeom>
          <a:noFill/>
        </p:spPr>
        <p:txBody>
          <a:bodyPr wrap="square" rtlCol="0">
            <a:spAutoFit/>
          </a:bodyPr>
          <a:lstStyle/>
          <a:p>
            <a:r>
              <a:rPr lang="en-GB" sz="1400" dirty="0">
                <a:effectLst/>
                <a:latin typeface="Calibri" panose="020F0502020204030204" pitchFamily="34" charset="0"/>
                <a:ea typeface="Calibri" panose="020F0502020204030204" pitchFamily="34" charset="0"/>
                <a:cs typeface="Calibri" panose="020F0502020204030204" pitchFamily="34" charset="0"/>
              </a:rPr>
              <a:t>(Statista, 2021)</a:t>
            </a:r>
            <a:endParaRPr lang="de-AT"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de-AT" sz="1400" dirty="0"/>
          </a:p>
        </p:txBody>
      </p:sp>
      <p:pic>
        <p:nvPicPr>
          <p:cNvPr id="7" name="Grafik 6">
            <a:extLst>
              <a:ext uri="{FF2B5EF4-FFF2-40B4-BE49-F238E27FC236}">
                <a16:creationId xmlns:a16="http://schemas.microsoft.com/office/drawing/2014/main" id="{CA8B3EC1-1BBE-41B2-8E8E-40FBFD9DE05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99626" y="1231895"/>
            <a:ext cx="6049138" cy="3315335"/>
          </a:xfrm>
          <a:prstGeom prst="rect">
            <a:avLst/>
          </a:prstGeom>
        </p:spPr>
      </p:pic>
    </p:spTree>
    <p:extLst>
      <p:ext uri="{BB962C8B-B14F-4D97-AF65-F5344CB8AC3E}">
        <p14:creationId xmlns:p14="http://schemas.microsoft.com/office/powerpoint/2010/main" val="371107476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506DED0A-D5AA-4E90-8481-E1303E05CE15}"/>
              </a:ext>
            </a:extLst>
          </p:cNvPr>
          <p:cNvSpPr>
            <a:spLocks noGrp="1"/>
          </p:cNvSpPr>
          <p:nvPr>
            <p:ph type="title"/>
          </p:nvPr>
        </p:nvSpPr>
        <p:spPr/>
        <p:txBody>
          <a:bodyPr/>
          <a:lstStyle/>
          <a:p>
            <a:r>
              <a:rPr lang="de-AT" dirty="0"/>
              <a:t>Grafik</a:t>
            </a:r>
          </a:p>
        </p:txBody>
      </p:sp>
      <p:sp>
        <p:nvSpPr>
          <p:cNvPr id="4" name="Foliennummernplatzhalter 3">
            <a:extLst>
              <a:ext uri="{FF2B5EF4-FFF2-40B4-BE49-F238E27FC236}">
                <a16:creationId xmlns:a16="http://schemas.microsoft.com/office/drawing/2014/main" id="{B87A0E3A-BF7D-41A5-ADF4-B2640EDE8166}"/>
              </a:ext>
            </a:extLst>
          </p:cNvPr>
          <p:cNvSpPr>
            <a:spLocks noGrp="1"/>
          </p:cNvSpPr>
          <p:nvPr>
            <p:ph type="sldNum" sz="quarter" idx="4"/>
          </p:nvPr>
        </p:nvSpPr>
        <p:spPr/>
        <p:txBody>
          <a:bodyPr/>
          <a:lstStyle/>
          <a:p>
            <a:fld id="{BE3DC40E-DBBE-4E2D-9EEC-FBF0DA0E9179}" type="slidenum">
              <a:rPr lang="en-GB" smtClean="0"/>
              <a:pPr/>
              <a:t>11</a:t>
            </a:fld>
            <a:endParaRPr lang="en-GB" dirty="0"/>
          </a:p>
        </p:txBody>
      </p:sp>
      <p:sp>
        <p:nvSpPr>
          <p:cNvPr id="6" name="Rectangle 1">
            <a:extLst>
              <a:ext uri="{FF2B5EF4-FFF2-40B4-BE49-F238E27FC236}">
                <a16:creationId xmlns:a16="http://schemas.microsoft.com/office/drawing/2014/main" id="{967A73C0-7EC6-4F08-AC21-B7094FCC4E15}"/>
              </a:ext>
            </a:extLst>
          </p:cNvPr>
          <p:cNvSpPr>
            <a:spLocks noChangeArrowheads="1"/>
          </p:cNvSpPr>
          <p:nvPr/>
        </p:nvSpPr>
        <p:spPr bwMode="auto">
          <a:xfrm>
            <a:off x="2892282" y="-3953888"/>
            <a:ext cx="4710884"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de-DE" sz="1300" b="0"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rPr>
              <a:t>Source: Data from the banks, survey May 2019, alphabetical order</a:t>
            </a:r>
            <a:endParaRPr kumimoji="0" lang="en-GB" altLang="de-DE" sz="1800" b="0" i="0" u="none" strike="noStrike" cap="none" normalizeH="0" baseline="0">
              <a:ln>
                <a:noFill/>
              </a:ln>
              <a:solidFill>
                <a:schemeClr val="tx1"/>
              </a:solidFill>
              <a:effectLst/>
              <a:latin typeface="Arial" panose="020B0604020202020204" pitchFamily="34" charset="0"/>
            </a:endParaRPr>
          </a:p>
        </p:txBody>
      </p:sp>
      <p:graphicFrame>
        <p:nvGraphicFramePr>
          <p:cNvPr id="9" name="Inhaltsplatzhalter 8">
            <a:extLst>
              <a:ext uri="{FF2B5EF4-FFF2-40B4-BE49-F238E27FC236}">
                <a16:creationId xmlns:a16="http://schemas.microsoft.com/office/drawing/2014/main" id="{F21F804E-BB0D-423A-B6CB-FCCF2CD40806}"/>
              </a:ext>
            </a:extLst>
          </p:cNvPr>
          <p:cNvGraphicFramePr>
            <a:graphicFrameLocks noGrp="1"/>
          </p:cNvGraphicFramePr>
          <p:nvPr>
            <p:ph idx="1"/>
            <p:extLst>
              <p:ext uri="{D42A27DB-BD31-4B8C-83A1-F6EECF244321}">
                <p14:modId xmlns:p14="http://schemas.microsoft.com/office/powerpoint/2010/main" val="4025043194"/>
              </p:ext>
            </p:extLst>
          </p:nvPr>
        </p:nvGraphicFramePr>
        <p:xfrm>
          <a:off x="1476462" y="1183221"/>
          <a:ext cx="5825946" cy="4080922"/>
        </p:xfrm>
        <a:graphic>
          <a:graphicData uri="http://schemas.openxmlformats.org/drawingml/2006/table">
            <a:tbl>
              <a:tblPr firstRow="1" firstCol="1" bandRow="1">
                <a:tableStyleId>{5C22544A-7EE6-4342-B048-85BDC9FD1C3A}</a:tableStyleId>
              </a:tblPr>
              <a:tblGrid>
                <a:gridCol w="1859791">
                  <a:extLst>
                    <a:ext uri="{9D8B030D-6E8A-4147-A177-3AD203B41FA5}">
                      <a16:colId xmlns:a16="http://schemas.microsoft.com/office/drawing/2014/main" val="235639530"/>
                    </a:ext>
                  </a:extLst>
                </a:gridCol>
                <a:gridCol w="1951674">
                  <a:extLst>
                    <a:ext uri="{9D8B030D-6E8A-4147-A177-3AD203B41FA5}">
                      <a16:colId xmlns:a16="http://schemas.microsoft.com/office/drawing/2014/main" val="1757312950"/>
                    </a:ext>
                  </a:extLst>
                </a:gridCol>
                <a:gridCol w="2014481">
                  <a:extLst>
                    <a:ext uri="{9D8B030D-6E8A-4147-A177-3AD203B41FA5}">
                      <a16:colId xmlns:a16="http://schemas.microsoft.com/office/drawing/2014/main" val="2635001124"/>
                    </a:ext>
                  </a:extLst>
                </a:gridCol>
              </a:tblGrid>
              <a:tr h="669112">
                <a:tc>
                  <a:txBody>
                    <a:bodyPr/>
                    <a:lstStyle/>
                    <a:p>
                      <a:pPr algn="just">
                        <a:lnSpc>
                          <a:spcPct val="200000"/>
                        </a:lnSpc>
                        <a:spcAft>
                          <a:spcPts val="800"/>
                        </a:spcAft>
                      </a:pPr>
                      <a:r>
                        <a:rPr lang="en-GB" sz="800" dirty="0">
                          <a:effectLst/>
                        </a:rPr>
                        <a:t>Bank</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pay with card outside the euro area</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withdraw money with card outside the euro area</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1202812743"/>
                  </a:ext>
                </a:extLst>
              </a:tr>
              <a:tr h="502952">
                <a:tc>
                  <a:txBody>
                    <a:bodyPr/>
                    <a:lstStyle/>
                    <a:p>
                      <a:pPr algn="just">
                        <a:lnSpc>
                          <a:spcPct val="200000"/>
                        </a:lnSpc>
                        <a:spcAft>
                          <a:spcPts val="800"/>
                        </a:spcAft>
                      </a:pPr>
                      <a:r>
                        <a:rPr lang="en-GB" sz="800" dirty="0">
                          <a:effectLst/>
                        </a:rPr>
                        <a:t>Bank Austria</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1,25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2 Euro + 0,75%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3619739347"/>
                  </a:ext>
                </a:extLst>
              </a:tr>
              <a:tr h="362285">
                <a:tc>
                  <a:txBody>
                    <a:bodyPr/>
                    <a:lstStyle/>
                    <a:p>
                      <a:pPr algn="just">
                        <a:lnSpc>
                          <a:spcPct val="200000"/>
                        </a:lnSpc>
                        <a:spcAft>
                          <a:spcPts val="800"/>
                        </a:spcAft>
                      </a:pPr>
                      <a:r>
                        <a:rPr lang="en-GB" sz="800" dirty="0">
                          <a:effectLst/>
                        </a:rPr>
                        <a:t>BAWAG</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1,09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a:effectLst/>
                        </a:rPr>
                        <a:t>1,82 Euro+0,75% of the amount</a:t>
                      </a:r>
                      <a:endParaRPr lang="de-AT" sz="80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385057021"/>
                  </a:ext>
                </a:extLst>
              </a:tr>
              <a:tr h="362285">
                <a:tc>
                  <a:txBody>
                    <a:bodyPr/>
                    <a:lstStyle/>
                    <a:p>
                      <a:pPr algn="just">
                        <a:lnSpc>
                          <a:spcPct val="200000"/>
                        </a:lnSpc>
                        <a:spcAft>
                          <a:spcPts val="800"/>
                        </a:spcAft>
                      </a:pPr>
                      <a:r>
                        <a:rPr lang="en-GB" sz="800" dirty="0">
                          <a:effectLst/>
                        </a:rPr>
                        <a:t>easy bank</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1,09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1,82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2642571794"/>
                  </a:ext>
                </a:extLst>
              </a:tr>
              <a:tr h="362285">
                <a:tc>
                  <a:txBody>
                    <a:bodyPr/>
                    <a:lstStyle/>
                    <a:p>
                      <a:pPr algn="just">
                        <a:lnSpc>
                          <a:spcPct val="200000"/>
                        </a:lnSpc>
                        <a:spcAft>
                          <a:spcPts val="800"/>
                        </a:spcAft>
                      </a:pPr>
                      <a:r>
                        <a:rPr lang="en-GB" sz="800" dirty="0" err="1">
                          <a:effectLst/>
                        </a:rPr>
                        <a:t>Erste</a:t>
                      </a:r>
                      <a:r>
                        <a:rPr lang="en-GB" sz="800" dirty="0">
                          <a:effectLst/>
                        </a:rPr>
                        <a:t> Bank</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1,09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2,36 Euro+0,95%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943776345"/>
                  </a:ext>
                </a:extLst>
              </a:tr>
              <a:tr h="362285">
                <a:tc>
                  <a:txBody>
                    <a:bodyPr/>
                    <a:lstStyle/>
                    <a:p>
                      <a:pPr algn="just">
                        <a:lnSpc>
                          <a:spcPct val="200000"/>
                        </a:lnSpc>
                        <a:spcAft>
                          <a:spcPts val="800"/>
                        </a:spcAft>
                      </a:pPr>
                      <a:r>
                        <a:rPr lang="en-GB" sz="800">
                          <a:effectLst/>
                        </a:rPr>
                        <a:t>HYPO NÖ</a:t>
                      </a:r>
                      <a:endParaRPr lang="de-AT" sz="80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1,09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a:effectLst/>
                        </a:rPr>
                        <a:t>1,82 Euro+0,75% of the amount</a:t>
                      </a:r>
                      <a:endParaRPr lang="de-AT" sz="80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63351401"/>
                  </a:ext>
                </a:extLst>
              </a:tr>
              <a:tr h="200388">
                <a:tc>
                  <a:txBody>
                    <a:bodyPr/>
                    <a:lstStyle/>
                    <a:p>
                      <a:pPr algn="just">
                        <a:lnSpc>
                          <a:spcPct val="200000"/>
                        </a:lnSpc>
                        <a:spcAft>
                          <a:spcPts val="800"/>
                        </a:spcAft>
                      </a:pPr>
                      <a:r>
                        <a:rPr lang="en-GB" sz="800" dirty="0">
                          <a:effectLst/>
                        </a:rPr>
                        <a:t>ING DiBa</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a:effectLst/>
                        </a:rPr>
                        <a:t>1 Euro</a:t>
                      </a:r>
                      <a:endParaRPr lang="de-AT" sz="80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a:effectLst/>
                        </a:rPr>
                        <a:t>2 Euro</a:t>
                      </a:r>
                      <a:endParaRPr lang="de-AT" sz="80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454619303"/>
                  </a:ext>
                </a:extLst>
              </a:tr>
              <a:tr h="362285">
                <a:tc>
                  <a:txBody>
                    <a:bodyPr/>
                    <a:lstStyle/>
                    <a:p>
                      <a:pPr algn="just">
                        <a:lnSpc>
                          <a:spcPct val="200000"/>
                        </a:lnSpc>
                        <a:spcAft>
                          <a:spcPts val="800"/>
                        </a:spcAft>
                      </a:pPr>
                      <a:r>
                        <a:rPr lang="en-GB" sz="800">
                          <a:effectLst/>
                        </a:rPr>
                        <a:t>Oberbank</a:t>
                      </a:r>
                      <a:endParaRPr lang="de-AT" sz="80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1,09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1,82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2378692169"/>
                  </a:ext>
                </a:extLst>
              </a:tr>
              <a:tr h="526614">
                <a:tc>
                  <a:txBody>
                    <a:bodyPr/>
                    <a:lstStyle/>
                    <a:p>
                      <a:pPr algn="just">
                        <a:lnSpc>
                          <a:spcPct val="200000"/>
                        </a:lnSpc>
                        <a:spcAft>
                          <a:spcPts val="800"/>
                        </a:spcAft>
                      </a:pPr>
                      <a:r>
                        <a:rPr lang="en-GB" sz="800" dirty="0">
                          <a:effectLst/>
                        </a:rPr>
                        <a:t>RLB NÖ Wien</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1,50 Euro+1%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2 Euro+1%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1017428236"/>
                  </a:ext>
                </a:extLst>
              </a:tr>
              <a:tr h="362285">
                <a:tc>
                  <a:txBody>
                    <a:bodyPr/>
                    <a:lstStyle/>
                    <a:p>
                      <a:pPr algn="just">
                        <a:lnSpc>
                          <a:spcPct val="200000"/>
                        </a:lnSpc>
                        <a:spcAft>
                          <a:spcPts val="800"/>
                        </a:spcAft>
                      </a:pPr>
                      <a:r>
                        <a:rPr lang="en-GB" sz="800" dirty="0" err="1">
                          <a:effectLst/>
                        </a:rPr>
                        <a:t>Volksbank</a:t>
                      </a:r>
                      <a:r>
                        <a:rPr lang="en-GB" sz="800" dirty="0">
                          <a:effectLst/>
                        </a:rPr>
                        <a:t> Wien</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1,09 Euro 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tc>
                  <a:txBody>
                    <a:bodyPr/>
                    <a:lstStyle/>
                    <a:p>
                      <a:pPr algn="just">
                        <a:lnSpc>
                          <a:spcPct val="200000"/>
                        </a:lnSpc>
                        <a:spcAft>
                          <a:spcPts val="800"/>
                        </a:spcAft>
                      </a:pPr>
                      <a:r>
                        <a:rPr lang="en-GB" sz="800" dirty="0">
                          <a:effectLst/>
                        </a:rPr>
                        <a:t>1,82 Euro+0,75% of the amount</a:t>
                      </a:r>
                      <a:endParaRPr lang="de-AT"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1790" marR="61790" marT="0" marB="0"/>
                </a:tc>
                <a:extLst>
                  <a:ext uri="{0D108BD9-81ED-4DB2-BD59-A6C34878D82A}">
                    <a16:rowId xmlns:a16="http://schemas.microsoft.com/office/drawing/2014/main" val="3261837567"/>
                  </a:ext>
                </a:extLst>
              </a:tr>
            </a:tbl>
          </a:graphicData>
        </a:graphic>
      </p:graphicFrame>
      <p:sp>
        <p:nvSpPr>
          <p:cNvPr id="10" name="Rectangle 2">
            <a:extLst>
              <a:ext uri="{FF2B5EF4-FFF2-40B4-BE49-F238E27FC236}">
                <a16:creationId xmlns:a16="http://schemas.microsoft.com/office/drawing/2014/main" id="{432FF9B1-93C7-421A-BACB-892CE214FD9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de-DE" sz="1300" b="0" i="0" u="none" strike="noStrike" cap="none" normalizeH="0" baseline="0">
                <a:ln>
                  <a:noFill/>
                </a:ln>
                <a:solidFill>
                  <a:srgbClr val="FFFFFF"/>
                </a:solidFill>
                <a:effectLst/>
                <a:latin typeface="Calibri" panose="020F0502020204030204" pitchFamily="34" charset="0"/>
                <a:ea typeface="Calibri" panose="020F0502020204030204" pitchFamily="34" charset="0"/>
                <a:cs typeface="Calibri" panose="020F0502020204030204" pitchFamily="34" charset="0"/>
              </a:rPr>
              <a:t>Source: Data from the banks, survey May 2019, alphabetical order</a:t>
            </a:r>
            <a:endParaRPr kumimoji="0" lang="en-GB" altLang="de-DE" sz="1800" b="0" i="0" u="none" strike="noStrike" cap="none" normalizeH="0" baseline="0">
              <a:ln>
                <a:noFill/>
              </a:ln>
              <a:solidFill>
                <a:schemeClr val="tx1"/>
              </a:solidFill>
              <a:effectLst/>
              <a:latin typeface="Arial" panose="020B0604020202020204" pitchFamily="34" charset="0"/>
            </a:endParaRPr>
          </a:p>
        </p:txBody>
      </p:sp>
      <p:sp>
        <p:nvSpPr>
          <p:cNvPr id="11" name="Textfeld 10">
            <a:extLst>
              <a:ext uri="{FF2B5EF4-FFF2-40B4-BE49-F238E27FC236}">
                <a16:creationId xmlns:a16="http://schemas.microsoft.com/office/drawing/2014/main" id="{C90873C9-4965-4ABC-A6AB-FA7810C3AD33}"/>
              </a:ext>
            </a:extLst>
          </p:cNvPr>
          <p:cNvSpPr txBox="1"/>
          <p:nvPr/>
        </p:nvSpPr>
        <p:spPr>
          <a:xfrm>
            <a:off x="7386507" y="4827864"/>
            <a:ext cx="1690382" cy="369332"/>
          </a:xfrm>
          <a:prstGeom prst="rect">
            <a:avLst/>
          </a:prstGeom>
          <a:noFill/>
        </p:spPr>
        <p:txBody>
          <a:bodyPr wrap="square" rtlCol="0">
            <a:spAutoFit/>
          </a:bodyPr>
          <a:lstStyle/>
          <a:p>
            <a:r>
              <a:rPr lang="de-AT" sz="900" dirty="0">
                <a:effectLst/>
                <a:latin typeface="Calibri" panose="020F0502020204030204" pitchFamily="34" charset="0"/>
                <a:ea typeface="Times New Roman" panose="02020603050405020304" pitchFamily="18" charset="0"/>
                <a:cs typeface="Calibri" panose="020F0502020204030204" pitchFamily="34" charset="0"/>
              </a:rPr>
              <a:t>(</a:t>
            </a:r>
            <a:r>
              <a:rPr lang="de-AT" sz="1000" dirty="0">
                <a:effectLst/>
                <a:latin typeface="Calibri" panose="020F0502020204030204" pitchFamily="34" charset="0"/>
                <a:ea typeface="Times New Roman" panose="02020603050405020304" pitchFamily="18" charset="0"/>
                <a:cs typeface="Calibri" panose="020F0502020204030204" pitchFamily="34" charset="0"/>
              </a:rPr>
              <a:t>Arbeiterkammer, 2019)</a:t>
            </a:r>
            <a:endParaRPr lang="de-AT" sz="10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de-AT" sz="800" dirty="0"/>
          </a:p>
        </p:txBody>
      </p:sp>
    </p:spTree>
    <p:extLst>
      <p:ext uri="{BB962C8B-B14F-4D97-AF65-F5344CB8AC3E}">
        <p14:creationId xmlns:p14="http://schemas.microsoft.com/office/powerpoint/2010/main" val="119467338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B47CFD6-6D46-4505-9FA3-FBD9527A7FBC}"/>
              </a:ext>
            </a:extLst>
          </p:cNvPr>
          <p:cNvSpPr>
            <a:spLocks noGrp="1"/>
          </p:cNvSpPr>
          <p:nvPr>
            <p:ph idx="1"/>
          </p:nvPr>
        </p:nvSpPr>
        <p:spPr/>
        <p:txBody>
          <a:bodyPr/>
          <a:lstStyle/>
          <a:p>
            <a:endParaRPr lang="de-AT" dirty="0"/>
          </a:p>
          <a:p>
            <a:r>
              <a:rPr lang="de-AT" dirty="0"/>
              <a:t>Anonymität </a:t>
            </a:r>
          </a:p>
          <a:p>
            <a:pPr marL="0" indent="0">
              <a:buNone/>
            </a:pPr>
            <a:r>
              <a:rPr lang="de-AT" dirty="0"/>
              <a:t>Es werden keine personenbezogenen Daten preisgegeben oder weitergegeben</a:t>
            </a:r>
          </a:p>
          <a:p>
            <a:endParaRPr lang="de-AT" dirty="0"/>
          </a:p>
          <a:p>
            <a:pPr marL="0" indent="0">
              <a:buNone/>
            </a:pPr>
            <a:endParaRPr lang="de-AT" dirty="0"/>
          </a:p>
          <a:p>
            <a:r>
              <a:rPr lang="de-AT" dirty="0"/>
              <a:t>Keine technischen Probleme -&gt; immer einsetzbar </a:t>
            </a:r>
          </a:p>
          <a:p>
            <a:pPr marL="0" indent="0">
              <a:buNone/>
            </a:pPr>
            <a:endParaRPr lang="de-AT" dirty="0"/>
          </a:p>
          <a:p>
            <a:endParaRPr lang="de-AT" dirty="0"/>
          </a:p>
          <a:p>
            <a:endParaRPr lang="de-AT" dirty="0"/>
          </a:p>
          <a:p>
            <a:endParaRPr lang="de-AT" dirty="0"/>
          </a:p>
          <a:p>
            <a:endParaRPr lang="de-AT" dirty="0"/>
          </a:p>
          <a:p>
            <a:endParaRPr lang="de-AT" dirty="0"/>
          </a:p>
          <a:p>
            <a:endParaRPr lang="de-AT" dirty="0"/>
          </a:p>
          <a:p>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a:p>
            <a:pPr marL="0" indent="0">
              <a:buNone/>
            </a:pPr>
            <a:endParaRPr lang="de-AT" dirty="0"/>
          </a:p>
        </p:txBody>
      </p:sp>
      <p:sp>
        <p:nvSpPr>
          <p:cNvPr id="3" name="Titel 2">
            <a:extLst>
              <a:ext uri="{FF2B5EF4-FFF2-40B4-BE49-F238E27FC236}">
                <a16:creationId xmlns:a16="http://schemas.microsoft.com/office/drawing/2014/main" id="{80A628B8-9A9B-492A-B59A-AFCF8FA46DEC}"/>
              </a:ext>
            </a:extLst>
          </p:cNvPr>
          <p:cNvSpPr>
            <a:spLocks noGrp="1"/>
          </p:cNvSpPr>
          <p:nvPr>
            <p:ph type="title"/>
          </p:nvPr>
        </p:nvSpPr>
        <p:spPr/>
        <p:txBody>
          <a:bodyPr/>
          <a:lstStyle/>
          <a:p>
            <a:r>
              <a:rPr lang="de-AT" dirty="0"/>
              <a:t>Vorteile Bargeld</a:t>
            </a:r>
          </a:p>
        </p:txBody>
      </p:sp>
      <p:sp>
        <p:nvSpPr>
          <p:cNvPr id="4" name="Foliennummernplatzhalter 3">
            <a:extLst>
              <a:ext uri="{FF2B5EF4-FFF2-40B4-BE49-F238E27FC236}">
                <a16:creationId xmlns:a16="http://schemas.microsoft.com/office/drawing/2014/main" id="{92052EFC-6F78-41A1-AB60-B4CBCD1FB301}"/>
              </a:ext>
            </a:extLst>
          </p:cNvPr>
          <p:cNvSpPr>
            <a:spLocks noGrp="1"/>
          </p:cNvSpPr>
          <p:nvPr>
            <p:ph type="sldNum" sz="quarter" idx="4"/>
          </p:nvPr>
        </p:nvSpPr>
        <p:spPr/>
        <p:txBody>
          <a:bodyPr/>
          <a:lstStyle/>
          <a:p>
            <a:fld id="{BE3DC40E-DBBE-4E2D-9EEC-FBF0DA0E9179}" type="slidenum">
              <a:rPr lang="en-GB" smtClean="0"/>
              <a:pPr/>
              <a:t>12</a:t>
            </a:fld>
            <a:endParaRPr lang="en-GB" dirty="0"/>
          </a:p>
        </p:txBody>
      </p:sp>
    </p:spTree>
    <p:extLst>
      <p:ext uri="{BB962C8B-B14F-4D97-AF65-F5344CB8AC3E}">
        <p14:creationId xmlns:p14="http://schemas.microsoft.com/office/powerpoint/2010/main" val="179990848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53D1B9F-D3E0-4192-A9FD-A656AA374B7A}"/>
              </a:ext>
            </a:extLst>
          </p:cNvPr>
          <p:cNvSpPr>
            <a:spLocks noGrp="1"/>
          </p:cNvSpPr>
          <p:nvPr>
            <p:ph idx="1"/>
          </p:nvPr>
        </p:nvSpPr>
        <p:spPr/>
        <p:txBody>
          <a:bodyPr/>
          <a:lstStyle/>
          <a:p>
            <a:endParaRPr lang="de-AT" dirty="0"/>
          </a:p>
          <a:p>
            <a:r>
              <a:rPr lang="de-AT" dirty="0"/>
              <a:t>Möglichkeit von Geldwäsche oder Falschgeld</a:t>
            </a:r>
          </a:p>
          <a:p>
            <a:pPr marL="0" indent="0">
              <a:buNone/>
            </a:pPr>
            <a:endParaRPr lang="de-AT" dirty="0"/>
          </a:p>
          <a:p>
            <a:endParaRPr lang="de-AT" dirty="0"/>
          </a:p>
          <a:p>
            <a:r>
              <a:rPr lang="de-AT" dirty="0"/>
              <a:t>Nicht so schneller Zahlungsvorgang -&gt; kommt auf Situation an</a:t>
            </a:r>
          </a:p>
          <a:p>
            <a:pPr marL="0" indent="0">
              <a:buNone/>
            </a:pPr>
            <a:endParaRPr lang="de-AT" dirty="0"/>
          </a:p>
          <a:p>
            <a:endParaRPr lang="de-AT" dirty="0"/>
          </a:p>
          <a:p>
            <a:r>
              <a:rPr lang="de-AT" dirty="0"/>
              <a:t>Wenn Geld verloren geht oder gestohlen wird ist das gesamte Geld weg, bei NFC ist es begrenzt</a:t>
            </a:r>
          </a:p>
          <a:p>
            <a:pPr marL="0" indent="0">
              <a:buNone/>
            </a:pPr>
            <a:endParaRPr lang="de-AT" dirty="0"/>
          </a:p>
          <a:p>
            <a:r>
              <a:rPr lang="de-AT" dirty="0"/>
              <a:t>Hygienegründe</a:t>
            </a:r>
          </a:p>
        </p:txBody>
      </p:sp>
      <p:sp>
        <p:nvSpPr>
          <p:cNvPr id="3" name="Titel 2">
            <a:extLst>
              <a:ext uri="{FF2B5EF4-FFF2-40B4-BE49-F238E27FC236}">
                <a16:creationId xmlns:a16="http://schemas.microsoft.com/office/drawing/2014/main" id="{0D2AD6A3-A853-42CB-8322-EBFE26B689D0}"/>
              </a:ext>
            </a:extLst>
          </p:cNvPr>
          <p:cNvSpPr>
            <a:spLocks noGrp="1"/>
          </p:cNvSpPr>
          <p:nvPr>
            <p:ph type="title"/>
          </p:nvPr>
        </p:nvSpPr>
        <p:spPr/>
        <p:txBody>
          <a:bodyPr/>
          <a:lstStyle/>
          <a:p>
            <a:r>
              <a:rPr lang="de-AT" dirty="0"/>
              <a:t>Nachteile Bargeld</a:t>
            </a:r>
          </a:p>
        </p:txBody>
      </p:sp>
      <p:sp>
        <p:nvSpPr>
          <p:cNvPr id="4" name="Foliennummernplatzhalter 3">
            <a:extLst>
              <a:ext uri="{FF2B5EF4-FFF2-40B4-BE49-F238E27FC236}">
                <a16:creationId xmlns:a16="http://schemas.microsoft.com/office/drawing/2014/main" id="{89D655E4-1A5D-44AC-8722-EC0D5C5F2C15}"/>
              </a:ext>
            </a:extLst>
          </p:cNvPr>
          <p:cNvSpPr>
            <a:spLocks noGrp="1"/>
          </p:cNvSpPr>
          <p:nvPr>
            <p:ph type="sldNum" sz="quarter" idx="4"/>
          </p:nvPr>
        </p:nvSpPr>
        <p:spPr/>
        <p:txBody>
          <a:bodyPr/>
          <a:lstStyle/>
          <a:p>
            <a:fld id="{BE3DC40E-DBBE-4E2D-9EEC-FBF0DA0E9179}" type="slidenum">
              <a:rPr lang="en-GB" smtClean="0"/>
              <a:pPr/>
              <a:t>13</a:t>
            </a:fld>
            <a:endParaRPr lang="en-GB" dirty="0"/>
          </a:p>
        </p:txBody>
      </p:sp>
    </p:spTree>
    <p:extLst>
      <p:ext uri="{BB962C8B-B14F-4D97-AF65-F5344CB8AC3E}">
        <p14:creationId xmlns:p14="http://schemas.microsoft.com/office/powerpoint/2010/main" val="4087874415"/>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A07836E-A4BB-4971-A2E9-289BF59D6A5F}"/>
              </a:ext>
            </a:extLst>
          </p:cNvPr>
          <p:cNvSpPr>
            <a:spLocks noGrp="1"/>
          </p:cNvSpPr>
          <p:nvPr>
            <p:ph idx="1"/>
          </p:nvPr>
        </p:nvSpPr>
        <p:spPr/>
        <p:txBody>
          <a:bodyPr/>
          <a:lstStyle/>
          <a:p>
            <a:endParaRPr lang="de-AT" dirty="0"/>
          </a:p>
          <a:p>
            <a:r>
              <a:rPr lang="de-AT" dirty="0"/>
              <a:t>Innerhalb der EU, sofern selbe Währung, keine zusätzlichen Gebühren </a:t>
            </a:r>
          </a:p>
          <a:p>
            <a:endParaRPr lang="de-AT" dirty="0"/>
          </a:p>
          <a:p>
            <a:r>
              <a:rPr lang="de-AT" dirty="0"/>
              <a:t>Außerhalb der EU fallen Gebühren an, variieren von Bank zu Bank</a:t>
            </a:r>
          </a:p>
          <a:p>
            <a:endParaRPr lang="de-AT" dirty="0"/>
          </a:p>
          <a:p>
            <a:r>
              <a:rPr lang="de-AT" dirty="0"/>
              <a:t>Auch „Bankomatinhaber“ können extra Gebühren verlangen</a:t>
            </a:r>
          </a:p>
          <a:p>
            <a:endParaRPr lang="de-AT" dirty="0"/>
          </a:p>
          <a:p>
            <a:r>
              <a:rPr lang="de-AT" dirty="0"/>
              <a:t>-&gt; „0% </a:t>
            </a:r>
            <a:r>
              <a:rPr lang="de-AT" dirty="0" err="1"/>
              <a:t>Commission</a:t>
            </a:r>
            <a:r>
              <a:rPr lang="de-AT" dirty="0"/>
              <a:t>“ Bankomat aufsuchen</a:t>
            </a:r>
          </a:p>
          <a:p>
            <a:endParaRPr lang="de-AT" dirty="0"/>
          </a:p>
          <a:p>
            <a:r>
              <a:rPr lang="de-AT" dirty="0"/>
              <a:t>Processing </a:t>
            </a:r>
            <a:r>
              <a:rPr lang="de-AT" dirty="0" err="1"/>
              <a:t>fees</a:t>
            </a:r>
            <a:r>
              <a:rPr lang="de-AT" dirty="0"/>
              <a:t>, Service </a:t>
            </a:r>
            <a:r>
              <a:rPr lang="de-AT" dirty="0" err="1"/>
              <a:t>fee</a:t>
            </a:r>
            <a:endParaRPr lang="de-AT" dirty="0"/>
          </a:p>
        </p:txBody>
      </p:sp>
      <p:sp>
        <p:nvSpPr>
          <p:cNvPr id="3" name="Titel 2">
            <a:extLst>
              <a:ext uri="{FF2B5EF4-FFF2-40B4-BE49-F238E27FC236}">
                <a16:creationId xmlns:a16="http://schemas.microsoft.com/office/drawing/2014/main" id="{7BE9F587-05FF-47B8-B715-C24254B3A178}"/>
              </a:ext>
            </a:extLst>
          </p:cNvPr>
          <p:cNvSpPr>
            <a:spLocks noGrp="1"/>
          </p:cNvSpPr>
          <p:nvPr>
            <p:ph type="title"/>
          </p:nvPr>
        </p:nvSpPr>
        <p:spPr/>
        <p:txBody>
          <a:bodyPr/>
          <a:lstStyle/>
          <a:p>
            <a:r>
              <a:rPr lang="de-AT" dirty="0"/>
              <a:t>Kosten die bei der Barzahlung anfallen</a:t>
            </a:r>
          </a:p>
        </p:txBody>
      </p:sp>
      <p:sp>
        <p:nvSpPr>
          <p:cNvPr id="4" name="Foliennummernplatzhalter 3">
            <a:extLst>
              <a:ext uri="{FF2B5EF4-FFF2-40B4-BE49-F238E27FC236}">
                <a16:creationId xmlns:a16="http://schemas.microsoft.com/office/drawing/2014/main" id="{D395C524-067D-4176-A136-571D5CFC5BAE}"/>
              </a:ext>
            </a:extLst>
          </p:cNvPr>
          <p:cNvSpPr>
            <a:spLocks noGrp="1"/>
          </p:cNvSpPr>
          <p:nvPr>
            <p:ph type="sldNum" sz="quarter" idx="4"/>
          </p:nvPr>
        </p:nvSpPr>
        <p:spPr/>
        <p:txBody>
          <a:bodyPr/>
          <a:lstStyle/>
          <a:p>
            <a:fld id="{BE3DC40E-DBBE-4E2D-9EEC-FBF0DA0E9179}" type="slidenum">
              <a:rPr lang="en-GB" smtClean="0"/>
              <a:pPr/>
              <a:t>14</a:t>
            </a:fld>
            <a:endParaRPr lang="en-GB" dirty="0"/>
          </a:p>
        </p:txBody>
      </p:sp>
    </p:spTree>
    <p:extLst>
      <p:ext uri="{BB962C8B-B14F-4D97-AF65-F5344CB8AC3E}">
        <p14:creationId xmlns:p14="http://schemas.microsoft.com/office/powerpoint/2010/main" val="253311525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EAA3165B-E0FC-44C7-9CF2-8F95E64952AA}"/>
              </a:ext>
            </a:extLst>
          </p:cNvPr>
          <p:cNvSpPr>
            <a:spLocks noGrp="1"/>
          </p:cNvSpPr>
          <p:nvPr>
            <p:ph type="title"/>
          </p:nvPr>
        </p:nvSpPr>
        <p:spPr/>
        <p:txBody>
          <a:bodyPr/>
          <a:lstStyle/>
          <a:p>
            <a:r>
              <a:rPr lang="de-AT" dirty="0"/>
              <a:t> </a:t>
            </a:r>
          </a:p>
        </p:txBody>
      </p:sp>
      <p:sp>
        <p:nvSpPr>
          <p:cNvPr id="4" name="Foliennummernplatzhalter 3">
            <a:extLst>
              <a:ext uri="{FF2B5EF4-FFF2-40B4-BE49-F238E27FC236}">
                <a16:creationId xmlns:a16="http://schemas.microsoft.com/office/drawing/2014/main" id="{80E4CBFF-E26E-4B9F-BDE3-26AE68A1D0AD}"/>
              </a:ext>
            </a:extLst>
          </p:cNvPr>
          <p:cNvSpPr>
            <a:spLocks noGrp="1"/>
          </p:cNvSpPr>
          <p:nvPr>
            <p:ph type="sldNum" sz="quarter" idx="4"/>
          </p:nvPr>
        </p:nvSpPr>
        <p:spPr/>
        <p:txBody>
          <a:bodyPr/>
          <a:lstStyle/>
          <a:p>
            <a:fld id="{BE3DC40E-DBBE-4E2D-9EEC-FBF0DA0E9179}" type="slidenum">
              <a:rPr lang="en-GB" smtClean="0"/>
              <a:pPr/>
              <a:t>15</a:t>
            </a:fld>
            <a:endParaRPr lang="en-GB" dirty="0"/>
          </a:p>
        </p:txBody>
      </p:sp>
      <p:pic>
        <p:nvPicPr>
          <p:cNvPr id="5" name="Inhaltsplatzhalter 4">
            <a:extLst>
              <a:ext uri="{FF2B5EF4-FFF2-40B4-BE49-F238E27FC236}">
                <a16:creationId xmlns:a16="http://schemas.microsoft.com/office/drawing/2014/main" id="{C1F87CF8-1A64-4957-B3AF-A6CA7A4523D9}"/>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665953" y="1210390"/>
            <a:ext cx="2746164" cy="3663614"/>
          </a:xfrm>
          <a:prstGeom prst="rect">
            <a:avLst/>
          </a:prstGeom>
        </p:spPr>
      </p:pic>
      <p:pic>
        <p:nvPicPr>
          <p:cNvPr id="6" name="Grafik 5">
            <a:extLst>
              <a:ext uri="{FF2B5EF4-FFF2-40B4-BE49-F238E27FC236}">
                <a16:creationId xmlns:a16="http://schemas.microsoft.com/office/drawing/2014/main" id="{B902BFF3-62DC-4EA2-A240-F693312416F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883512" y="1210391"/>
            <a:ext cx="2795040" cy="3663613"/>
          </a:xfrm>
          <a:prstGeom prst="rect">
            <a:avLst/>
          </a:prstGeom>
        </p:spPr>
      </p:pic>
      <p:sp>
        <p:nvSpPr>
          <p:cNvPr id="7" name="Textfeld 6">
            <a:extLst>
              <a:ext uri="{FF2B5EF4-FFF2-40B4-BE49-F238E27FC236}">
                <a16:creationId xmlns:a16="http://schemas.microsoft.com/office/drawing/2014/main" id="{60F56AB8-ACD6-4DB5-A7C7-465DF4BB8962}"/>
              </a:ext>
            </a:extLst>
          </p:cNvPr>
          <p:cNvSpPr txBox="1"/>
          <p:nvPr/>
        </p:nvSpPr>
        <p:spPr>
          <a:xfrm>
            <a:off x="583035" y="391556"/>
            <a:ext cx="6144936" cy="461665"/>
          </a:xfrm>
          <a:prstGeom prst="rect">
            <a:avLst/>
          </a:prstGeom>
          <a:noFill/>
        </p:spPr>
        <p:txBody>
          <a:bodyPr wrap="square" rtlCol="0">
            <a:spAutoFit/>
          </a:bodyPr>
          <a:lstStyle/>
          <a:p>
            <a:r>
              <a:rPr lang="de-AT" sz="2400" b="1" dirty="0">
                <a:latin typeface="+mj-lt"/>
              </a:rPr>
              <a:t>Grafik</a:t>
            </a:r>
          </a:p>
        </p:txBody>
      </p:sp>
      <p:sp>
        <p:nvSpPr>
          <p:cNvPr id="8" name="Textfeld 7">
            <a:extLst>
              <a:ext uri="{FF2B5EF4-FFF2-40B4-BE49-F238E27FC236}">
                <a16:creationId xmlns:a16="http://schemas.microsoft.com/office/drawing/2014/main" id="{0AAA0262-E8EC-4B1B-A7D3-C97609D5CCC0}"/>
              </a:ext>
            </a:extLst>
          </p:cNvPr>
          <p:cNvSpPr txBox="1"/>
          <p:nvPr/>
        </p:nvSpPr>
        <p:spPr>
          <a:xfrm>
            <a:off x="1015068" y="4983061"/>
            <a:ext cx="2172749" cy="261610"/>
          </a:xfrm>
          <a:prstGeom prst="rect">
            <a:avLst/>
          </a:prstGeom>
          <a:noFill/>
        </p:spPr>
        <p:txBody>
          <a:bodyPr wrap="square" rtlCol="0">
            <a:spAutoFit/>
          </a:bodyPr>
          <a:lstStyle/>
          <a:p>
            <a:r>
              <a:rPr lang="en-GB" sz="1100" dirty="0">
                <a:effectLst/>
                <a:latin typeface="Calibri" panose="020F0502020204030204" pitchFamily="34" charset="0"/>
                <a:ea typeface="Calibri" panose="020F0502020204030204" pitchFamily="34" charset="0"/>
                <a:cs typeface="Times New Roman" panose="02020603050405020304" pitchFamily="18" charset="0"/>
              </a:rPr>
              <a:t>(Buchholz, Statista, 2020)</a:t>
            </a:r>
            <a:endParaRPr lang="de-AT" sz="1100" dirty="0"/>
          </a:p>
        </p:txBody>
      </p:sp>
      <p:sp>
        <p:nvSpPr>
          <p:cNvPr id="9" name="Textfeld 8">
            <a:extLst>
              <a:ext uri="{FF2B5EF4-FFF2-40B4-BE49-F238E27FC236}">
                <a16:creationId xmlns:a16="http://schemas.microsoft.com/office/drawing/2014/main" id="{65F492B6-AE80-4794-8FB3-4393889CB560}"/>
              </a:ext>
            </a:extLst>
          </p:cNvPr>
          <p:cNvSpPr txBox="1"/>
          <p:nvPr/>
        </p:nvSpPr>
        <p:spPr>
          <a:xfrm>
            <a:off x="3921853" y="5013063"/>
            <a:ext cx="1858113" cy="261610"/>
          </a:xfrm>
          <a:prstGeom prst="rect">
            <a:avLst/>
          </a:prstGeom>
          <a:noFill/>
        </p:spPr>
        <p:txBody>
          <a:bodyPr wrap="square" rtlCol="0">
            <a:spAutoFit/>
          </a:bodyPr>
          <a:lstStyle/>
          <a:p>
            <a:r>
              <a:rPr lang="en-GB" sz="1100" dirty="0">
                <a:effectLst/>
                <a:latin typeface="Calibri" panose="020F0502020204030204" pitchFamily="34" charset="0"/>
                <a:ea typeface="Calibri" panose="020F0502020204030204" pitchFamily="34" charset="0"/>
                <a:cs typeface="Times New Roman" panose="02020603050405020304" pitchFamily="18" charset="0"/>
              </a:rPr>
              <a:t>(Buchholz, Statista, 2021)</a:t>
            </a:r>
            <a:endParaRPr lang="de-AT" sz="1100" dirty="0"/>
          </a:p>
        </p:txBody>
      </p:sp>
    </p:spTree>
    <p:extLst>
      <p:ext uri="{BB962C8B-B14F-4D97-AF65-F5344CB8AC3E}">
        <p14:creationId xmlns:p14="http://schemas.microsoft.com/office/powerpoint/2010/main" val="232238236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383982B-AA04-4F54-A04F-B29F14FA8856}"/>
              </a:ext>
            </a:extLst>
          </p:cNvPr>
          <p:cNvSpPr>
            <a:spLocks noGrp="1"/>
          </p:cNvSpPr>
          <p:nvPr>
            <p:ph idx="1"/>
          </p:nvPr>
        </p:nvSpPr>
        <p:spPr/>
        <p:txBody>
          <a:bodyPr/>
          <a:lstStyle/>
          <a:p>
            <a:endParaRPr lang="de-AT" dirty="0"/>
          </a:p>
          <a:p>
            <a:r>
              <a:rPr lang="de-AT" dirty="0"/>
              <a:t>Viele Menschen stiegen auf kontaktlose Zahlungsmittel um</a:t>
            </a:r>
          </a:p>
          <a:p>
            <a:endParaRPr lang="de-AT" dirty="0"/>
          </a:p>
          <a:p>
            <a:r>
              <a:rPr lang="de-AT" dirty="0"/>
              <a:t>NFC basierte Zahlungsmittel werden beliebter</a:t>
            </a:r>
          </a:p>
          <a:p>
            <a:endParaRPr lang="de-AT" dirty="0"/>
          </a:p>
          <a:p>
            <a:r>
              <a:rPr lang="de-AT" dirty="0"/>
              <a:t>Bargeld dient als Wertaufbewahrungsmittel </a:t>
            </a:r>
          </a:p>
          <a:p>
            <a:pPr marL="0" indent="0">
              <a:buNone/>
            </a:pPr>
            <a:endParaRPr lang="de-AT" dirty="0"/>
          </a:p>
          <a:p>
            <a:r>
              <a:rPr lang="de-AT" dirty="0"/>
              <a:t>Einkaufsverhalten der Menschen änderte sich</a:t>
            </a:r>
          </a:p>
        </p:txBody>
      </p:sp>
      <p:sp>
        <p:nvSpPr>
          <p:cNvPr id="3" name="Titel 2">
            <a:extLst>
              <a:ext uri="{FF2B5EF4-FFF2-40B4-BE49-F238E27FC236}">
                <a16:creationId xmlns:a16="http://schemas.microsoft.com/office/drawing/2014/main" id="{08570740-2C86-46F3-BD9F-419E5D2B61CE}"/>
              </a:ext>
            </a:extLst>
          </p:cNvPr>
          <p:cNvSpPr>
            <a:spLocks noGrp="1"/>
          </p:cNvSpPr>
          <p:nvPr>
            <p:ph type="title"/>
          </p:nvPr>
        </p:nvSpPr>
        <p:spPr/>
        <p:txBody>
          <a:bodyPr/>
          <a:lstStyle/>
          <a:p>
            <a:r>
              <a:rPr lang="de-AT" dirty="0"/>
              <a:t>Covid-19</a:t>
            </a:r>
          </a:p>
        </p:txBody>
      </p:sp>
      <p:sp>
        <p:nvSpPr>
          <p:cNvPr id="4" name="Foliennummernplatzhalter 3">
            <a:extLst>
              <a:ext uri="{FF2B5EF4-FFF2-40B4-BE49-F238E27FC236}">
                <a16:creationId xmlns:a16="http://schemas.microsoft.com/office/drawing/2014/main" id="{74E13245-D436-4570-9F39-E6C40E9D74FD}"/>
              </a:ext>
            </a:extLst>
          </p:cNvPr>
          <p:cNvSpPr>
            <a:spLocks noGrp="1"/>
          </p:cNvSpPr>
          <p:nvPr>
            <p:ph type="sldNum" sz="quarter" idx="4"/>
          </p:nvPr>
        </p:nvSpPr>
        <p:spPr/>
        <p:txBody>
          <a:bodyPr/>
          <a:lstStyle/>
          <a:p>
            <a:fld id="{BE3DC40E-DBBE-4E2D-9EEC-FBF0DA0E9179}" type="slidenum">
              <a:rPr lang="en-GB" smtClean="0"/>
              <a:pPr/>
              <a:t>16</a:t>
            </a:fld>
            <a:endParaRPr lang="en-GB" dirty="0"/>
          </a:p>
        </p:txBody>
      </p:sp>
    </p:spTree>
    <p:extLst>
      <p:ext uri="{BB962C8B-B14F-4D97-AF65-F5344CB8AC3E}">
        <p14:creationId xmlns:p14="http://schemas.microsoft.com/office/powerpoint/2010/main" val="65525011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050AB3E-4660-4F65-BBAC-E2E294B329A8}"/>
              </a:ext>
            </a:extLst>
          </p:cNvPr>
          <p:cNvSpPr>
            <a:spLocks noGrp="1"/>
          </p:cNvSpPr>
          <p:nvPr>
            <p:ph type="title"/>
          </p:nvPr>
        </p:nvSpPr>
        <p:spPr/>
        <p:txBody>
          <a:bodyPr/>
          <a:lstStyle/>
          <a:p>
            <a:r>
              <a:rPr lang="de-AT" dirty="0"/>
              <a:t>Grafik </a:t>
            </a:r>
          </a:p>
        </p:txBody>
      </p:sp>
      <p:sp>
        <p:nvSpPr>
          <p:cNvPr id="4" name="Foliennummernplatzhalter 3">
            <a:extLst>
              <a:ext uri="{FF2B5EF4-FFF2-40B4-BE49-F238E27FC236}">
                <a16:creationId xmlns:a16="http://schemas.microsoft.com/office/drawing/2014/main" id="{A1CC3677-20FD-4B9B-A5E1-A0D4BB502E38}"/>
              </a:ext>
            </a:extLst>
          </p:cNvPr>
          <p:cNvSpPr>
            <a:spLocks noGrp="1"/>
          </p:cNvSpPr>
          <p:nvPr>
            <p:ph type="sldNum" sz="quarter" idx="4"/>
          </p:nvPr>
        </p:nvSpPr>
        <p:spPr/>
        <p:txBody>
          <a:bodyPr/>
          <a:lstStyle/>
          <a:p>
            <a:fld id="{BE3DC40E-DBBE-4E2D-9EEC-FBF0DA0E9179}" type="slidenum">
              <a:rPr lang="en-GB" smtClean="0"/>
              <a:pPr/>
              <a:t>17</a:t>
            </a:fld>
            <a:endParaRPr lang="en-GB" dirty="0"/>
          </a:p>
        </p:txBody>
      </p:sp>
      <p:pic>
        <p:nvPicPr>
          <p:cNvPr id="5" name="Inhaltsplatzhalter 4">
            <a:extLst>
              <a:ext uri="{FF2B5EF4-FFF2-40B4-BE49-F238E27FC236}">
                <a16:creationId xmlns:a16="http://schemas.microsoft.com/office/drawing/2014/main" id="{9E54D1F3-2AD4-4DAA-96E5-23CA9F0A84F1}"/>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804396" y="1323641"/>
            <a:ext cx="7018340" cy="3583919"/>
          </a:xfrm>
          <a:prstGeom prst="rect">
            <a:avLst/>
          </a:prstGeom>
        </p:spPr>
      </p:pic>
      <p:sp>
        <p:nvSpPr>
          <p:cNvPr id="6" name="Textfeld 5">
            <a:extLst>
              <a:ext uri="{FF2B5EF4-FFF2-40B4-BE49-F238E27FC236}">
                <a16:creationId xmlns:a16="http://schemas.microsoft.com/office/drawing/2014/main" id="{FB5835DD-61FF-4190-A582-E64AA350DCFC}"/>
              </a:ext>
            </a:extLst>
          </p:cNvPr>
          <p:cNvSpPr txBox="1"/>
          <p:nvPr/>
        </p:nvSpPr>
        <p:spPr>
          <a:xfrm rot="10800000" flipV="1">
            <a:off x="1203819" y="5042204"/>
            <a:ext cx="2109831" cy="383503"/>
          </a:xfrm>
          <a:prstGeom prst="rect">
            <a:avLst/>
          </a:prstGeom>
          <a:noFill/>
        </p:spPr>
        <p:txBody>
          <a:bodyPr wrap="square" rtlCol="0">
            <a:spAutoFit/>
          </a:bodyPr>
          <a:lstStyle/>
          <a:p>
            <a:pPr algn="just">
              <a:lnSpc>
                <a:spcPct val="200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(European Central Bank, 2021)</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820970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A26D858-EDA6-40B7-8536-C2CEDA8B3E92}"/>
              </a:ext>
            </a:extLst>
          </p:cNvPr>
          <p:cNvSpPr>
            <a:spLocks noGrp="1"/>
          </p:cNvSpPr>
          <p:nvPr>
            <p:ph idx="1"/>
          </p:nvPr>
        </p:nvSpPr>
        <p:spPr/>
        <p:txBody>
          <a:bodyPr/>
          <a:lstStyle/>
          <a:p>
            <a:endParaRPr lang="de-AT" dirty="0"/>
          </a:p>
          <a:p>
            <a:endParaRPr lang="de-AT" dirty="0"/>
          </a:p>
          <a:p>
            <a:pPr algn="ctr"/>
            <a:endParaRPr lang="de-AT" dirty="0"/>
          </a:p>
          <a:p>
            <a:endParaRPr lang="de-AT" dirty="0"/>
          </a:p>
          <a:p>
            <a:pPr marL="0" indent="0" algn="ctr">
              <a:buNone/>
            </a:pPr>
            <a:r>
              <a:rPr lang="de-AT" sz="2400" dirty="0"/>
              <a:t>Danke für Euere Aufmerksamkeit! </a:t>
            </a:r>
            <a:r>
              <a:rPr lang="de-AT" sz="2400" dirty="0">
                <a:sym typeface="Wingdings" panose="05000000000000000000" pitchFamily="2" charset="2"/>
              </a:rPr>
              <a:t></a:t>
            </a:r>
            <a:endParaRPr lang="de-AT" sz="2400" dirty="0"/>
          </a:p>
        </p:txBody>
      </p:sp>
      <p:sp>
        <p:nvSpPr>
          <p:cNvPr id="4" name="Foliennummernplatzhalter 3">
            <a:extLst>
              <a:ext uri="{FF2B5EF4-FFF2-40B4-BE49-F238E27FC236}">
                <a16:creationId xmlns:a16="http://schemas.microsoft.com/office/drawing/2014/main" id="{D783C953-5D32-4F9F-8792-8526C6662F57}"/>
              </a:ext>
            </a:extLst>
          </p:cNvPr>
          <p:cNvSpPr>
            <a:spLocks noGrp="1"/>
          </p:cNvSpPr>
          <p:nvPr>
            <p:ph type="sldNum" sz="quarter" idx="4"/>
          </p:nvPr>
        </p:nvSpPr>
        <p:spPr/>
        <p:txBody>
          <a:bodyPr/>
          <a:lstStyle/>
          <a:p>
            <a:fld id="{BE3DC40E-DBBE-4E2D-9EEC-FBF0DA0E9179}" type="slidenum">
              <a:rPr lang="en-GB" smtClean="0"/>
              <a:pPr/>
              <a:t>18</a:t>
            </a:fld>
            <a:endParaRPr lang="en-GB" dirty="0"/>
          </a:p>
        </p:txBody>
      </p:sp>
    </p:spTree>
    <p:extLst>
      <p:ext uri="{BB962C8B-B14F-4D97-AF65-F5344CB8AC3E}">
        <p14:creationId xmlns:p14="http://schemas.microsoft.com/office/powerpoint/2010/main" val="322889924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9C0DEB7-2B5F-4534-A4AB-7638745C32D1}"/>
              </a:ext>
            </a:extLst>
          </p:cNvPr>
          <p:cNvSpPr>
            <a:spLocks noGrp="1"/>
          </p:cNvSpPr>
          <p:nvPr>
            <p:ph idx="1"/>
          </p:nvPr>
        </p:nvSpPr>
        <p:spPr/>
        <p:txBody>
          <a:bodyPr/>
          <a:lstStyle/>
          <a:p>
            <a:endParaRPr lang="de-DE" dirty="0"/>
          </a:p>
          <a:p>
            <a:endParaRPr lang="de-DE" dirty="0"/>
          </a:p>
          <a:p>
            <a:endParaRPr lang="de-DE" dirty="0"/>
          </a:p>
          <a:p>
            <a:pPr>
              <a:lnSpc>
                <a:spcPct val="150000"/>
              </a:lnSpc>
            </a:pPr>
            <a:r>
              <a:rPr lang="de-DE" sz="1800" dirty="0"/>
              <a:t>Bevor ihr für etwas mittels NFC bezahlt, denkt ihr darüber nach was mit eueren Daten alles passiert/ passieren kann oder zahlt ihr einfach weil ihr es in diesem Moment halt gerade wollt/sollt ?</a:t>
            </a:r>
          </a:p>
          <a:p>
            <a:endParaRPr lang="de-DE" dirty="0"/>
          </a:p>
          <a:p>
            <a:endParaRPr lang="de-DE" dirty="0"/>
          </a:p>
          <a:p>
            <a:endParaRPr lang="de-DE" dirty="0"/>
          </a:p>
          <a:p>
            <a:endParaRPr lang="de-DE" dirty="0"/>
          </a:p>
          <a:p>
            <a:endParaRPr lang="de-DE" dirty="0"/>
          </a:p>
          <a:p>
            <a:endParaRPr lang="de-AT" dirty="0"/>
          </a:p>
          <a:p>
            <a:endParaRPr lang="de-AT" dirty="0"/>
          </a:p>
          <a:p>
            <a:pPr marL="0" indent="0">
              <a:buNone/>
            </a:pPr>
            <a:endParaRPr lang="de-AT" dirty="0"/>
          </a:p>
          <a:p>
            <a:pPr marL="0" indent="0">
              <a:buNone/>
            </a:pPr>
            <a:endParaRPr lang="de-AT" dirty="0"/>
          </a:p>
        </p:txBody>
      </p:sp>
      <p:sp>
        <p:nvSpPr>
          <p:cNvPr id="3" name="Titel 2">
            <a:extLst>
              <a:ext uri="{FF2B5EF4-FFF2-40B4-BE49-F238E27FC236}">
                <a16:creationId xmlns:a16="http://schemas.microsoft.com/office/drawing/2014/main" id="{7C3D97DA-484A-4B91-8B4F-1CFED25315AF}"/>
              </a:ext>
            </a:extLst>
          </p:cNvPr>
          <p:cNvSpPr>
            <a:spLocks noGrp="1"/>
          </p:cNvSpPr>
          <p:nvPr>
            <p:ph type="title"/>
          </p:nvPr>
        </p:nvSpPr>
        <p:spPr/>
        <p:txBody>
          <a:bodyPr/>
          <a:lstStyle/>
          <a:p>
            <a:r>
              <a:rPr lang="de-DE" dirty="0" err="1"/>
              <a:t>Diskussions</a:t>
            </a:r>
            <a:r>
              <a:rPr lang="de-DE" dirty="0"/>
              <a:t> Fragen: </a:t>
            </a:r>
            <a:endParaRPr lang="de-AT" dirty="0"/>
          </a:p>
        </p:txBody>
      </p:sp>
      <p:sp>
        <p:nvSpPr>
          <p:cNvPr id="4" name="Foliennummernplatzhalter 3">
            <a:extLst>
              <a:ext uri="{FF2B5EF4-FFF2-40B4-BE49-F238E27FC236}">
                <a16:creationId xmlns:a16="http://schemas.microsoft.com/office/drawing/2014/main" id="{52B9AFB7-D54F-41E0-A8FA-F4F0DAF27DAC}"/>
              </a:ext>
            </a:extLst>
          </p:cNvPr>
          <p:cNvSpPr>
            <a:spLocks noGrp="1"/>
          </p:cNvSpPr>
          <p:nvPr>
            <p:ph type="sldNum" sz="quarter" idx="4"/>
          </p:nvPr>
        </p:nvSpPr>
        <p:spPr/>
        <p:txBody>
          <a:bodyPr/>
          <a:lstStyle/>
          <a:p>
            <a:fld id="{BE3DC40E-DBBE-4E2D-9EEC-FBF0DA0E9179}" type="slidenum">
              <a:rPr lang="en-GB" smtClean="0"/>
              <a:pPr/>
              <a:t>19</a:t>
            </a:fld>
            <a:endParaRPr lang="en-GB" dirty="0"/>
          </a:p>
        </p:txBody>
      </p:sp>
    </p:spTree>
    <p:extLst>
      <p:ext uri="{BB962C8B-B14F-4D97-AF65-F5344CB8AC3E}">
        <p14:creationId xmlns:p14="http://schemas.microsoft.com/office/powerpoint/2010/main" val="132124138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pPr>
              <a:lnSpc>
                <a:spcPct val="200000"/>
              </a:lnSpc>
            </a:pPr>
            <a:r>
              <a:rPr lang="de-DE" i="0" dirty="0">
                <a:solidFill>
                  <a:srgbClr val="20292A"/>
                </a:solidFill>
                <a:effectLst/>
                <a:latin typeface="Asap OneStage"/>
              </a:rPr>
              <a:t>NFC ist die Abkürzung für „</a:t>
            </a:r>
            <a:r>
              <a:rPr lang="de-DE" i="0" dirty="0" err="1">
                <a:solidFill>
                  <a:srgbClr val="20292A"/>
                </a:solidFill>
                <a:effectLst/>
                <a:latin typeface="Asap OneStage"/>
              </a:rPr>
              <a:t>Near</a:t>
            </a:r>
            <a:r>
              <a:rPr lang="de-DE" i="0" dirty="0">
                <a:solidFill>
                  <a:srgbClr val="20292A"/>
                </a:solidFill>
                <a:effectLst/>
                <a:latin typeface="Asap OneStage"/>
              </a:rPr>
              <a:t> Field Communication“</a:t>
            </a:r>
          </a:p>
          <a:p>
            <a:pPr marL="0" indent="0">
              <a:lnSpc>
                <a:spcPct val="200000"/>
              </a:lnSpc>
              <a:buNone/>
            </a:pPr>
            <a:endParaRPr lang="de-DE" dirty="0">
              <a:solidFill>
                <a:srgbClr val="20292A"/>
              </a:solidFill>
              <a:latin typeface="Asap OneStage"/>
            </a:endParaRPr>
          </a:p>
          <a:p>
            <a:pPr>
              <a:lnSpc>
                <a:spcPct val="150000"/>
              </a:lnSpc>
            </a:pPr>
            <a:r>
              <a:rPr lang="de-DE" dirty="0">
                <a:solidFill>
                  <a:srgbClr val="20292A"/>
                </a:solidFill>
                <a:latin typeface="Asap OneStage"/>
              </a:rPr>
              <a:t>Es stellt den kontaktlosen Datenaustausch zwischen NFC basierenden Geräten (</a:t>
            </a:r>
            <a:r>
              <a:rPr lang="de-DE" dirty="0" err="1">
                <a:solidFill>
                  <a:srgbClr val="20292A"/>
                </a:solidFill>
                <a:latin typeface="Asap OneStage"/>
              </a:rPr>
              <a:t>z.b</a:t>
            </a:r>
            <a:r>
              <a:rPr lang="de-DE" dirty="0">
                <a:solidFill>
                  <a:srgbClr val="20292A"/>
                </a:solidFill>
                <a:latin typeface="Asap OneStage"/>
              </a:rPr>
              <a:t> Smartphone oder Girokarte etc.) dar, bei dem diese Daten über kürzeste Distanz und in wenigen Sekunden übertragen werden</a:t>
            </a:r>
          </a:p>
          <a:p>
            <a:pPr marL="0" indent="0">
              <a:lnSpc>
                <a:spcPct val="150000"/>
              </a:lnSpc>
              <a:buNone/>
            </a:pPr>
            <a:endParaRPr lang="de-DE" dirty="0">
              <a:solidFill>
                <a:srgbClr val="20292A"/>
              </a:solidFill>
              <a:latin typeface="Asap OneStage"/>
            </a:endParaRPr>
          </a:p>
          <a:p>
            <a:pPr>
              <a:lnSpc>
                <a:spcPct val="200000"/>
              </a:lnSpc>
            </a:pPr>
            <a:r>
              <a:rPr lang="de-DE" dirty="0">
                <a:solidFill>
                  <a:srgbClr val="20292A"/>
                </a:solidFill>
                <a:latin typeface="Asap OneStage"/>
              </a:rPr>
              <a:t>Basiert auf Funktechnik</a:t>
            </a:r>
            <a:endParaRPr lang="de-AT" dirty="0"/>
          </a:p>
        </p:txBody>
      </p:sp>
      <p:sp>
        <p:nvSpPr>
          <p:cNvPr id="3" name="Titel 2"/>
          <p:cNvSpPr>
            <a:spLocks noGrp="1"/>
          </p:cNvSpPr>
          <p:nvPr>
            <p:ph type="title"/>
          </p:nvPr>
        </p:nvSpPr>
        <p:spPr/>
        <p:txBody>
          <a:bodyPr/>
          <a:lstStyle/>
          <a:p>
            <a:r>
              <a:rPr lang="de-DE" dirty="0"/>
              <a:t>Was ist überhaupt NFC?</a:t>
            </a:r>
            <a:endParaRPr lang="de-AT" dirty="0"/>
          </a:p>
        </p:txBody>
      </p:sp>
      <p:sp>
        <p:nvSpPr>
          <p:cNvPr id="4" name="Foliennummernplatzhalter 3"/>
          <p:cNvSpPr>
            <a:spLocks noGrp="1"/>
          </p:cNvSpPr>
          <p:nvPr>
            <p:ph type="sldNum" sz="quarter" idx="4"/>
          </p:nvPr>
        </p:nvSpPr>
        <p:spPr/>
        <p:txBody>
          <a:bodyPr/>
          <a:lstStyle/>
          <a:p>
            <a:fld id="{BE3DC40E-DBBE-4E2D-9EEC-FBF0DA0E9179}" type="slidenum">
              <a:rPr lang="en-GB" smtClean="0"/>
              <a:pPr/>
              <a:t>2</a:t>
            </a:fld>
            <a:endParaRPr lang="en-GB" dirty="0"/>
          </a:p>
        </p:txBody>
      </p:sp>
    </p:spTree>
    <p:extLst>
      <p:ext uri="{BB962C8B-B14F-4D97-AF65-F5344CB8AC3E}">
        <p14:creationId xmlns:p14="http://schemas.microsoft.com/office/powerpoint/2010/main" val="2381465546"/>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DD30941-81C6-48D2-8B5B-4E8C6A081709}"/>
              </a:ext>
            </a:extLst>
          </p:cNvPr>
          <p:cNvSpPr>
            <a:spLocks noGrp="1"/>
          </p:cNvSpPr>
          <p:nvPr>
            <p:ph idx="1"/>
          </p:nvPr>
        </p:nvSpPr>
        <p:spPr/>
        <p:txBody>
          <a:bodyPr/>
          <a:lstStyle/>
          <a:p>
            <a:endParaRPr lang="de-DE" dirty="0"/>
          </a:p>
          <a:p>
            <a:endParaRPr lang="de-AT" dirty="0"/>
          </a:p>
          <a:p>
            <a:r>
              <a:rPr lang="de-AT" sz="1800" dirty="0"/>
              <a:t>Bezahlt ihr lieber in Bar oder mit der Karte/Handy (mittels NFC)? </a:t>
            </a:r>
          </a:p>
          <a:p>
            <a:endParaRPr lang="de-AT" sz="1800" dirty="0"/>
          </a:p>
          <a:p>
            <a:endParaRPr lang="de-AT" sz="1800" dirty="0"/>
          </a:p>
          <a:p>
            <a:r>
              <a:rPr lang="de-AT" sz="1800" dirty="0"/>
              <a:t>Mit welcher Zahlungsart (Bar oder NFC basiert) würdet ihr sagen bezahlt ihr am meisten am POS? </a:t>
            </a:r>
          </a:p>
          <a:p>
            <a:endParaRPr lang="de-AT" dirty="0"/>
          </a:p>
          <a:p>
            <a:pPr marL="0" indent="0">
              <a:buNone/>
            </a:pPr>
            <a:endParaRPr lang="de-AT" dirty="0"/>
          </a:p>
          <a:p>
            <a:endParaRPr lang="de-AT" dirty="0"/>
          </a:p>
          <a:p>
            <a:endParaRPr lang="de-AT" dirty="0"/>
          </a:p>
        </p:txBody>
      </p:sp>
      <p:sp>
        <p:nvSpPr>
          <p:cNvPr id="4" name="Foliennummernplatzhalter 3">
            <a:extLst>
              <a:ext uri="{FF2B5EF4-FFF2-40B4-BE49-F238E27FC236}">
                <a16:creationId xmlns:a16="http://schemas.microsoft.com/office/drawing/2014/main" id="{3963A2A8-9BBA-4316-8C9A-DDBEBCB99A21}"/>
              </a:ext>
            </a:extLst>
          </p:cNvPr>
          <p:cNvSpPr>
            <a:spLocks noGrp="1"/>
          </p:cNvSpPr>
          <p:nvPr>
            <p:ph type="sldNum" sz="quarter" idx="4"/>
          </p:nvPr>
        </p:nvSpPr>
        <p:spPr/>
        <p:txBody>
          <a:bodyPr/>
          <a:lstStyle/>
          <a:p>
            <a:fld id="{BE3DC40E-DBBE-4E2D-9EEC-FBF0DA0E9179}" type="slidenum">
              <a:rPr lang="en-GB" smtClean="0"/>
              <a:pPr/>
              <a:t>20</a:t>
            </a:fld>
            <a:endParaRPr lang="en-GB" dirty="0"/>
          </a:p>
        </p:txBody>
      </p:sp>
    </p:spTree>
    <p:extLst>
      <p:ext uri="{BB962C8B-B14F-4D97-AF65-F5344CB8AC3E}">
        <p14:creationId xmlns:p14="http://schemas.microsoft.com/office/powerpoint/2010/main" val="2967420304"/>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23968F2F-75D8-47A7-8361-CA24F927C5CD}"/>
              </a:ext>
            </a:extLst>
          </p:cNvPr>
          <p:cNvSpPr>
            <a:spLocks noGrp="1"/>
          </p:cNvSpPr>
          <p:nvPr>
            <p:ph idx="1"/>
          </p:nvPr>
        </p:nvSpPr>
        <p:spPr/>
        <p:txBody>
          <a:bodyPr/>
          <a:lstStyle/>
          <a:p>
            <a:endParaRPr lang="de-DE" dirty="0"/>
          </a:p>
          <a:p>
            <a:endParaRPr lang="de-AT" dirty="0"/>
          </a:p>
          <a:p>
            <a:endParaRPr lang="de-AT" dirty="0"/>
          </a:p>
          <a:p>
            <a:pPr>
              <a:lnSpc>
                <a:spcPct val="150000"/>
              </a:lnSpc>
            </a:pPr>
            <a:r>
              <a:rPr lang="de-AT" sz="1800" dirty="0"/>
              <a:t>Habt ihr im Ausland Erfahrungen gemacht, bei denen euch extreme Kosten angefallen sind nur weil ihr eine gewisse Zahlungsart gewählt habt? </a:t>
            </a:r>
          </a:p>
        </p:txBody>
      </p:sp>
      <p:sp>
        <p:nvSpPr>
          <p:cNvPr id="4" name="Foliennummernplatzhalter 3">
            <a:extLst>
              <a:ext uri="{FF2B5EF4-FFF2-40B4-BE49-F238E27FC236}">
                <a16:creationId xmlns:a16="http://schemas.microsoft.com/office/drawing/2014/main" id="{4FDD2C95-3EDA-4CDB-A4A1-200811E56732}"/>
              </a:ext>
            </a:extLst>
          </p:cNvPr>
          <p:cNvSpPr>
            <a:spLocks noGrp="1"/>
          </p:cNvSpPr>
          <p:nvPr>
            <p:ph type="sldNum" sz="quarter" idx="4"/>
          </p:nvPr>
        </p:nvSpPr>
        <p:spPr/>
        <p:txBody>
          <a:bodyPr/>
          <a:lstStyle/>
          <a:p>
            <a:fld id="{BE3DC40E-DBBE-4E2D-9EEC-FBF0DA0E9179}" type="slidenum">
              <a:rPr lang="en-GB" smtClean="0"/>
              <a:pPr/>
              <a:t>21</a:t>
            </a:fld>
            <a:endParaRPr lang="en-GB" dirty="0"/>
          </a:p>
        </p:txBody>
      </p:sp>
    </p:spTree>
    <p:extLst>
      <p:ext uri="{BB962C8B-B14F-4D97-AF65-F5344CB8AC3E}">
        <p14:creationId xmlns:p14="http://schemas.microsoft.com/office/powerpoint/2010/main" val="3667659638"/>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C581F4A3-7326-497F-B821-57447CC5DCA0}"/>
              </a:ext>
            </a:extLst>
          </p:cNvPr>
          <p:cNvSpPr>
            <a:spLocks noGrp="1"/>
          </p:cNvSpPr>
          <p:nvPr>
            <p:ph idx="1"/>
          </p:nvPr>
        </p:nvSpPr>
        <p:spPr/>
        <p:txBody>
          <a:bodyPr/>
          <a:lstStyle/>
          <a:p>
            <a:endParaRPr lang="de-DE" dirty="0"/>
          </a:p>
          <a:p>
            <a:endParaRPr lang="de-AT" dirty="0"/>
          </a:p>
          <a:p>
            <a:pPr>
              <a:lnSpc>
                <a:spcPct val="150000"/>
              </a:lnSpc>
            </a:pPr>
            <a:r>
              <a:rPr lang="de-AT" sz="1800" dirty="0"/>
              <a:t>Wie denkt ihr persönlich, wie sich durch Corona die verschiedenen Bezahlungsarten verändert haben und ob sich auch in Zukunft bestimmte Zahlungsmethoden mehr durchsetzen werden als andere? (bezogen auf NFC Transaktionen und Barzahlungen)</a:t>
            </a:r>
          </a:p>
        </p:txBody>
      </p:sp>
      <p:sp>
        <p:nvSpPr>
          <p:cNvPr id="4" name="Foliennummernplatzhalter 3">
            <a:extLst>
              <a:ext uri="{FF2B5EF4-FFF2-40B4-BE49-F238E27FC236}">
                <a16:creationId xmlns:a16="http://schemas.microsoft.com/office/drawing/2014/main" id="{BD0C8417-578E-4897-85D2-1D56543967D5}"/>
              </a:ext>
            </a:extLst>
          </p:cNvPr>
          <p:cNvSpPr>
            <a:spLocks noGrp="1"/>
          </p:cNvSpPr>
          <p:nvPr>
            <p:ph type="sldNum" sz="quarter" idx="4"/>
          </p:nvPr>
        </p:nvSpPr>
        <p:spPr/>
        <p:txBody>
          <a:bodyPr/>
          <a:lstStyle/>
          <a:p>
            <a:fld id="{BE3DC40E-DBBE-4E2D-9EEC-FBF0DA0E9179}" type="slidenum">
              <a:rPr lang="en-GB" smtClean="0"/>
              <a:pPr/>
              <a:t>22</a:t>
            </a:fld>
            <a:endParaRPr lang="en-GB" dirty="0"/>
          </a:p>
        </p:txBody>
      </p:sp>
    </p:spTree>
    <p:extLst>
      <p:ext uri="{BB962C8B-B14F-4D97-AF65-F5344CB8AC3E}">
        <p14:creationId xmlns:p14="http://schemas.microsoft.com/office/powerpoint/2010/main" val="1568180475"/>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50D444A9-67CD-4738-BE6B-2E654D21FD1F}"/>
              </a:ext>
            </a:extLst>
          </p:cNvPr>
          <p:cNvSpPr>
            <a:spLocks noGrp="1"/>
          </p:cNvSpPr>
          <p:nvPr>
            <p:ph idx="1"/>
          </p:nvPr>
        </p:nvSpPr>
        <p:spPr/>
        <p:txBody>
          <a:bodyPr>
            <a:normAutofit/>
          </a:bodyPr>
          <a:lstStyle/>
          <a:p>
            <a:pPr>
              <a:lnSpc>
                <a:spcPct val="150000"/>
              </a:lnSpc>
            </a:pPr>
            <a:r>
              <a:rPr lang="de-AT" sz="1800" dirty="0"/>
              <a:t>Wie hat sich euere Einstellung zu den verschiedenen Bezahlmöglichkeiten durch Corona verändert/ hat sich diese überhaupt verändert? </a:t>
            </a:r>
          </a:p>
          <a:p>
            <a:endParaRPr lang="de-AT" sz="1800" dirty="0"/>
          </a:p>
          <a:p>
            <a:r>
              <a:rPr lang="de-AT" sz="1800" dirty="0"/>
              <a:t>Kauft ihr durch Corona vermehrt online?</a:t>
            </a:r>
          </a:p>
        </p:txBody>
      </p:sp>
      <p:sp>
        <p:nvSpPr>
          <p:cNvPr id="4" name="Foliennummernplatzhalter 3">
            <a:extLst>
              <a:ext uri="{FF2B5EF4-FFF2-40B4-BE49-F238E27FC236}">
                <a16:creationId xmlns:a16="http://schemas.microsoft.com/office/drawing/2014/main" id="{E57F605F-89CF-4751-88D0-0F71D07B4A5A}"/>
              </a:ext>
            </a:extLst>
          </p:cNvPr>
          <p:cNvSpPr>
            <a:spLocks noGrp="1"/>
          </p:cNvSpPr>
          <p:nvPr>
            <p:ph type="sldNum" sz="quarter" idx="4"/>
          </p:nvPr>
        </p:nvSpPr>
        <p:spPr/>
        <p:txBody>
          <a:bodyPr/>
          <a:lstStyle/>
          <a:p>
            <a:fld id="{BE3DC40E-DBBE-4E2D-9EEC-FBF0DA0E9179}" type="slidenum">
              <a:rPr lang="en-GB" smtClean="0"/>
              <a:pPr/>
              <a:t>23</a:t>
            </a:fld>
            <a:endParaRPr lang="en-GB" dirty="0"/>
          </a:p>
        </p:txBody>
      </p:sp>
    </p:spTree>
    <p:extLst>
      <p:ext uri="{BB962C8B-B14F-4D97-AF65-F5344CB8AC3E}">
        <p14:creationId xmlns:p14="http://schemas.microsoft.com/office/powerpoint/2010/main" val="3888518008"/>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FDF8186-D32F-4151-A8A4-D946A29F5077}"/>
              </a:ext>
            </a:extLst>
          </p:cNvPr>
          <p:cNvSpPr>
            <a:spLocks noGrp="1"/>
          </p:cNvSpPr>
          <p:nvPr>
            <p:ph idx="1"/>
          </p:nvPr>
        </p:nvSpPr>
        <p:spPr/>
        <p:txBody>
          <a:bodyPr/>
          <a:lstStyle/>
          <a:p>
            <a:endParaRPr lang="de-AT" dirty="0"/>
          </a:p>
          <a:p>
            <a:r>
              <a:rPr lang="de-AT" sz="1800" dirty="0"/>
              <a:t>Weil ja öfters gesagt wird, dass Schweden 2023 bargeldlos werden soll….</a:t>
            </a:r>
          </a:p>
          <a:p>
            <a:pPr marL="0" indent="0">
              <a:buNone/>
            </a:pPr>
            <a:r>
              <a:rPr lang="de-AT" sz="1800" dirty="0"/>
              <a:t>    Würdet ihr in einem Bargeldlosen Land Leben wollen? </a:t>
            </a:r>
          </a:p>
          <a:p>
            <a:pPr marL="0" indent="0">
              <a:buNone/>
            </a:pPr>
            <a:r>
              <a:rPr lang="de-AT" sz="1800" dirty="0"/>
              <a:t>    Warum wenn ja/nein? </a:t>
            </a:r>
          </a:p>
          <a:p>
            <a:pPr marL="0" indent="0">
              <a:buNone/>
            </a:pPr>
            <a:r>
              <a:rPr lang="de-AT" sz="1800" dirty="0"/>
              <a:t>    Könnt ihr euch das vorstellen?</a:t>
            </a:r>
          </a:p>
        </p:txBody>
      </p:sp>
      <p:sp>
        <p:nvSpPr>
          <p:cNvPr id="4" name="Foliennummernplatzhalter 3">
            <a:extLst>
              <a:ext uri="{FF2B5EF4-FFF2-40B4-BE49-F238E27FC236}">
                <a16:creationId xmlns:a16="http://schemas.microsoft.com/office/drawing/2014/main" id="{59DA06F3-7613-4B48-ADCF-40C301DDCF4D}"/>
              </a:ext>
            </a:extLst>
          </p:cNvPr>
          <p:cNvSpPr>
            <a:spLocks noGrp="1"/>
          </p:cNvSpPr>
          <p:nvPr>
            <p:ph type="sldNum" sz="quarter" idx="4"/>
          </p:nvPr>
        </p:nvSpPr>
        <p:spPr/>
        <p:txBody>
          <a:bodyPr/>
          <a:lstStyle/>
          <a:p>
            <a:fld id="{BE3DC40E-DBBE-4E2D-9EEC-FBF0DA0E9179}" type="slidenum">
              <a:rPr lang="en-GB" smtClean="0"/>
              <a:pPr/>
              <a:t>24</a:t>
            </a:fld>
            <a:endParaRPr lang="en-GB" dirty="0"/>
          </a:p>
        </p:txBody>
      </p:sp>
    </p:spTree>
    <p:extLst>
      <p:ext uri="{BB962C8B-B14F-4D97-AF65-F5344CB8AC3E}">
        <p14:creationId xmlns:p14="http://schemas.microsoft.com/office/powerpoint/2010/main" val="1410347067"/>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120F138-3A5A-4895-AC9B-CCA566F94EF9}"/>
              </a:ext>
            </a:extLst>
          </p:cNvPr>
          <p:cNvSpPr>
            <a:spLocks noGrp="1"/>
          </p:cNvSpPr>
          <p:nvPr>
            <p:ph idx="1"/>
          </p:nvPr>
        </p:nvSpPr>
        <p:spPr/>
        <p:txBody>
          <a:bodyPr>
            <a:normAutofit/>
          </a:bodyPr>
          <a:lstStyle/>
          <a:p>
            <a:pPr>
              <a:lnSpc>
                <a:spcPct val="150000"/>
              </a:lnSpc>
            </a:pPr>
            <a:endParaRPr lang="de-AT" sz="1800" dirty="0"/>
          </a:p>
          <a:p>
            <a:pPr>
              <a:lnSpc>
                <a:spcPct val="150000"/>
              </a:lnSpc>
            </a:pPr>
            <a:r>
              <a:rPr lang="de-AT" sz="1800" dirty="0"/>
              <a:t>Denkt ihr, dass man in Zukunft irgendwann mit Bitcoins oder Kryptowährung bezahlen kann? </a:t>
            </a:r>
          </a:p>
        </p:txBody>
      </p:sp>
      <p:sp>
        <p:nvSpPr>
          <p:cNvPr id="4" name="Foliennummernplatzhalter 3">
            <a:extLst>
              <a:ext uri="{FF2B5EF4-FFF2-40B4-BE49-F238E27FC236}">
                <a16:creationId xmlns:a16="http://schemas.microsoft.com/office/drawing/2014/main" id="{1E3350D4-4D2B-438C-85A5-0B11D2FC180E}"/>
              </a:ext>
            </a:extLst>
          </p:cNvPr>
          <p:cNvSpPr>
            <a:spLocks noGrp="1"/>
          </p:cNvSpPr>
          <p:nvPr>
            <p:ph type="sldNum" sz="quarter" idx="4"/>
          </p:nvPr>
        </p:nvSpPr>
        <p:spPr/>
        <p:txBody>
          <a:bodyPr/>
          <a:lstStyle/>
          <a:p>
            <a:fld id="{BE3DC40E-DBBE-4E2D-9EEC-FBF0DA0E9179}" type="slidenum">
              <a:rPr lang="en-GB" smtClean="0"/>
              <a:pPr/>
              <a:t>25</a:t>
            </a:fld>
            <a:endParaRPr lang="en-GB" dirty="0"/>
          </a:p>
        </p:txBody>
      </p:sp>
    </p:spTree>
    <p:extLst>
      <p:ext uri="{BB962C8B-B14F-4D97-AF65-F5344CB8AC3E}">
        <p14:creationId xmlns:p14="http://schemas.microsoft.com/office/powerpoint/2010/main" val="391927808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C677A4B-3D67-4C97-9332-4785983AAF8B}"/>
              </a:ext>
            </a:extLst>
          </p:cNvPr>
          <p:cNvSpPr>
            <a:spLocks noGrp="1"/>
          </p:cNvSpPr>
          <p:nvPr>
            <p:ph idx="1"/>
          </p:nvPr>
        </p:nvSpPr>
        <p:spPr>
          <a:xfrm>
            <a:off x="462019" y="1191237"/>
            <a:ext cx="7759644" cy="4007281"/>
          </a:xfrm>
        </p:spPr>
        <p:txBody>
          <a:bodyPr/>
          <a:lstStyle/>
          <a:p>
            <a:pPr>
              <a:lnSpc>
                <a:spcPct val="150000"/>
              </a:lnSpc>
            </a:pPr>
            <a:r>
              <a:rPr lang="de-DE" dirty="0"/>
              <a:t>Heutzutage steigen viele Menschen auf NFC basierende Zahlungsmethoden um</a:t>
            </a:r>
          </a:p>
          <a:p>
            <a:pPr>
              <a:lnSpc>
                <a:spcPct val="150000"/>
              </a:lnSpc>
            </a:pPr>
            <a:endParaRPr lang="de-DE" dirty="0"/>
          </a:p>
          <a:p>
            <a:pPr>
              <a:lnSpc>
                <a:spcPct val="150000"/>
              </a:lnSpc>
            </a:pPr>
            <a:r>
              <a:rPr lang="de-AT" dirty="0"/>
              <a:t>Direkt am POS (Point </a:t>
            </a:r>
            <a:r>
              <a:rPr lang="de-AT" dirty="0" err="1"/>
              <a:t>of</a:t>
            </a:r>
            <a:r>
              <a:rPr lang="de-AT" dirty="0"/>
              <a:t> Sale)</a:t>
            </a:r>
          </a:p>
          <a:p>
            <a:pPr>
              <a:lnSpc>
                <a:spcPct val="150000"/>
              </a:lnSpc>
            </a:pPr>
            <a:endParaRPr lang="de-AT" dirty="0"/>
          </a:p>
          <a:p>
            <a:pPr>
              <a:lnSpc>
                <a:spcPct val="150000"/>
              </a:lnSpc>
            </a:pPr>
            <a:r>
              <a:rPr lang="de-AT" dirty="0"/>
              <a:t>Geeignet für geringere Beträge</a:t>
            </a:r>
          </a:p>
          <a:p>
            <a:pPr>
              <a:lnSpc>
                <a:spcPct val="150000"/>
              </a:lnSpc>
            </a:pPr>
            <a:endParaRPr lang="de-AT" dirty="0"/>
          </a:p>
          <a:p>
            <a:pPr>
              <a:lnSpc>
                <a:spcPct val="150000"/>
              </a:lnSpc>
            </a:pPr>
            <a:r>
              <a:rPr lang="de-AT" dirty="0"/>
              <a:t>Bei höheren Beträgen gibt es bestimmte Sicherheitsmaßnahmen (Pin Code, Fingerabdruck, etc.) </a:t>
            </a:r>
          </a:p>
        </p:txBody>
      </p:sp>
      <p:sp>
        <p:nvSpPr>
          <p:cNvPr id="4" name="Foliennummernplatzhalter 3">
            <a:extLst>
              <a:ext uri="{FF2B5EF4-FFF2-40B4-BE49-F238E27FC236}">
                <a16:creationId xmlns:a16="http://schemas.microsoft.com/office/drawing/2014/main" id="{10AB5BF8-4F0A-45AF-86CD-385173D2BF2C}"/>
              </a:ext>
            </a:extLst>
          </p:cNvPr>
          <p:cNvSpPr>
            <a:spLocks noGrp="1"/>
          </p:cNvSpPr>
          <p:nvPr>
            <p:ph type="sldNum" sz="quarter" idx="4"/>
          </p:nvPr>
        </p:nvSpPr>
        <p:spPr/>
        <p:txBody>
          <a:bodyPr/>
          <a:lstStyle/>
          <a:p>
            <a:fld id="{BE3DC40E-DBBE-4E2D-9EEC-FBF0DA0E9179}" type="slidenum">
              <a:rPr lang="en-GB" smtClean="0"/>
              <a:pPr/>
              <a:t>3</a:t>
            </a:fld>
            <a:endParaRPr lang="en-GB" dirty="0"/>
          </a:p>
        </p:txBody>
      </p:sp>
      <p:sp>
        <p:nvSpPr>
          <p:cNvPr id="7" name="Textfeld 6">
            <a:extLst>
              <a:ext uri="{FF2B5EF4-FFF2-40B4-BE49-F238E27FC236}">
                <a16:creationId xmlns:a16="http://schemas.microsoft.com/office/drawing/2014/main" id="{2CE1D399-8349-4B7D-BF09-BC69441A65A9}"/>
              </a:ext>
            </a:extLst>
          </p:cNvPr>
          <p:cNvSpPr txBox="1"/>
          <p:nvPr/>
        </p:nvSpPr>
        <p:spPr>
          <a:xfrm>
            <a:off x="462019" y="218114"/>
            <a:ext cx="6848987" cy="461665"/>
          </a:xfrm>
          <a:prstGeom prst="rect">
            <a:avLst/>
          </a:prstGeom>
          <a:noFill/>
        </p:spPr>
        <p:txBody>
          <a:bodyPr wrap="square" rtlCol="0">
            <a:spAutoFit/>
          </a:bodyPr>
          <a:lstStyle/>
          <a:p>
            <a:r>
              <a:rPr lang="de-AT" sz="2400" b="1" dirty="0">
                <a:latin typeface="+mj-lt"/>
              </a:rPr>
              <a:t>NFC Transaktionen </a:t>
            </a:r>
          </a:p>
        </p:txBody>
      </p:sp>
    </p:spTree>
    <p:extLst>
      <p:ext uri="{BB962C8B-B14F-4D97-AF65-F5344CB8AC3E}">
        <p14:creationId xmlns:p14="http://schemas.microsoft.com/office/powerpoint/2010/main" val="345880268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B5F3760-CE1B-4A1B-BB97-49732E5081DF}"/>
              </a:ext>
            </a:extLst>
          </p:cNvPr>
          <p:cNvSpPr>
            <a:spLocks noGrp="1"/>
          </p:cNvSpPr>
          <p:nvPr>
            <p:ph idx="1"/>
          </p:nvPr>
        </p:nvSpPr>
        <p:spPr/>
        <p:txBody>
          <a:bodyPr/>
          <a:lstStyle/>
          <a:p>
            <a:endParaRPr lang="de-AT" dirty="0"/>
          </a:p>
          <a:p>
            <a:endParaRPr lang="de-AT" dirty="0"/>
          </a:p>
          <a:p>
            <a:r>
              <a:rPr lang="de-AT" dirty="0"/>
              <a:t>NFC Transaktionen beschleunigen den Zahlungsprozess </a:t>
            </a:r>
          </a:p>
          <a:p>
            <a:endParaRPr lang="de-AT" dirty="0"/>
          </a:p>
          <a:p>
            <a:r>
              <a:rPr lang="de-AT" dirty="0"/>
              <a:t>Kunde erhält genaue Abrechnung was ausgegeben wurde</a:t>
            </a:r>
          </a:p>
          <a:p>
            <a:endParaRPr lang="de-AT" dirty="0"/>
          </a:p>
          <a:p>
            <a:pPr>
              <a:lnSpc>
                <a:spcPct val="150000"/>
              </a:lnSpc>
            </a:pPr>
            <a:r>
              <a:rPr lang="de-AT" dirty="0"/>
              <a:t>Kriminelle Machenschaften sollen reduziert werden(</a:t>
            </a:r>
            <a:r>
              <a:rPr lang="de-AT" dirty="0" err="1"/>
              <a:t>z.b</a:t>
            </a:r>
            <a:r>
              <a:rPr lang="de-AT" dirty="0"/>
              <a:t> Falschgeld oder Geldwäsche) </a:t>
            </a:r>
          </a:p>
          <a:p>
            <a:endParaRPr lang="de-AT" dirty="0"/>
          </a:p>
          <a:p>
            <a:endParaRPr lang="de-AT" dirty="0"/>
          </a:p>
          <a:p>
            <a:pPr marL="0" indent="0">
              <a:buNone/>
            </a:pPr>
            <a:endParaRPr lang="de-AT" dirty="0"/>
          </a:p>
          <a:p>
            <a:endParaRPr lang="de-AT" dirty="0"/>
          </a:p>
          <a:p>
            <a:endParaRPr lang="de-AT" dirty="0"/>
          </a:p>
        </p:txBody>
      </p:sp>
      <p:sp>
        <p:nvSpPr>
          <p:cNvPr id="3" name="Titel 2">
            <a:extLst>
              <a:ext uri="{FF2B5EF4-FFF2-40B4-BE49-F238E27FC236}">
                <a16:creationId xmlns:a16="http://schemas.microsoft.com/office/drawing/2014/main" id="{68CF871C-F2AD-4813-93EE-AD58000478FD}"/>
              </a:ext>
            </a:extLst>
          </p:cNvPr>
          <p:cNvSpPr>
            <a:spLocks noGrp="1"/>
          </p:cNvSpPr>
          <p:nvPr>
            <p:ph type="title"/>
          </p:nvPr>
        </p:nvSpPr>
        <p:spPr/>
        <p:txBody>
          <a:bodyPr/>
          <a:lstStyle/>
          <a:p>
            <a:r>
              <a:rPr lang="de-AT" dirty="0"/>
              <a:t>Vorteile von NFC basierten Transaktionen</a:t>
            </a:r>
          </a:p>
        </p:txBody>
      </p:sp>
      <p:sp>
        <p:nvSpPr>
          <p:cNvPr id="4" name="Foliennummernplatzhalter 3">
            <a:extLst>
              <a:ext uri="{FF2B5EF4-FFF2-40B4-BE49-F238E27FC236}">
                <a16:creationId xmlns:a16="http://schemas.microsoft.com/office/drawing/2014/main" id="{BBFF3C3A-D01E-4E1A-9179-EE6CB252532B}"/>
              </a:ext>
            </a:extLst>
          </p:cNvPr>
          <p:cNvSpPr>
            <a:spLocks noGrp="1"/>
          </p:cNvSpPr>
          <p:nvPr>
            <p:ph type="sldNum" sz="quarter" idx="4"/>
          </p:nvPr>
        </p:nvSpPr>
        <p:spPr/>
        <p:txBody>
          <a:bodyPr/>
          <a:lstStyle/>
          <a:p>
            <a:fld id="{BE3DC40E-DBBE-4E2D-9EEC-FBF0DA0E9179}" type="slidenum">
              <a:rPr lang="en-GB" smtClean="0"/>
              <a:pPr/>
              <a:t>4</a:t>
            </a:fld>
            <a:endParaRPr lang="en-GB" dirty="0"/>
          </a:p>
        </p:txBody>
      </p:sp>
    </p:spTree>
    <p:extLst>
      <p:ext uri="{BB962C8B-B14F-4D97-AF65-F5344CB8AC3E}">
        <p14:creationId xmlns:p14="http://schemas.microsoft.com/office/powerpoint/2010/main" val="273938250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234368D-4905-49F7-A118-35658216DEDC}"/>
              </a:ext>
            </a:extLst>
          </p:cNvPr>
          <p:cNvSpPr>
            <a:spLocks noGrp="1"/>
          </p:cNvSpPr>
          <p:nvPr>
            <p:ph idx="1"/>
          </p:nvPr>
        </p:nvSpPr>
        <p:spPr>
          <a:xfrm>
            <a:off x="462019" y="1178653"/>
            <a:ext cx="7759644" cy="4019865"/>
          </a:xfrm>
        </p:spPr>
        <p:txBody>
          <a:bodyPr/>
          <a:lstStyle/>
          <a:p>
            <a:pPr>
              <a:lnSpc>
                <a:spcPct val="150000"/>
              </a:lnSpc>
            </a:pPr>
            <a:r>
              <a:rPr lang="de-AT" dirty="0"/>
              <a:t>Wenn man Karte verliert oder diese gestohlen wird, kann jeder andere der diese Karte in die Hände bekommt bis zu einem gewissen Betrag damit zahlen. </a:t>
            </a:r>
          </a:p>
          <a:p>
            <a:pPr>
              <a:lnSpc>
                <a:spcPct val="150000"/>
              </a:lnSpc>
            </a:pPr>
            <a:r>
              <a:rPr lang="de-AT" dirty="0"/>
              <a:t>Persönliche daten werden von einem preisgegeben wie unteranderem wann, wo, was jemand gekauft hat &amp; um wie viel etc. </a:t>
            </a:r>
          </a:p>
          <a:p>
            <a:pPr marL="0" indent="0">
              <a:lnSpc>
                <a:spcPct val="150000"/>
              </a:lnSpc>
              <a:buNone/>
            </a:pPr>
            <a:endParaRPr lang="de-AT" dirty="0"/>
          </a:p>
          <a:p>
            <a:pPr>
              <a:lnSpc>
                <a:spcPct val="150000"/>
              </a:lnSpc>
            </a:pPr>
            <a:r>
              <a:rPr lang="de-AT" dirty="0"/>
              <a:t>Unternehmen ziehen ihren Nutzen aus diesen Daten</a:t>
            </a:r>
          </a:p>
          <a:p>
            <a:pPr>
              <a:lnSpc>
                <a:spcPct val="150000"/>
              </a:lnSpc>
            </a:pPr>
            <a:endParaRPr lang="de-AT" dirty="0"/>
          </a:p>
          <a:p>
            <a:pPr>
              <a:lnSpc>
                <a:spcPct val="150000"/>
              </a:lnSpc>
            </a:pPr>
            <a:r>
              <a:rPr lang="de-AT" dirty="0"/>
              <a:t>Sicherheitsrisiko</a:t>
            </a:r>
          </a:p>
        </p:txBody>
      </p:sp>
      <p:sp>
        <p:nvSpPr>
          <p:cNvPr id="3" name="Titel 2">
            <a:extLst>
              <a:ext uri="{FF2B5EF4-FFF2-40B4-BE49-F238E27FC236}">
                <a16:creationId xmlns:a16="http://schemas.microsoft.com/office/drawing/2014/main" id="{50692E19-0C1D-48F0-8210-D9BB76847B25}"/>
              </a:ext>
            </a:extLst>
          </p:cNvPr>
          <p:cNvSpPr>
            <a:spLocks noGrp="1"/>
          </p:cNvSpPr>
          <p:nvPr>
            <p:ph type="title"/>
          </p:nvPr>
        </p:nvSpPr>
        <p:spPr/>
        <p:txBody>
          <a:bodyPr/>
          <a:lstStyle/>
          <a:p>
            <a:r>
              <a:rPr lang="de-AT" dirty="0"/>
              <a:t>Nachteile von NFC basierten Transaktionen</a:t>
            </a:r>
          </a:p>
        </p:txBody>
      </p:sp>
      <p:sp>
        <p:nvSpPr>
          <p:cNvPr id="4" name="Foliennummernplatzhalter 3">
            <a:extLst>
              <a:ext uri="{FF2B5EF4-FFF2-40B4-BE49-F238E27FC236}">
                <a16:creationId xmlns:a16="http://schemas.microsoft.com/office/drawing/2014/main" id="{4879A160-2B1A-4A62-AAA7-6FB6952EB5B0}"/>
              </a:ext>
            </a:extLst>
          </p:cNvPr>
          <p:cNvSpPr>
            <a:spLocks noGrp="1"/>
          </p:cNvSpPr>
          <p:nvPr>
            <p:ph type="sldNum" sz="quarter" idx="4"/>
          </p:nvPr>
        </p:nvSpPr>
        <p:spPr/>
        <p:txBody>
          <a:bodyPr/>
          <a:lstStyle/>
          <a:p>
            <a:fld id="{BE3DC40E-DBBE-4E2D-9EEC-FBF0DA0E9179}" type="slidenum">
              <a:rPr lang="en-GB" smtClean="0"/>
              <a:pPr/>
              <a:t>5</a:t>
            </a:fld>
            <a:endParaRPr lang="en-GB" dirty="0"/>
          </a:p>
        </p:txBody>
      </p:sp>
    </p:spTree>
    <p:extLst>
      <p:ext uri="{BB962C8B-B14F-4D97-AF65-F5344CB8AC3E}">
        <p14:creationId xmlns:p14="http://schemas.microsoft.com/office/powerpoint/2010/main" val="91779469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D644EED-85FB-4F11-8D86-BACE05668C54}"/>
              </a:ext>
            </a:extLst>
          </p:cNvPr>
          <p:cNvSpPr>
            <a:spLocks noGrp="1"/>
          </p:cNvSpPr>
          <p:nvPr>
            <p:ph idx="1"/>
          </p:nvPr>
        </p:nvSpPr>
        <p:spPr/>
        <p:txBody>
          <a:bodyPr/>
          <a:lstStyle/>
          <a:p>
            <a:endParaRPr lang="de-AT" dirty="0"/>
          </a:p>
          <a:p>
            <a:r>
              <a:rPr lang="de-AT" dirty="0"/>
              <a:t>Innerhalb der EU keine zusätzlichen Gebühren (gibt Ausnahmen) </a:t>
            </a:r>
          </a:p>
          <a:p>
            <a:endParaRPr lang="de-AT" dirty="0"/>
          </a:p>
          <a:p>
            <a:endParaRPr lang="de-AT" dirty="0"/>
          </a:p>
          <a:p>
            <a:r>
              <a:rPr lang="de-AT" dirty="0"/>
              <a:t>Kontoführungsgebühren </a:t>
            </a:r>
          </a:p>
          <a:p>
            <a:endParaRPr lang="de-AT" dirty="0"/>
          </a:p>
          <a:p>
            <a:pPr marL="0" indent="0">
              <a:buNone/>
            </a:pPr>
            <a:endParaRPr lang="de-AT" dirty="0"/>
          </a:p>
          <a:p>
            <a:pPr>
              <a:lnSpc>
                <a:spcPct val="150000"/>
              </a:lnSpc>
            </a:pPr>
            <a:r>
              <a:rPr lang="de-AT" dirty="0"/>
              <a:t>Gebühren bei der Bezahlung in einem Land wo die Währung der Euro ist jedoch das Land nicht Mitglied der EU ist (Monaco) </a:t>
            </a:r>
          </a:p>
          <a:p>
            <a:endParaRPr lang="de-AT" dirty="0"/>
          </a:p>
          <a:p>
            <a:endParaRPr lang="de-AT" dirty="0"/>
          </a:p>
          <a:p>
            <a:endParaRPr lang="de-AT" dirty="0"/>
          </a:p>
          <a:p>
            <a:endParaRPr lang="de-AT" dirty="0"/>
          </a:p>
        </p:txBody>
      </p:sp>
      <p:sp>
        <p:nvSpPr>
          <p:cNvPr id="3" name="Titel 2">
            <a:extLst>
              <a:ext uri="{FF2B5EF4-FFF2-40B4-BE49-F238E27FC236}">
                <a16:creationId xmlns:a16="http://schemas.microsoft.com/office/drawing/2014/main" id="{1620AF9D-4ABC-439D-ABBE-F2FDB4C4F7E8}"/>
              </a:ext>
            </a:extLst>
          </p:cNvPr>
          <p:cNvSpPr>
            <a:spLocks noGrp="1"/>
          </p:cNvSpPr>
          <p:nvPr>
            <p:ph type="title"/>
          </p:nvPr>
        </p:nvSpPr>
        <p:spPr/>
        <p:txBody>
          <a:bodyPr/>
          <a:lstStyle/>
          <a:p>
            <a:r>
              <a:rPr lang="de-AT" dirty="0"/>
              <a:t>Entstehende Kosten mittels NFC- Transaktionen</a:t>
            </a:r>
          </a:p>
        </p:txBody>
      </p:sp>
      <p:sp>
        <p:nvSpPr>
          <p:cNvPr id="4" name="Foliennummernplatzhalter 3">
            <a:extLst>
              <a:ext uri="{FF2B5EF4-FFF2-40B4-BE49-F238E27FC236}">
                <a16:creationId xmlns:a16="http://schemas.microsoft.com/office/drawing/2014/main" id="{D0738917-D236-4F91-8D90-EC8C3E667A9E}"/>
              </a:ext>
            </a:extLst>
          </p:cNvPr>
          <p:cNvSpPr>
            <a:spLocks noGrp="1"/>
          </p:cNvSpPr>
          <p:nvPr>
            <p:ph type="sldNum" sz="quarter" idx="4"/>
          </p:nvPr>
        </p:nvSpPr>
        <p:spPr/>
        <p:txBody>
          <a:bodyPr/>
          <a:lstStyle/>
          <a:p>
            <a:fld id="{BE3DC40E-DBBE-4E2D-9EEC-FBF0DA0E9179}" type="slidenum">
              <a:rPr lang="en-GB" smtClean="0"/>
              <a:pPr/>
              <a:t>6</a:t>
            </a:fld>
            <a:endParaRPr lang="en-GB" dirty="0"/>
          </a:p>
        </p:txBody>
      </p:sp>
    </p:spTree>
    <p:extLst>
      <p:ext uri="{BB962C8B-B14F-4D97-AF65-F5344CB8AC3E}">
        <p14:creationId xmlns:p14="http://schemas.microsoft.com/office/powerpoint/2010/main" val="193978144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43592EA-9163-4A47-8539-C23EFAB95B8D}"/>
              </a:ext>
            </a:extLst>
          </p:cNvPr>
          <p:cNvSpPr>
            <a:spLocks noGrp="1"/>
          </p:cNvSpPr>
          <p:nvPr>
            <p:ph idx="1"/>
          </p:nvPr>
        </p:nvSpPr>
        <p:spPr/>
        <p:txBody>
          <a:bodyPr/>
          <a:lstStyle/>
          <a:p>
            <a:endParaRPr lang="de-AT" dirty="0"/>
          </a:p>
          <a:p>
            <a:r>
              <a:rPr lang="de-AT" dirty="0"/>
              <a:t>Außerhalb der EU fallen gewisse Gebühren an, variieren jedoch von Bank zu Bank</a:t>
            </a:r>
          </a:p>
          <a:p>
            <a:endParaRPr lang="de-AT" dirty="0"/>
          </a:p>
          <a:p>
            <a:pPr>
              <a:lnSpc>
                <a:spcPct val="150000"/>
              </a:lnSpc>
            </a:pPr>
            <a:r>
              <a:rPr lang="de-AT" dirty="0"/>
              <a:t>Nicht nur monetäre Kosten-&gt; Personen „bezahlen“ indirekt auch mit ihren persönlichen Daten, welche dann von den Unternehmen zur Nutzenmaximierung verwendet werden</a:t>
            </a:r>
          </a:p>
        </p:txBody>
      </p:sp>
      <p:sp>
        <p:nvSpPr>
          <p:cNvPr id="3" name="Titel 2">
            <a:extLst>
              <a:ext uri="{FF2B5EF4-FFF2-40B4-BE49-F238E27FC236}">
                <a16:creationId xmlns:a16="http://schemas.microsoft.com/office/drawing/2014/main" id="{63511D2C-7C08-4B0D-AB55-31846DC54860}"/>
              </a:ext>
            </a:extLst>
          </p:cNvPr>
          <p:cNvSpPr>
            <a:spLocks noGrp="1"/>
          </p:cNvSpPr>
          <p:nvPr>
            <p:ph type="title"/>
          </p:nvPr>
        </p:nvSpPr>
        <p:spPr/>
        <p:txBody>
          <a:bodyPr/>
          <a:lstStyle/>
          <a:p>
            <a:r>
              <a:rPr lang="de-AT" dirty="0"/>
              <a:t>Entstehende Kosten mittels NFC- Transaktionen</a:t>
            </a:r>
          </a:p>
        </p:txBody>
      </p:sp>
      <p:sp>
        <p:nvSpPr>
          <p:cNvPr id="4" name="Foliennummernplatzhalter 3">
            <a:extLst>
              <a:ext uri="{FF2B5EF4-FFF2-40B4-BE49-F238E27FC236}">
                <a16:creationId xmlns:a16="http://schemas.microsoft.com/office/drawing/2014/main" id="{2BC42A1C-7287-42CD-AD8E-126F83DEA31D}"/>
              </a:ext>
            </a:extLst>
          </p:cNvPr>
          <p:cNvSpPr>
            <a:spLocks noGrp="1"/>
          </p:cNvSpPr>
          <p:nvPr>
            <p:ph type="sldNum" sz="quarter" idx="4"/>
          </p:nvPr>
        </p:nvSpPr>
        <p:spPr/>
        <p:txBody>
          <a:bodyPr/>
          <a:lstStyle/>
          <a:p>
            <a:fld id="{BE3DC40E-DBBE-4E2D-9EEC-FBF0DA0E9179}" type="slidenum">
              <a:rPr lang="en-GB" smtClean="0"/>
              <a:pPr/>
              <a:t>7</a:t>
            </a:fld>
            <a:endParaRPr lang="en-GB" dirty="0"/>
          </a:p>
        </p:txBody>
      </p:sp>
    </p:spTree>
    <p:extLst>
      <p:ext uri="{BB962C8B-B14F-4D97-AF65-F5344CB8AC3E}">
        <p14:creationId xmlns:p14="http://schemas.microsoft.com/office/powerpoint/2010/main" val="1439909649"/>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32195CEA-C709-4198-ADF6-E85E239C8A0B}"/>
              </a:ext>
            </a:extLst>
          </p:cNvPr>
          <p:cNvSpPr>
            <a:spLocks noGrp="1"/>
          </p:cNvSpPr>
          <p:nvPr>
            <p:ph type="title"/>
          </p:nvPr>
        </p:nvSpPr>
        <p:spPr/>
        <p:txBody>
          <a:bodyPr/>
          <a:lstStyle/>
          <a:p>
            <a:r>
              <a:rPr lang="de-AT" dirty="0"/>
              <a:t>Grafik</a:t>
            </a:r>
          </a:p>
        </p:txBody>
      </p:sp>
      <p:sp>
        <p:nvSpPr>
          <p:cNvPr id="4" name="Foliennummernplatzhalter 3">
            <a:extLst>
              <a:ext uri="{FF2B5EF4-FFF2-40B4-BE49-F238E27FC236}">
                <a16:creationId xmlns:a16="http://schemas.microsoft.com/office/drawing/2014/main" id="{02CA2767-4BF7-4860-9C97-A57BC7F52DEF}"/>
              </a:ext>
            </a:extLst>
          </p:cNvPr>
          <p:cNvSpPr>
            <a:spLocks noGrp="1"/>
          </p:cNvSpPr>
          <p:nvPr>
            <p:ph type="sldNum" sz="quarter" idx="4"/>
          </p:nvPr>
        </p:nvSpPr>
        <p:spPr/>
        <p:txBody>
          <a:bodyPr/>
          <a:lstStyle/>
          <a:p>
            <a:fld id="{BE3DC40E-DBBE-4E2D-9EEC-FBF0DA0E9179}" type="slidenum">
              <a:rPr lang="en-GB" smtClean="0"/>
              <a:pPr/>
              <a:t>8</a:t>
            </a:fld>
            <a:endParaRPr lang="en-GB" dirty="0"/>
          </a:p>
        </p:txBody>
      </p:sp>
      <p:pic>
        <p:nvPicPr>
          <p:cNvPr id="5" name="Inhaltsplatzhalter 4">
            <a:extLst>
              <a:ext uri="{FF2B5EF4-FFF2-40B4-BE49-F238E27FC236}">
                <a16:creationId xmlns:a16="http://schemas.microsoft.com/office/drawing/2014/main" id="{041D4B99-3F93-4637-9902-D4156B94DA89}"/>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105955" y="1266738"/>
            <a:ext cx="6016298" cy="3447877"/>
          </a:xfrm>
          <a:prstGeom prst="rect">
            <a:avLst/>
          </a:prstGeom>
        </p:spPr>
      </p:pic>
      <p:sp>
        <p:nvSpPr>
          <p:cNvPr id="6" name="Textfeld 5">
            <a:extLst>
              <a:ext uri="{FF2B5EF4-FFF2-40B4-BE49-F238E27FC236}">
                <a16:creationId xmlns:a16="http://schemas.microsoft.com/office/drawing/2014/main" id="{A176D4F9-468C-41EE-B835-280B5AADB717}"/>
              </a:ext>
            </a:extLst>
          </p:cNvPr>
          <p:cNvSpPr txBox="1"/>
          <p:nvPr/>
        </p:nvSpPr>
        <p:spPr>
          <a:xfrm>
            <a:off x="1812022" y="4874004"/>
            <a:ext cx="2348918" cy="430887"/>
          </a:xfrm>
          <a:prstGeom prst="rect">
            <a:avLst/>
          </a:prstGeom>
          <a:noFill/>
        </p:spPr>
        <p:txBody>
          <a:bodyPr wrap="square" rtlCol="0">
            <a:spAutoFit/>
          </a:bodyPr>
          <a:lstStyle/>
          <a:p>
            <a:r>
              <a:rPr lang="en-GB" sz="1100" dirty="0">
                <a:effectLst/>
                <a:latin typeface="Calibri" panose="020F0502020204030204" pitchFamily="34" charset="0"/>
                <a:ea typeface="Calibri" panose="020F0502020204030204" pitchFamily="34" charset="0"/>
                <a:cs typeface="Calibri" panose="020F0502020204030204" pitchFamily="34" charset="0"/>
              </a:rPr>
              <a:t>(</a:t>
            </a:r>
            <a:r>
              <a:rPr lang="en-GB" sz="1100" dirty="0" err="1">
                <a:effectLst/>
                <a:latin typeface="Calibri" panose="020F0502020204030204" pitchFamily="34" charset="0"/>
                <a:ea typeface="Calibri" panose="020F0502020204030204" pitchFamily="34" charset="0"/>
                <a:cs typeface="Calibri" panose="020F0502020204030204" pitchFamily="34" charset="0"/>
              </a:rPr>
              <a:t>Wollny</a:t>
            </a:r>
            <a:r>
              <a:rPr lang="en-GB" sz="1100" dirty="0">
                <a:effectLst/>
                <a:latin typeface="Calibri" panose="020F0502020204030204" pitchFamily="34" charset="0"/>
                <a:ea typeface="Calibri" panose="020F0502020204030204" pitchFamily="34" charset="0"/>
                <a:cs typeface="Calibri" panose="020F0502020204030204" pitchFamily="34" charset="0"/>
              </a:rPr>
              <a:t>, 2021).</a:t>
            </a:r>
            <a:endParaRPr lang="de-AT"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de-AT" sz="1100" dirty="0"/>
          </a:p>
        </p:txBody>
      </p:sp>
    </p:spTree>
    <p:extLst>
      <p:ext uri="{BB962C8B-B14F-4D97-AF65-F5344CB8AC3E}">
        <p14:creationId xmlns:p14="http://schemas.microsoft.com/office/powerpoint/2010/main" val="66297813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4AAA3DC-55CD-4393-BEA3-68F1F3650BCB}"/>
              </a:ext>
            </a:extLst>
          </p:cNvPr>
          <p:cNvSpPr>
            <a:spLocks noGrp="1"/>
          </p:cNvSpPr>
          <p:nvPr>
            <p:ph idx="1"/>
          </p:nvPr>
        </p:nvSpPr>
        <p:spPr/>
        <p:txBody>
          <a:bodyPr/>
          <a:lstStyle/>
          <a:p>
            <a:endParaRPr lang="de-AT" dirty="0"/>
          </a:p>
          <a:p>
            <a:r>
              <a:rPr lang="de-AT" dirty="0"/>
              <a:t>Keine zusätzlichen Kosten </a:t>
            </a:r>
          </a:p>
          <a:p>
            <a:endParaRPr lang="de-AT" dirty="0"/>
          </a:p>
          <a:p>
            <a:r>
              <a:rPr lang="de-AT" dirty="0"/>
              <a:t>Überall auf der Welt angeboten</a:t>
            </a:r>
          </a:p>
          <a:p>
            <a:endParaRPr lang="de-AT" dirty="0"/>
          </a:p>
          <a:p>
            <a:r>
              <a:rPr lang="de-AT" dirty="0"/>
              <a:t>Kooperationen mit den meisten Banken auf der Welt</a:t>
            </a:r>
          </a:p>
          <a:p>
            <a:endParaRPr lang="de-AT" dirty="0"/>
          </a:p>
          <a:p>
            <a:r>
              <a:rPr lang="de-AT" dirty="0"/>
              <a:t>Voraussetzung: Besitzer eines Apple Gerätes (Mac, </a:t>
            </a:r>
            <a:r>
              <a:rPr lang="de-AT" dirty="0" err="1"/>
              <a:t>Ipad</a:t>
            </a:r>
            <a:r>
              <a:rPr lang="de-AT" dirty="0"/>
              <a:t>, …)</a:t>
            </a:r>
          </a:p>
          <a:p>
            <a:endParaRPr lang="de-AT" dirty="0"/>
          </a:p>
          <a:p>
            <a:r>
              <a:rPr lang="de-AT" dirty="0"/>
              <a:t>Verrechnet den Banken mit denen Apple kooperiert Gebühren (0,15% pro Transaktion)</a:t>
            </a:r>
          </a:p>
        </p:txBody>
      </p:sp>
      <p:sp>
        <p:nvSpPr>
          <p:cNvPr id="3" name="Titel 2">
            <a:extLst>
              <a:ext uri="{FF2B5EF4-FFF2-40B4-BE49-F238E27FC236}">
                <a16:creationId xmlns:a16="http://schemas.microsoft.com/office/drawing/2014/main" id="{B1B45057-7D4A-4417-B07A-91CA9B40B987}"/>
              </a:ext>
            </a:extLst>
          </p:cNvPr>
          <p:cNvSpPr>
            <a:spLocks noGrp="1"/>
          </p:cNvSpPr>
          <p:nvPr>
            <p:ph type="title"/>
          </p:nvPr>
        </p:nvSpPr>
        <p:spPr/>
        <p:txBody>
          <a:bodyPr/>
          <a:lstStyle/>
          <a:p>
            <a:r>
              <a:rPr lang="de-AT" dirty="0"/>
              <a:t>Apple Pay als Lösung? </a:t>
            </a:r>
          </a:p>
        </p:txBody>
      </p:sp>
      <p:sp>
        <p:nvSpPr>
          <p:cNvPr id="4" name="Foliennummernplatzhalter 3">
            <a:extLst>
              <a:ext uri="{FF2B5EF4-FFF2-40B4-BE49-F238E27FC236}">
                <a16:creationId xmlns:a16="http://schemas.microsoft.com/office/drawing/2014/main" id="{25928CAD-1CE4-4B13-B42F-4BFB0C49CA2F}"/>
              </a:ext>
            </a:extLst>
          </p:cNvPr>
          <p:cNvSpPr>
            <a:spLocks noGrp="1"/>
          </p:cNvSpPr>
          <p:nvPr>
            <p:ph type="sldNum" sz="quarter" idx="4"/>
          </p:nvPr>
        </p:nvSpPr>
        <p:spPr/>
        <p:txBody>
          <a:bodyPr/>
          <a:lstStyle/>
          <a:p>
            <a:fld id="{BE3DC40E-DBBE-4E2D-9EEC-FBF0DA0E9179}" type="slidenum">
              <a:rPr lang="en-GB" smtClean="0"/>
              <a:pPr/>
              <a:t>9</a:t>
            </a:fld>
            <a:endParaRPr lang="en-GB" dirty="0"/>
          </a:p>
        </p:txBody>
      </p:sp>
    </p:spTree>
    <p:extLst>
      <p:ext uri="{BB962C8B-B14F-4D97-AF65-F5344CB8AC3E}">
        <p14:creationId xmlns:p14="http://schemas.microsoft.com/office/powerpoint/2010/main" val="2690336190"/>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SELECTEDLANGUAGE" val="German Austria"/>
</p:tagLst>
</file>

<file path=ppt/theme/theme1.xml><?xml version="1.0" encoding="utf-8"?>
<a:theme xmlns:a="http://schemas.openxmlformats.org/drawingml/2006/main" name="WU 16:10">
  <a:themeElements>
    <a:clrScheme name="WU">
      <a:dk1>
        <a:srgbClr val="000000"/>
      </a:dk1>
      <a:lt1>
        <a:srgbClr val="FFFFFF"/>
      </a:lt1>
      <a:dk2>
        <a:srgbClr val="002350"/>
      </a:dk2>
      <a:lt2>
        <a:srgbClr val="E5F5FA"/>
      </a:lt2>
      <a:accent1>
        <a:srgbClr val="0096D3"/>
      </a:accent1>
      <a:accent2>
        <a:srgbClr val="002350"/>
      </a:accent2>
      <a:accent3>
        <a:srgbClr val="4B2582"/>
      </a:accent3>
      <a:accent4>
        <a:srgbClr val="457AA0"/>
      </a:accent4>
      <a:accent5>
        <a:srgbClr val="A592C0"/>
      </a:accent5>
      <a:accent6>
        <a:srgbClr val="80CFE9"/>
      </a:accent6>
      <a:hlink>
        <a:srgbClr val="405A7C"/>
      </a:hlink>
      <a:folHlink>
        <a:srgbClr val="0082AA"/>
      </a:folHlink>
    </a:clrScheme>
    <a:fontScheme name="WU neu">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U Farbschema neu">
        <a:dk1>
          <a:srgbClr val="000000"/>
        </a:dk1>
        <a:lt1>
          <a:sysClr val="window" lastClr="FFFFFF"/>
        </a:lt1>
        <a:dk2>
          <a:srgbClr val="002E60"/>
        </a:dk2>
        <a:lt2>
          <a:srgbClr val="E5F5FA"/>
        </a:lt2>
        <a:accent1>
          <a:srgbClr val="0096D3"/>
        </a:accent1>
        <a:accent2>
          <a:srgbClr val="002E60"/>
        </a:accent2>
        <a:accent3>
          <a:srgbClr val="532481"/>
        </a:accent3>
        <a:accent4>
          <a:srgbClr val="457AA0"/>
        </a:accent4>
        <a:accent5>
          <a:srgbClr val="A991C0"/>
        </a:accent5>
        <a:accent6>
          <a:srgbClr val="7FCAE9"/>
        </a:accent6>
        <a:hlink>
          <a:srgbClr val="406288"/>
        </a:hlink>
        <a:folHlink>
          <a:srgbClr val="008FA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WU Präsentationsvorlage 16x10 mit Bildern V1.potx" id="{27EA3921-B35D-48FC-AD0A-077C69AD54C7}" vid="{D95293DD-FC80-4AA0-B7CD-02F470AE4FE5}"/>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Kategorie xmlns="dde413db-0745-4f3a-8dca-564dc7ff6f7d">Präsentationen</Kategorie>
    <Beschreibung xmlns="dde413db-0745-4f3a-8dca-564dc7ff6f7d" xsi:nil="true"/>
    <TaxCatchAll xmlns="08b0a3ee-3d2a-451c-9a1a-7e5d5b0c9c77">
      <Value>266</Value>
      <Value>403</Value>
    </TaxCatchAll>
    <DokumentenartTaxHTField0 xmlns="1a8d9a65-8471-4209-a900-f8e11db75e0a">
      <Terms xmlns="http://schemas.microsoft.com/office/infopath/2007/PartnerControls">
        <TermInfo xmlns="http://schemas.microsoft.com/office/infopath/2007/PartnerControls">
          <TermName xmlns="http://schemas.microsoft.com/office/infopath/2007/PartnerControls">Vorlagen</TermName>
          <TermId xmlns="http://schemas.microsoft.com/office/infopath/2007/PartnerControls">17fc50ed-8ad1-47be-ab12-04243fd74ddb</TermId>
        </TermInfo>
      </Terms>
    </DokumentenartTaxHTField0>
    <WU_x0020_ThemaTaxHTField0 xmlns="1a8d9a65-8471-4209-a900-f8e11db75e0a">
      <Terms xmlns="http://schemas.microsoft.com/office/infopath/2007/PartnerControls">
        <TermInfo xmlns="http://schemas.microsoft.com/office/infopath/2007/PartnerControls">
          <TermName xmlns="http://schemas.microsoft.com/office/infopath/2007/PartnerControls">Corporate Design</TermName>
          <TermId xmlns="http://schemas.microsoft.com/office/infopath/2007/PartnerControls">19895bcd-b158-45ae-ab7b-f5ca217dfcec</TermId>
        </TermInfo>
      </Terms>
    </WU_x0020_ThemaTaxHTField0>
    <Format xmlns="dde413db-0745-4f3a-8dca-564dc7ff6f7d">Office 2007-2013</Format>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CF651A35DF3154DB01328AF51148DAE" ma:contentTypeVersion="1" ma:contentTypeDescription="Ein neues Dokument erstellen." ma:contentTypeScope="" ma:versionID="0dcebb7a579e7f029c72fac92e1dfe73">
  <xsd:schema xmlns:xsd="http://www.w3.org/2001/XMLSchema" xmlns:xs="http://www.w3.org/2001/XMLSchema" xmlns:p="http://schemas.microsoft.com/office/2006/metadata/properties" xmlns:ns2="1a8d9a65-8471-4209-a900-f8e11db75e0a" xmlns:ns3="08b0a3ee-3d2a-451c-9a1a-7e5d5b0c9c77" xmlns:ns4="dde413db-0745-4f3a-8dca-564dc7ff6f7d" targetNamespace="http://schemas.microsoft.com/office/2006/metadata/properties" ma:root="true" ma:fieldsID="b5ffb9764d314564f3e389d2af5484ad" ns2:_="" ns3:_="" ns4:_="">
    <xsd:import namespace="1a8d9a65-8471-4209-a900-f8e11db75e0a"/>
    <xsd:import namespace="08b0a3ee-3d2a-451c-9a1a-7e5d5b0c9c77"/>
    <xsd:import namespace="dde413db-0745-4f3a-8dca-564dc7ff6f7d"/>
    <xsd:element name="properties">
      <xsd:complexType>
        <xsd:sequence>
          <xsd:element name="documentManagement">
            <xsd:complexType>
              <xsd:all>
                <xsd:element ref="ns2:WU_x0020_ThemaTaxHTField0" minOccurs="0"/>
                <xsd:element ref="ns3:TaxCatchAll" minOccurs="0"/>
                <xsd:element ref="ns2:DokumentenartTaxHTField0" minOccurs="0"/>
                <xsd:element ref="ns4:Beschreibung" minOccurs="0"/>
                <xsd:element ref="ns4:Format" minOccurs="0"/>
                <xsd:element ref="ns4:Kategori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a8d9a65-8471-4209-a900-f8e11db75e0a" elementFormDefault="qualified">
    <xsd:import namespace="http://schemas.microsoft.com/office/2006/documentManagement/types"/>
    <xsd:import namespace="http://schemas.microsoft.com/office/infopath/2007/PartnerControls"/>
    <xsd:element name="WU_x0020_ThemaTaxHTField0" ma:index="9" nillable="true" ma:taxonomy="true" ma:internalName="WU_x0020_ThemaTaxHTField0" ma:taxonomyFieldName="WU_x0020_Thema" ma:displayName="Schlagwort" ma:default="" ma:fieldId="{a2eb3201-e251-4055-97e9-466604fc777f}" ma:taxonomyMulti="true" ma:sspId="59da4ae5-1217-4de6-bd64-b7a740f353bb" ma:termSetId="c1edca97-812b-4584-b6b5-1e5cade81cae" ma:anchorId="00000000-0000-0000-0000-000000000000" ma:open="true" ma:isKeyword="false">
      <xsd:complexType>
        <xsd:sequence>
          <xsd:element ref="pc:Terms" minOccurs="0" maxOccurs="1"/>
        </xsd:sequence>
      </xsd:complexType>
    </xsd:element>
    <xsd:element name="DokumentenartTaxHTField0" ma:index="12" nillable="true" ma:taxonomy="true" ma:internalName="DokumentenartTaxHTField0" ma:taxonomyFieldName="Dokumentenart" ma:displayName="Dokumentenart" ma:default="" ma:fieldId="{0f2e647f-32b7-4850-b6be-ae358ed71e70}" ma:taxonomyMulti="true" ma:sspId="59da4ae5-1217-4de6-bd64-b7a740f353bb" ma:termSetId="325756d7-e24e-4b6f-ba71-3f779d34c1ea"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8b0a3ee-3d2a-451c-9a1a-7e5d5b0c9c77"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6a103bb8-3913-4e3b-a229-080a76572464}" ma:internalName="TaxCatchAll" ma:showField="CatchAllData" ma:web="08b0a3ee-3d2a-451c-9a1a-7e5d5b0c9c77">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de413db-0745-4f3a-8dca-564dc7ff6f7d" elementFormDefault="qualified">
    <xsd:import namespace="http://schemas.microsoft.com/office/2006/documentManagement/types"/>
    <xsd:import namespace="http://schemas.microsoft.com/office/infopath/2007/PartnerControls"/>
    <xsd:element name="Beschreibung" ma:index="13" nillable="true" ma:displayName="Beschreibung" ma:internalName="Beschreibung">
      <xsd:simpleType>
        <xsd:restriction base="dms:Note">
          <xsd:maxLength value="255"/>
        </xsd:restriction>
      </xsd:simpleType>
    </xsd:element>
    <xsd:element name="Format" ma:index="14" nillable="true" ma:displayName="Format" ma:format="Dropdown" ma:internalName="Format">
      <xsd:simpleType>
        <xsd:union memberTypes="dms:Text">
          <xsd:simpleType>
            <xsd:restriction base="dms:Choice">
              <xsd:enumeration value="LaTeX"/>
              <xsd:enumeration value="Office 2003"/>
              <xsd:enumeration value="Office 2007-2013"/>
              <xsd:enumeration value="OpenOffice 3.0"/>
            </xsd:restriction>
          </xsd:simpleType>
        </xsd:union>
      </xsd:simpleType>
    </xsd:element>
    <xsd:element name="Kategorie" ma:index="15" nillable="true" ma:displayName="Kategorie" ma:default="Anleitungen" ma:format="Dropdown" ma:internalName="Kategorie">
      <xsd:simpleType>
        <xsd:union memberTypes="dms:Text">
          <xsd:simpleType>
            <xsd:restriction base="dms:Choice">
              <xsd:enumeration value="Anleitungen"/>
              <xsd:enumeration value="Aushänge für Lift und Tür"/>
              <xsd:enumeration value="Basisvorlagen"/>
              <xsd:enumeration value="Brief-/Faxvorlagen"/>
              <xsd:enumeration value="Einladungen"/>
              <xsd:enumeration value="Etiketten"/>
              <xsd:enumeration value="Musterdateien"/>
              <xsd:enumeration value="Namensschilder"/>
              <xsd:enumeration value="Präsentationen"/>
              <xsd:enumeration value="Skripten-Cover"/>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4565F3-7E39-4D9C-A95E-F7C828A5F009}">
  <ds:schemaRefs>
    <ds:schemaRef ds:uri="http://schemas.microsoft.com/sharepoint/v3/contenttype/forms"/>
  </ds:schemaRefs>
</ds:datastoreItem>
</file>

<file path=customXml/itemProps2.xml><?xml version="1.0" encoding="utf-8"?>
<ds:datastoreItem xmlns:ds="http://schemas.openxmlformats.org/officeDocument/2006/customXml" ds:itemID="{BCF2B5E7-CB6F-4DBE-969F-DEA1F3D47BD3}">
  <ds:schemaRefs>
    <ds:schemaRef ds:uri="http://purl.org/dc/elements/1.1/"/>
    <ds:schemaRef ds:uri="http://schemas.microsoft.com/office/2006/documentManagement/types"/>
    <ds:schemaRef ds:uri="http://purl.org/dc/terms/"/>
    <ds:schemaRef ds:uri="1a8d9a65-8471-4209-a900-f8e11db75e0a"/>
    <ds:schemaRef ds:uri="http://schemas.microsoft.com/office/infopath/2007/PartnerControls"/>
    <ds:schemaRef ds:uri="http://schemas.openxmlformats.org/package/2006/metadata/core-properties"/>
    <ds:schemaRef ds:uri="dde413db-0745-4f3a-8dca-564dc7ff6f7d"/>
    <ds:schemaRef ds:uri="http://www.w3.org/XML/1998/namespace"/>
    <ds:schemaRef ds:uri="08b0a3ee-3d2a-451c-9a1a-7e5d5b0c9c77"/>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586C171-0CFA-4DB1-9086-DEAAD07301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a8d9a65-8471-4209-a900-f8e11db75e0a"/>
    <ds:schemaRef ds:uri="08b0a3ee-3d2a-451c-9a1a-7e5d5b0c9c77"/>
    <ds:schemaRef ds:uri="dde413db-0745-4f3a-8dca-564dc7ff6f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WU Vorlage DEUTSCH 16x10 mit Bildern V1</Template>
  <TotalTime>0</TotalTime>
  <Words>930</Words>
  <Application>Microsoft Office PowerPoint</Application>
  <PresentationFormat>Bildschirmpräsentation (16:10)</PresentationFormat>
  <Paragraphs>225</Paragraphs>
  <Slides>25</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25</vt:i4>
      </vt:variant>
    </vt:vector>
  </HeadingPairs>
  <TitlesOfParts>
    <vt:vector size="32" baseType="lpstr">
      <vt:lpstr>Arial</vt:lpstr>
      <vt:lpstr>Asap OneStage</vt:lpstr>
      <vt:lpstr>Calibri</vt:lpstr>
      <vt:lpstr>Georgia</vt:lpstr>
      <vt:lpstr>Verdana</vt:lpstr>
      <vt:lpstr>Wingdings</vt:lpstr>
      <vt:lpstr>WU 16:10</vt:lpstr>
      <vt:lpstr>Vergleich und kritische Evaluierung der verrechneten Kosten beim Zahlen über NFC anstatt mit Bargeld</vt:lpstr>
      <vt:lpstr>Was ist überhaupt NFC?</vt:lpstr>
      <vt:lpstr>PowerPoint-Präsentation</vt:lpstr>
      <vt:lpstr>Vorteile von NFC basierten Transaktionen</vt:lpstr>
      <vt:lpstr>Nachteile von NFC basierten Transaktionen</vt:lpstr>
      <vt:lpstr>Entstehende Kosten mittels NFC- Transaktionen</vt:lpstr>
      <vt:lpstr>Entstehende Kosten mittels NFC- Transaktionen</vt:lpstr>
      <vt:lpstr>Grafik</vt:lpstr>
      <vt:lpstr>Apple Pay als Lösung? </vt:lpstr>
      <vt:lpstr> Grafik</vt:lpstr>
      <vt:lpstr>Grafik</vt:lpstr>
      <vt:lpstr>Vorteile Bargeld</vt:lpstr>
      <vt:lpstr>Nachteile Bargeld</vt:lpstr>
      <vt:lpstr>Kosten die bei der Barzahlung anfallen</vt:lpstr>
      <vt:lpstr> </vt:lpstr>
      <vt:lpstr>Covid-19</vt:lpstr>
      <vt:lpstr>Grafik </vt:lpstr>
      <vt:lpstr>PowerPoint-Präsentation</vt:lpstr>
      <vt:lpstr>Diskussions Fragen: </vt:lpstr>
      <vt:lpstr>PowerPoint-Präsentation</vt:lpstr>
      <vt:lpstr>PowerPoint-Präsentation</vt:lpstr>
      <vt:lpstr>PowerPoint-Präsentation</vt:lpstr>
      <vt:lpstr>PowerPoint-Präsentation</vt:lpstr>
      <vt:lpstr>PowerPoint-Präsentation</vt:lpstr>
      <vt:lpstr>PowerPoint-Präsentation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2017-04-03T09:38:34Z</dcterms:created>
  <dcterms:modified xsi:type="dcterms:W3CDTF">2021-12-16T21:42:37Z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0x010100BCF651A35DF3154DB01328AF51148DAE</vt:lpwstr>
  </property>
  <property fmtid="{D5CDD505-2E9C-101B-9397-08002B2CF9AE}" pid="3" name="WU Thema">
    <vt:lpwstr>403;#Corporate Design|19895bcd-b158-45ae-ab7b-f5ca217dfcec</vt:lpwstr>
  </property>
  <property fmtid="{D5CDD505-2E9C-101B-9397-08002B2CF9AE}" pid="4" name="Dokumentenart">
    <vt:lpwstr>266;#Vorlagen|17fc50ed-8ad1-47be-ab12-04243fd74ddb</vt:lpwstr>
  </property>
</Properties>
</file>