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57" r:id="rId3"/>
    <p:sldId id="258" r:id="rId4"/>
    <p:sldId id="259" r:id="rId5"/>
    <p:sldId id="262" r:id="rId6"/>
    <p:sldId id="260"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p:cViewPr>
        <p:scale>
          <a:sx n="75" d="100"/>
          <a:sy n="75" d="100"/>
        </p:scale>
        <p:origin x="50"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1D3324-9871-4846-8201-FA5AA950123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DACB25DF-3FA7-4D42-9055-612018D269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CF9031FF-F34A-4B76-AA41-B1CDD9E9906A}"/>
              </a:ext>
            </a:extLst>
          </p:cNvPr>
          <p:cNvSpPr>
            <a:spLocks noGrp="1"/>
          </p:cNvSpPr>
          <p:nvPr>
            <p:ph type="dt" sz="half" idx="10"/>
          </p:nvPr>
        </p:nvSpPr>
        <p:spPr/>
        <p:txBody>
          <a:bodyPr/>
          <a:lstStyle/>
          <a:p>
            <a:fld id="{18356B03-CC9B-41D0-A66C-3270B77A2AE3}" type="datetimeFigureOut">
              <a:rPr lang="de-AT" smtClean="0"/>
              <a:t>19.10.2021</a:t>
            </a:fld>
            <a:endParaRPr lang="de-AT"/>
          </a:p>
        </p:txBody>
      </p:sp>
      <p:sp>
        <p:nvSpPr>
          <p:cNvPr id="5" name="Fußzeilenplatzhalter 4">
            <a:extLst>
              <a:ext uri="{FF2B5EF4-FFF2-40B4-BE49-F238E27FC236}">
                <a16:creationId xmlns:a16="http://schemas.microsoft.com/office/drawing/2014/main" id="{EB9916AF-694B-4BDB-A4FA-C21C4D445C0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A81A3B2C-F15C-4E55-A214-BE363704E472}"/>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3589451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B3EDB8-7E5D-44A2-B78F-09408E8F2018}"/>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136113DC-94E8-4025-8F90-281BD43F0EE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4578DDDF-3ACF-431F-BC6E-DBFC74438866}"/>
              </a:ext>
            </a:extLst>
          </p:cNvPr>
          <p:cNvSpPr>
            <a:spLocks noGrp="1"/>
          </p:cNvSpPr>
          <p:nvPr>
            <p:ph type="dt" sz="half" idx="10"/>
          </p:nvPr>
        </p:nvSpPr>
        <p:spPr/>
        <p:txBody>
          <a:bodyPr/>
          <a:lstStyle/>
          <a:p>
            <a:fld id="{18356B03-CC9B-41D0-A66C-3270B77A2AE3}" type="datetimeFigureOut">
              <a:rPr lang="de-AT" smtClean="0"/>
              <a:t>19.10.2021</a:t>
            </a:fld>
            <a:endParaRPr lang="de-AT"/>
          </a:p>
        </p:txBody>
      </p:sp>
      <p:sp>
        <p:nvSpPr>
          <p:cNvPr id="5" name="Fußzeilenplatzhalter 4">
            <a:extLst>
              <a:ext uri="{FF2B5EF4-FFF2-40B4-BE49-F238E27FC236}">
                <a16:creationId xmlns:a16="http://schemas.microsoft.com/office/drawing/2014/main" id="{A82AC167-713E-45BB-9E2E-978E8F033389}"/>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8A8DB6AC-0DF2-49C7-B26F-DB2BD7E8C295}"/>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2457671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130C127-B8B0-4BDB-B660-6F2E7D9470B9}"/>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AFC1C267-CF50-49E1-A01C-C3430722A715}"/>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BA6A9C4B-E8EA-42D3-8EA2-570AE50051D6}"/>
              </a:ext>
            </a:extLst>
          </p:cNvPr>
          <p:cNvSpPr>
            <a:spLocks noGrp="1"/>
          </p:cNvSpPr>
          <p:nvPr>
            <p:ph type="dt" sz="half" idx="10"/>
          </p:nvPr>
        </p:nvSpPr>
        <p:spPr/>
        <p:txBody>
          <a:bodyPr/>
          <a:lstStyle/>
          <a:p>
            <a:fld id="{18356B03-CC9B-41D0-A66C-3270B77A2AE3}" type="datetimeFigureOut">
              <a:rPr lang="de-AT" smtClean="0"/>
              <a:t>19.10.2021</a:t>
            </a:fld>
            <a:endParaRPr lang="de-AT"/>
          </a:p>
        </p:txBody>
      </p:sp>
      <p:sp>
        <p:nvSpPr>
          <p:cNvPr id="5" name="Fußzeilenplatzhalter 4">
            <a:extLst>
              <a:ext uri="{FF2B5EF4-FFF2-40B4-BE49-F238E27FC236}">
                <a16:creationId xmlns:a16="http://schemas.microsoft.com/office/drawing/2014/main" id="{68838B11-B1DC-456F-A2EE-302ACFDD5C49}"/>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CEE6CDE5-07E7-45F2-B79D-CB37B498D1A2}"/>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1573876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CEF21A-86DD-4ED7-8E91-D548524CE61E}"/>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6E4CDE1D-6F9C-4826-AE4C-63BE245FAEED}"/>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43B1722C-6AE6-4BE7-9682-57232AA9DA3E}"/>
              </a:ext>
            </a:extLst>
          </p:cNvPr>
          <p:cNvSpPr>
            <a:spLocks noGrp="1"/>
          </p:cNvSpPr>
          <p:nvPr>
            <p:ph type="dt" sz="half" idx="10"/>
          </p:nvPr>
        </p:nvSpPr>
        <p:spPr/>
        <p:txBody>
          <a:bodyPr/>
          <a:lstStyle/>
          <a:p>
            <a:fld id="{18356B03-CC9B-41D0-A66C-3270B77A2AE3}" type="datetimeFigureOut">
              <a:rPr lang="de-AT" smtClean="0"/>
              <a:t>19.10.2021</a:t>
            </a:fld>
            <a:endParaRPr lang="de-AT"/>
          </a:p>
        </p:txBody>
      </p:sp>
      <p:sp>
        <p:nvSpPr>
          <p:cNvPr id="5" name="Fußzeilenplatzhalter 4">
            <a:extLst>
              <a:ext uri="{FF2B5EF4-FFF2-40B4-BE49-F238E27FC236}">
                <a16:creationId xmlns:a16="http://schemas.microsoft.com/office/drawing/2014/main" id="{7EF45969-F896-4C0F-8745-4B7ED4696D3E}"/>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EE7E97D8-3DB4-4B21-85D1-4AF82F454D05}"/>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1420125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F3888-003F-4E32-B09B-5466BCF94BD6}"/>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DDE026EF-E08B-4554-A98B-B59681393B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A234513-23C4-40EA-AC1F-EBE63760541C}"/>
              </a:ext>
            </a:extLst>
          </p:cNvPr>
          <p:cNvSpPr>
            <a:spLocks noGrp="1"/>
          </p:cNvSpPr>
          <p:nvPr>
            <p:ph type="dt" sz="half" idx="10"/>
          </p:nvPr>
        </p:nvSpPr>
        <p:spPr/>
        <p:txBody>
          <a:bodyPr/>
          <a:lstStyle/>
          <a:p>
            <a:fld id="{18356B03-CC9B-41D0-A66C-3270B77A2AE3}" type="datetimeFigureOut">
              <a:rPr lang="de-AT" smtClean="0"/>
              <a:t>19.10.2021</a:t>
            </a:fld>
            <a:endParaRPr lang="de-AT"/>
          </a:p>
        </p:txBody>
      </p:sp>
      <p:sp>
        <p:nvSpPr>
          <p:cNvPr id="5" name="Fußzeilenplatzhalter 4">
            <a:extLst>
              <a:ext uri="{FF2B5EF4-FFF2-40B4-BE49-F238E27FC236}">
                <a16:creationId xmlns:a16="http://schemas.microsoft.com/office/drawing/2014/main" id="{5863CBCD-D24D-4ACD-914D-A5D754F4C8A8}"/>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BE23400-1FD6-420A-8491-6D43B40A28F5}"/>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50424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5EDC4A-0401-4B5B-BD5C-8857FFCE9C05}"/>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A9291633-0381-4A1E-9B84-FC08A6BEE58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5598F4D0-3F5B-49BA-9E0D-2125494B5D3D}"/>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E3BCC579-B560-4A5A-8A54-5E5D7F4F4DE5}"/>
              </a:ext>
            </a:extLst>
          </p:cNvPr>
          <p:cNvSpPr>
            <a:spLocks noGrp="1"/>
          </p:cNvSpPr>
          <p:nvPr>
            <p:ph type="dt" sz="half" idx="10"/>
          </p:nvPr>
        </p:nvSpPr>
        <p:spPr/>
        <p:txBody>
          <a:bodyPr/>
          <a:lstStyle/>
          <a:p>
            <a:fld id="{18356B03-CC9B-41D0-A66C-3270B77A2AE3}" type="datetimeFigureOut">
              <a:rPr lang="de-AT" smtClean="0"/>
              <a:t>19.10.2021</a:t>
            </a:fld>
            <a:endParaRPr lang="de-AT"/>
          </a:p>
        </p:txBody>
      </p:sp>
      <p:sp>
        <p:nvSpPr>
          <p:cNvPr id="6" name="Fußzeilenplatzhalter 5">
            <a:extLst>
              <a:ext uri="{FF2B5EF4-FFF2-40B4-BE49-F238E27FC236}">
                <a16:creationId xmlns:a16="http://schemas.microsoft.com/office/drawing/2014/main" id="{50EE4599-CC30-4642-AA60-FDDA006A10E7}"/>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DAE3E35C-8022-445C-BB60-D3EAA5BB501D}"/>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3741697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5AA6EC-14E1-4C2B-B3DF-261CB657AD72}"/>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26290963-31B7-4A51-8878-57BAAC7434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CAFA7CE6-15B9-4CB6-A052-1550A35C09E8}"/>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FF63F3A0-9EA7-43E8-A511-63C6A77EA2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76EC48D-F01A-46D7-B177-2BDC570C8A97}"/>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ED792054-74CD-4FEE-A5F5-471A333CAEDB}"/>
              </a:ext>
            </a:extLst>
          </p:cNvPr>
          <p:cNvSpPr>
            <a:spLocks noGrp="1"/>
          </p:cNvSpPr>
          <p:nvPr>
            <p:ph type="dt" sz="half" idx="10"/>
          </p:nvPr>
        </p:nvSpPr>
        <p:spPr/>
        <p:txBody>
          <a:bodyPr/>
          <a:lstStyle/>
          <a:p>
            <a:fld id="{18356B03-CC9B-41D0-A66C-3270B77A2AE3}" type="datetimeFigureOut">
              <a:rPr lang="de-AT" smtClean="0"/>
              <a:t>19.10.2021</a:t>
            </a:fld>
            <a:endParaRPr lang="de-AT"/>
          </a:p>
        </p:txBody>
      </p:sp>
      <p:sp>
        <p:nvSpPr>
          <p:cNvPr id="8" name="Fußzeilenplatzhalter 7">
            <a:extLst>
              <a:ext uri="{FF2B5EF4-FFF2-40B4-BE49-F238E27FC236}">
                <a16:creationId xmlns:a16="http://schemas.microsoft.com/office/drawing/2014/main" id="{3F199824-DB7A-4FA2-BD25-C5BDAF05068D}"/>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A2AAD60B-4E95-42F3-B6A7-FADD8211C487}"/>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2732649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255C49-4D87-465B-AB89-5533CE7302D1}"/>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1721CD9A-E76E-4201-B0DC-3D6D12680C03}"/>
              </a:ext>
            </a:extLst>
          </p:cNvPr>
          <p:cNvSpPr>
            <a:spLocks noGrp="1"/>
          </p:cNvSpPr>
          <p:nvPr>
            <p:ph type="dt" sz="half" idx="10"/>
          </p:nvPr>
        </p:nvSpPr>
        <p:spPr/>
        <p:txBody>
          <a:bodyPr/>
          <a:lstStyle/>
          <a:p>
            <a:fld id="{18356B03-CC9B-41D0-A66C-3270B77A2AE3}" type="datetimeFigureOut">
              <a:rPr lang="de-AT" smtClean="0"/>
              <a:t>19.10.2021</a:t>
            </a:fld>
            <a:endParaRPr lang="de-AT"/>
          </a:p>
        </p:txBody>
      </p:sp>
      <p:sp>
        <p:nvSpPr>
          <p:cNvPr id="4" name="Fußzeilenplatzhalter 3">
            <a:extLst>
              <a:ext uri="{FF2B5EF4-FFF2-40B4-BE49-F238E27FC236}">
                <a16:creationId xmlns:a16="http://schemas.microsoft.com/office/drawing/2014/main" id="{E88C8EFF-9F3A-40E2-800A-7ED91BE5E9FB}"/>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F006DF8B-C378-4AB5-916C-4F4C72BB883E}"/>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2891879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0C9A409F-7DA9-4C3C-8DCC-DB85370FFD31}"/>
              </a:ext>
            </a:extLst>
          </p:cNvPr>
          <p:cNvSpPr>
            <a:spLocks noGrp="1"/>
          </p:cNvSpPr>
          <p:nvPr>
            <p:ph type="dt" sz="half" idx="10"/>
          </p:nvPr>
        </p:nvSpPr>
        <p:spPr/>
        <p:txBody>
          <a:bodyPr/>
          <a:lstStyle/>
          <a:p>
            <a:fld id="{18356B03-CC9B-41D0-A66C-3270B77A2AE3}" type="datetimeFigureOut">
              <a:rPr lang="de-AT" smtClean="0"/>
              <a:t>19.10.2021</a:t>
            </a:fld>
            <a:endParaRPr lang="de-AT"/>
          </a:p>
        </p:txBody>
      </p:sp>
      <p:sp>
        <p:nvSpPr>
          <p:cNvPr id="3" name="Fußzeilenplatzhalter 2">
            <a:extLst>
              <a:ext uri="{FF2B5EF4-FFF2-40B4-BE49-F238E27FC236}">
                <a16:creationId xmlns:a16="http://schemas.microsoft.com/office/drawing/2014/main" id="{767774C7-A45F-492D-B331-D6771AC09F5D}"/>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D6BC37B4-E135-492E-80DE-2C1C39122AF5}"/>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4286407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073243-71E2-4994-8D92-4D503E2A4A8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D1872289-66F3-4BE2-AB29-365377842F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B9EECA78-0D2C-4A04-BF94-2C73B4EBD3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E1E2229-AD44-4637-BB49-77D33F8BCD97}"/>
              </a:ext>
            </a:extLst>
          </p:cNvPr>
          <p:cNvSpPr>
            <a:spLocks noGrp="1"/>
          </p:cNvSpPr>
          <p:nvPr>
            <p:ph type="dt" sz="half" idx="10"/>
          </p:nvPr>
        </p:nvSpPr>
        <p:spPr/>
        <p:txBody>
          <a:bodyPr/>
          <a:lstStyle/>
          <a:p>
            <a:fld id="{18356B03-CC9B-41D0-A66C-3270B77A2AE3}" type="datetimeFigureOut">
              <a:rPr lang="de-AT" smtClean="0"/>
              <a:t>19.10.2021</a:t>
            </a:fld>
            <a:endParaRPr lang="de-AT"/>
          </a:p>
        </p:txBody>
      </p:sp>
      <p:sp>
        <p:nvSpPr>
          <p:cNvPr id="6" name="Fußzeilenplatzhalter 5">
            <a:extLst>
              <a:ext uri="{FF2B5EF4-FFF2-40B4-BE49-F238E27FC236}">
                <a16:creationId xmlns:a16="http://schemas.microsoft.com/office/drawing/2014/main" id="{C4B63A5B-38EE-4100-99B7-BB4C0E9CF3D8}"/>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EA95E9A6-22F3-412B-9FB2-24645A14A733}"/>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343389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B94CCB-AE23-4782-9A90-8F97271C84F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BAC686E5-3DE8-4961-B97F-581D18ED9C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388CA21B-CDD0-4F63-825F-22E04F80B0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0230B9F-06A9-488C-9D83-712E9E93FCEA}"/>
              </a:ext>
            </a:extLst>
          </p:cNvPr>
          <p:cNvSpPr>
            <a:spLocks noGrp="1"/>
          </p:cNvSpPr>
          <p:nvPr>
            <p:ph type="dt" sz="half" idx="10"/>
          </p:nvPr>
        </p:nvSpPr>
        <p:spPr/>
        <p:txBody>
          <a:bodyPr/>
          <a:lstStyle/>
          <a:p>
            <a:fld id="{18356B03-CC9B-41D0-A66C-3270B77A2AE3}" type="datetimeFigureOut">
              <a:rPr lang="de-AT" smtClean="0"/>
              <a:t>19.10.2021</a:t>
            </a:fld>
            <a:endParaRPr lang="de-AT"/>
          </a:p>
        </p:txBody>
      </p:sp>
      <p:sp>
        <p:nvSpPr>
          <p:cNvPr id="6" name="Fußzeilenplatzhalter 5">
            <a:extLst>
              <a:ext uri="{FF2B5EF4-FFF2-40B4-BE49-F238E27FC236}">
                <a16:creationId xmlns:a16="http://schemas.microsoft.com/office/drawing/2014/main" id="{4364CAF3-1591-4D96-8DAD-23B4ACA6517F}"/>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92D5B400-3982-4ACF-92C9-38D0E56798B4}"/>
              </a:ext>
            </a:extLst>
          </p:cNvPr>
          <p:cNvSpPr>
            <a:spLocks noGrp="1"/>
          </p:cNvSpPr>
          <p:nvPr>
            <p:ph type="sldNum" sz="quarter" idx="12"/>
          </p:nvPr>
        </p:nvSpPr>
        <p:spPr/>
        <p:txBody>
          <a:bodyPr/>
          <a:lstStyle/>
          <a:p>
            <a:fld id="{280F1DAE-99C4-44F2-B7EB-300BBE9DD9E4}" type="slidenum">
              <a:rPr lang="de-AT" smtClean="0"/>
              <a:t>‹Nr.›</a:t>
            </a:fld>
            <a:endParaRPr lang="de-AT"/>
          </a:p>
        </p:txBody>
      </p:sp>
    </p:spTree>
    <p:extLst>
      <p:ext uri="{BB962C8B-B14F-4D97-AF65-F5344CB8AC3E}">
        <p14:creationId xmlns:p14="http://schemas.microsoft.com/office/powerpoint/2010/main" val="2094428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E416C2-8A76-48AA-81E0-8AD10977EB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318ED496-C09B-4F5E-92DD-F8FD242473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588E2975-691F-4406-8CC1-7B7FBD01B0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356B03-CC9B-41D0-A66C-3270B77A2AE3}" type="datetimeFigureOut">
              <a:rPr lang="de-AT" smtClean="0"/>
              <a:t>19.10.2021</a:t>
            </a:fld>
            <a:endParaRPr lang="de-AT"/>
          </a:p>
        </p:txBody>
      </p:sp>
      <p:sp>
        <p:nvSpPr>
          <p:cNvPr id="5" name="Fußzeilenplatzhalter 4">
            <a:extLst>
              <a:ext uri="{FF2B5EF4-FFF2-40B4-BE49-F238E27FC236}">
                <a16:creationId xmlns:a16="http://schemas.microsoft.com/office/drawing/2014/main" id="{93703650-6B8A-4D41-919F-91FC3D2197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id="{B2E520EC-19A6-44F8-AAF4-A7F3BB3D40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F1DAE-99C4-44F2-B7EB-300BBE9DD9E4}" type="slidenum">
              <a:rPr lang="de-AT" smtClean="0"/>
              <a:t>‹Nr.›</a:t>
            </a:fld>
            <a:endParaRPr lang="de-AT"/>
          </a:p>
        </p:txBody>
      </p:sp>
    </p:spTree>
    <p:extLst>
      <p:ext uri="{BB962C8B-B14F-4D97-AF65-F5344CB8AC3E}">
        <p14:creationId xmlns:p14="http://schemas.microsoft.com/office/powerpoint/2010/main" val="3959337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hyperlink" Target="https://www.wirtschaftsdienst.eu/inhalt/jahr/2015/heft/8/beitrag/mit-bargeld-zahlen-ein-auslaufmodell.html" TargetMode="External"/><Relationship Id="rId13" Type="http://schemas.openxmlformats.org/officeDocument/2006/relationships/hyperlink" Target="https://onlinelibrary.wiley.com/action/doSearch?ContribAuthorRaw=Tsai%2C+Pei-Jung" TargetMode="External"/><Relationship Id="rId3" Type="http://schemas.openxmlformats.org/officeDocument/2006/relationships/hyperlink" Target="https://www.emerald.com/insight/search?q=Yosef%20Daryanto" TargetMode="External"/><Relationship Id="rId7" Type="http://schemas.openxmlformats.org/officeDocument/2006/relationships/hyperlink" Target="http://wko.at/wknoe/handel/bankomat.htm" TargetMode="External"/><Relationship Id="rId12" Type="http://schemas.openxmlformats.org/officeDocument/2006/relationships/hyperlink" Target="https://onlinelibrary.wiley.com/action/doSearch?ContribAuthorRaw=Ho%2C+Chia-Cheng" TargetMode="External"/><Relationship Id="rId2" Type="http://schemas.openxmlformats.org/officeDocument/2006/relationships/hyperlink" Target="https://www.emerald.com/insight/search?q=Md.%20Rakibul%20Hasan" TargetMode="External"/><Relationship Id="rId1" Type="http://schemas.openxmlformats.org/officeDocument/2006/relationships/slideLayout" Target="../slideLayouts/slideLayout7.xml"/><Relationship Id="rId6" Type="http://schemas.openxmlformats.org/officeDocument/2006/relationships/hyperlink" Target="https://www.emerald.com/insight/publication/issn/0263-5577" TargetMode="External"/><Relationship Id="rId11" Type="http://schemas.openxmlformats.org/officeDocument/2006/relationships/hyperlink" Target="https://onlinelibrary.wiley.com/action/doSearch?ContribAuthorRaw=Yen%2C+Tze-Yu" TargetMode="External"/><Relationship Id="rId5" Type="http://schemas.openxmlformats.org/officeDocument/2006/relationships/hyperlink" Target="https://www.emerald.com/insight/search?q=Yi%20Feng" TargetMode="External"/><Relationship Id="rId10" Type="http://schemas.openxmlformats.org/officeDocument/2006/relationships/hyperlink" Target="https://onlinelibrary.wiley.com/action/doSearch?ContribAuthorRaw=Tsai%2C+Pei-Su" TargetMode="External"/><Relationship Id="rId4" Type="http://schemas.openxmlformats.org/officeDocument/2006/relationships/hyperlink" Target="https://www.emerald.com/insight/search?q=Tutul%20Chandra%20Roy" TargetMode="External"/><Relationship Id="rId9" Type="http://schemas.openxmlformats.org/officeDocument/2006/relationships/hyperlink" Target="https://www.arbeiterkammer.at/beratung/konsument/Geld/Bargeldloszahlen/Kontaktloses_Bezahle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ight Triangle 72">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1A37F53-994F-48EC-9F0A-16D71540B399}"/>
              </a:ext>
            </a:extLst>
          </p:cNvPr>
          <p:cNvSpPr>
            <a:spLocks noGrp="1"/>
          </p:cNvSpPr>
          <p:nvPr>
            <p:ph type="ctrTitle"/>
          </p:nvPr>
        </p:nvSpPr>
        <p:spPr>
          <a:xfrm>
            <a:off x="965201" y="1036674"/>
            <a:ext cx="3689096" cy="2793646"/>
          </a:xfrm>
        </p:spPr>
        <p:txBody>
          <a:bodyPr vert="horz" lIns="91440" tIns="45720" rIns="91440" bIns="45720" rtlCol="0" anchor="b">
            <a:normAutofit/>
          </a:bodyPr>
          <a:lstStyle/>
          <a:p>
            <a:pPr algn="l"/>
            <a:r>
              <a:rPr lang="en-US" sz="1800" u="sng" kern="1200" dirty="0">
                <a:ea typeface="+mj-ea"/>
                <a:cs typeface="+mj-cs"/>
              </a:rPr>
              <a:t>Thema:</a:t>
            </a:r>
            <a:r>
              <a:rPr lang="en-US" sz="1800" kern="1200" dirty="0">
                <a:ea typeface="+mj-ea"/>
                <a:cs typeface="+mj-cs"/>
              </a:rPr>
              <a:t> </a:t>
            </a:r>
            <a:br>
              <a:rPr lang="en-US" sz="1800" kern="1200" dirty="0">
                <a:ea typeface="+mj-ea"/>
                <a:cs typeface="+mj-cs"/>
              </a:rPr>
            </a:br>
            <a:r>
              <a:rPr lang="en-US" sz="1800" kern="1200" dirty="0" err="1">
                <a:effectLst/>
                <a:ea typeface="+mj-ea"/>
                <a:cs typeface="+mj-cs"/>
              </a:rPr>
              <a:t>Vergleich</a:t>
            </a:r>
            <a:r>
              <a:rPr lang="en-US" sz="1800" kern="1200" dirty="0">
                <a:effectLst/>
                <a:ea typeface="+mj-ea"/>
                <a:cs typeface="+mj-cs"/>
              </a:rPr>
              <a:t> und </a:t>
            </a:r>
            <a:r>
              <a:rPr lang="en-US" sz="1800" kern="1200" dirty="0" err="1">
                <a:effectLst/>
                <a:ea typeface="+mj-ea"/>
                <a:cs typeface="+mj-cs"/>
              </a:rPr>
              <a:t>kritische</a:t>
            </a:r>
            <a:r>
              <a:rPr lang="en-US" sz="1800" kern="1200" dirty="0">
                <a:effectLst/>
                <a:ea typeface="+mj-ea"/>
                <a:cs typeface="+mj-cs"/>
              </a:rPr>
              <a:t> </a:t>
            </a:r>
            <a:r>
              <a:rPr lang="en-US" sz="1800" kern="1200" dirty="0" err="1">
                <a:effectLst/>
                <a:ea typeface="+mj-ea"/>
                <a:cs typeface="+mj-cs"/>
              </a:rPr>
              <a:t>Evaluierung</a:t>
            </a:r>
            <a:r>
              <a:rPr lang="en-US" sz="1800" kern="1200" dirty="0">
                <a:effectLst/>
                <a:ea typeface="+mj-ea"/>
                <a:cs typeface="+mj-cs"/>
              </a:rPr>
              <a:t> der </a:t>
            </a:r>
            <a:r>
              <a:rPr lang="en-US" sz="1800" kern="1200" dirty="0" err="1">
                <a:effectLst/>
                <a:ea typeface="+mj-ea"/>
                <a:cs typeface="+mj-cs"/>
              </a:rPr>
              <a:t>verrechneten</a:t>
            </a:r>
            <a:r>
              <a:rPr lang="en-US" sz="1800" kern="1200" dirty="0">
                <a:effectLst/>
                <a:ea typeface="+mj-ea"/>
                <a:cs typeface="+mj-cs"/>
              </a:rPr>
              <a:t> </a:t>
            </a:r>
            <a:r>
              <a:rPr lang="en-US" sz="1800" kern="1200" dirty="0" err="1">
                <a:effectLst/>
                <a:ea typeface="+mj-ea"/>
                <a:cs typeface="+mj-cs"/>
              </a:rPr>
              <a:t>Kosten</a:t>
            </a:r>
            <a:r>
              <a:rPr lang="en-US" sz="1800" kern="1200" dirty="0">
                <a:effectLst/>
                <a:ea typeface="+mj-ea"/>
                <a:cs typeface="+mj-cs"/>
              </a:rPr>
              <a:t> </a:t>
            </a:r>
            <a:r>
              <a:rPr lang="en-US" sz="1800" kern="1200" dirty="0" err="1">
                <a:effectLst/>
                <a:ea typeface="+mj-ea"/>
                <a:cs typeface="+mj-cs"/>
              </a:rPr>
              <a:t>beim</a:t>
            </a:r>
            <a:r>
              <a:rPr lang="en-US" sz="1800" kern="1200" dirty="0">
                <a:effectLst/>
                <a:ea typeface="+mj-ea"/>
                <a:cs typeface="+mj-cs"/>
              </a:rPr>
              <a:t> </a:t>
            </a:r>
            <a:r>
              <a:rPr lang="en-US" sz="1800" kern="1200" dirty="0" err="1">
                <a:effectLst/>
                <a:ea typeface="+mj-ea"/>
                <a:cs typeface="+mj-cs"/>
              </a:rPr>
              <a:t>Zahlen</a:t>
            </a:r>
            <a:r>
              <a:rPr lang="en-US" sz="1800" kern="1200" dirty="0">
                <a:effectLst/>
                <a:ea typeface="+mj-ea"/>
                <a:cs typeface="+mj-cs"/>
              </a:rPr>
              <a:t> </a:t>
            </a:r>
            <a:r>
              <a:rPr lang="en-US" sz="1800" kern="1200" dirty="0" err="1">
                <a:effectLst/>
                <a:ea typeface="+mj-ea"/>
                <a:cs typeface="+mj-cs"/>
              </a:rPr>
              <a:t>über</a:t>
            </a:r>
            <a:r>
              <a:rPr lang="en-US" sz="1800" kern="1200" dirty="0">
                <a:effectLst/>
                <a:ea typeface="+mj-ea"/>
                <a:cs typeface="+mj-cs"/>
              </a:rPr>
              <a:t> NFC </a:t>
            </a:r>
            <a:r>
              <a:rPr lang="en-US" sz="1800" kern="1200" dirty="0" err="1">
                <a:effectLst/>
                <a:ea typeface="+mj-ea"/>
                <a:cs typeface="+mj-cs"/>
              </a:rPr>
              <a:t>mit</a:t>
            </a:r>
            <a:r>
              <a:rPr lang="en-US" sz="1800" kern="1200" dirty="0">
                <a:effectLst/>
                <a:ea typeface="+mj-ea"/>
                <a:cs typeface="+mj-cs"/>
              </a:rPr>
              <a:t> </a:t>
            </a:r>
            <a:r>
              <a:rPr lang="en-US" sz="1800" kern="1200" dirty="0" err="1">
                <a:effectLst/>
                <a:ea typeface="+mj-ea"/>
                <a:cs typeface="+mj-cs"/>
              </a:rPr>
              <a:t>Kreditkarte</a:t>
            </a:r>
            <a:r>
              <a:rPr lang="en-US" sz="1800" kern="1200" dirty="0">
                <a:effectLst/>
                <a:ea typeface="+mj-ea"/>
                <a:cs typeface="+mj-cs"/>
              </a:rPr>
              <a:t> und </a:t>
            </a:r>
            <a:r>
              <a:rPr lang="en-US" sz="1800" kern="1200" dirty="0" err="1">
                <a:effectLst/>
                <a:ea typeface="+mj-ea"/>
                <a:cs typeface="+mj-cs"/>
              </a:rPr>
              <a:t>Bankomatkarte</a:t>
            </a:r>
            <a:r>
              <a:rPr lang="en-US" sz="1800" kern="1200" dirty="0">
                <a:effectLst/>
                <a:ea typeface="+mj-ea"/>
                <a:cs typeface="+mj-cs"/>
              </a:rPr>
              <a:t> </a:t>
            </a:r>
            <a:r>
              <a:rPr lang="en-US" sz="1800" kern="1200" dirty="0" err="1">
                <a:effectLst/>
                <a:ea typeface="+mj-ea"/>
                <a:cs typeface="+mj-cs"/>
              </a:rPr>
              <a:t>anstatt</a:t>
            </a:r>
            <a:r>
              <a:rPr lang="en-US" sz="1800" kern="1200" dirty="0">
                <a:effectLst/>
                <a:ea typeface="+mj-ea"/>
                <a:cs typeface="+mj-cs"/>
              </a:rPr>
              <a:t> </a:t>
            </a:r>
            <a:r>
              <a:rPr lang="en-US" sz="1800" kern="1200" dirty="0" err="1">
                <a:effectLst/>
                <a:ea typeface="+mj-ea"/>
                <a:cs typeface="+mj-cs"/>
              </a:rPr>
              <a:t>mit</a:t>
            </a:r>
            <a:r>
              <a:rPr lang="en-US" sz="1800" kern="1200" dirty="0">
                <a:effectLst/>
                <a:ea typeface="+mj-ea"/>
                <a:cs typeface="+mj-cs"/>
              </a:rPr>
              <a:t> </a:t>
            </a:r>
            <a:r>
              <a:rPr lang="en-US" sz="1800" kern="1200" dirty="0" err="1">
                <a:effectLst/>
                <a:ea typeface="+mj-ea"/>
                <a:cs typeface="+mj-cs"/>
              </a:rPr>
              <a:t>Bargeld</a:t>
            </a:r>
            <a:br>
              <a:rPr lang="en-US" sz="1800" kern="1200" dirty="0">
                <a:effectLst/>
                <a:ea typeface="+mj-ea"/>
                <a:cs typeface="+mj-cs"/>
              </a:rPr>
            </a:br>
            <a:r>
              <a:rPr lang="en-US" sz="1800" kern="1200" dirty="0">
                <a:effectLst/>
                <a:ea typeface="+mj-ea"/>
                <a:cs typeface="+mj-cs"/>
              </a:rPr>
              <a:t>(Comparison and Critical Comparison of Charges for NFC Payment, </a:t>
            </a:r>
            <a:r>
              <a:rPr lang="en-US" sz="1800" kern="1200" dirty="0">
                <a:ea typeface="+mj-ea"/>
                <a:cs typeface="+mj-cs"/>
              </a:rPr>
              <a:t>a</a:t>
            </a:r>
            <a:r>
              <a:rPr lang="en-US" sz="1800" kern="1200" dirty="0">
                <a:effectLst/>
                <a:ea typeface="+mj-ea"/>
                <a:cs typeface="+mj-cs"/>
              </a:rPr>
              <a:t>ccounted for by Credit Cards and Debit Cards </a:t>
            </a:r>
            <a:r>
              <a:rPr lang="en-US" sz="1800" kern="1200" dirty="0">
                <a:ea typeface="+mj-ea"/>
                <a:cs typeface="+mj-cs"/>
              </a:rPr>
              <a:t>i</a:t>
            </a:r>
            <a:r>
              <a:rPr lang="en-US" sz="1800" kern="1200" dirty="0">
                <a:effectLst/>
                <a:ea typeface="+mj-ea"/>
                <a:cs typeface="+mj-cs"/>
              </a:rPr>
              <a:t>nstead of paying with Cash )</a:t>
            </a:r>
            <a:endParaRPr lang="en-US" sz="1800" kern="1200" dirty="0">
              <a:ea typeface="+mj-ea"/>
              <a:cs typeface="+mj-cs"/>
            </a:endParaRPr>
          </a:p>
        </p:txBody>
      </p:sp>
      <p:sp>
        <p:nvSpPr>
          <p:cNvPr id="3" name="Untertitel 2">
            <a:extLst>
              <a:ext uri="{FF2B5EF4-FFF2-40B4-BE49-F238E27FC236}">
                <a16:creationId xmlns:a16="http://schemas.microsoft.com/office/drawing/2014/main" id="{8EE83C8C-7CB3-4F10-8613-75CE7F57E7E7}"/>
              </a:ext>
            </a:extLst>
          </p:cNvPr>
          <p:cNvSpPr>
            <a:spLocks noGrp="1"/>
          </p:cNvSpPr>
          <p:nvPr>
            <p:ph type="subTitle" idx="1"/>
          </p:nvPr>
        </p:nvSpPr>
        <p:spPr>
          <a:xfrm>
            <a:off x="914400" y="4175760"/>
            <a:ext cx="3689096" cy="1719711"/>
          </a:xfrm>
        </p:spPr>
        <p:txBody>
          <a:bodyPr vert="horz" lIns="91440" tIns="45720" rIns="91440" bIns="45720" rtlCol="0" anchor="t">
            <a:normAutofit lnSpcReduction="10000"/>
          </a:bodyPr>
          <a:lstStyle/>
          <a:p>
            <a:pPr indent="-228600" algn="r">
              <a:buFont typeface="Arial" panose="020B0604020202020204" pitchFamily="34" charset="0"/>
              <a:buChar char="•"/>
            </a:pPr>
            <a:endParaRPr lang="en-US" sz="1100" u="sng" dirty="0"/>
          </a:p>
          <a:p>
            <a:pPr algn="l"/>
            <a:r>
              <a:rPr lang="en-US" sz="1800" u="sng" dirty="0" err="1">
                <a:latin typeface="+mj-lt"/>
              </a:rPr>
              <a:t>Mögliche</a:t>
            </a:r>
            <a:r>
              <a:rPr lang="en-US" sz="1800" u="sng" dirty="0">
                <a:latin typeface="+mj-lt"/>
              </a:rPr>
              <a:t> </a:t>
            </a:r>
            <a:r>
              <a:rPr lang="en-US" sz="1800" u="sng" dirty="0" err="1">
                <a:latin typeface="+mj-lt"/>
              </a:rPr>
              <a:t>Forschungsfrage</a:t>
            </a:r>
            <a:r>
              <a:rPr lang="en-US" sz="1800" u="sng" dirty="0">
                <a:latin typeface="+mj-lt"/>
              </a:rPr>
              <a:t>:</a:t>
            </a:r>
            <a:r>
              <a:rPr lang="en-US" sz="1800" u="none" strike="noStrike" dirty="0">
                <a:effectLst/>
                <a:latin typeface="+mj-lt"/>
              </a:rPr>
              <a:t> </a:t>
            </a:r>
            <a:endParaRPr lang="en-US" sz="1800" dirty="0">
              <a:effectLst/>
              <a:latin typeface="+mj-lt"/>
            </a:endParaRPr>
          </a:p>
          <a:p>
            <a:pPr algn="l">
              <a:spcAft>
                <a:spcPts val="800"/>
              </a:spcAft>
            </a:pPr>
            <a:r>
              <a:rPr lang="en-US" sz="1800" dirty="0" err="1">
                <a:effectLst/>
                <a:latin typeface="+mj-lt"/>
              </a:rPr>
              <a:t>Welche</a:t>
            </a:r>
            <a:r>
              <a:rPr lang="en-US" sz="1800" dirty="0">
                <a:effectLst/>
                <a:latin typeface="+mj-lt"/>
              </a:rPr>
              <a:t> </a:t>
            </a:r>
            <a:r>
              <a:rPr lang="en-US" sz="1800" dirty="0" err="1">
                <a:effectLst/>
                <a:latin typeface="+mj-lt"/>
              </a:rPr>
              <a:t>abweichenden</a:t>
            </a:r>
            <a:r>
              <a:rPr lang="en-US" sz="1800" dirty="0">
                <a:effectLst/>
                <a:latin typeface="+mj-lt"/>
              </a:rPr>
              <a:t> </a:t>
            </a:r>
            <a:r>
              <a:rPr lang="en-US" sz="1800" dirty="0" err="1">
                <a:effectLst/>
                <a:latin typeface="+mj-lt"/>
              </a:rPr>
              <a:t>bzw</a:t>
            </a:r>
            <a:r>
              <a:rPr lang="en-US" sz="1800" dirty="0">
                <a:effectLst/>
                <a:latin typeface="+mj-lt"/>
              </a:rPr>
              <a:t>. </a:t>
            </a:r>
            <a:r>
              <a:rPr lang="en-US" sz="1800" dirty="0" err="1">
                <a:effectLst/>
                <a:latin typeface="+mj-lt"/>
              </a:rPr>
              <a:t>identen</a:t>
            </a:r>
            <a:r>
              <a:rPr lang="en-US" sz="1800" dirty="0">
                <a:effectLst/>
                <a:latin typeface="+mj-lt"/>
              </a:rPr>
              <a:t> </a:t>
            </a:r>
            <a:r>
              <a:rPr lang="en-US" sz="1800" dirty="0" err="1">
                <a:effectLst/>
                <a:latin typeface="+mj-lt"/>
              </a:rPr>
              <a:t>Kosten</a:t>
            </a:r>
            <a:r>
              <a:rPr lang="en-US" sz="1800" dirty="0">
                <a:effectLst/>
                <a:latin typeface="+mj-lt"/>
              </a:rPr>
              <a:t> fallen </a:t>
            </a:r>
            <a:r>
              <a:rPr lang="en-US" sz="1800" dirty="0" err="1">
                <a:effectLst/>
                <a:latin typeface="+mj-lt"/>
              </a:rPr>
              <a:t>jeweils</a:t>
            </a:r>
            <a:r>
              <a:rPr lang="en-US" sz="1800" dirty="0">
                <a:effectLst/>
                <a:latin typeface="+mj-lt"/>
              </a:rPr>
              <a:t> </a:t>
            </a:r>
            <a:r>
              <a:rPr lang="en-US" sz="1800" dirty="0" err="1">
                <a:effectLst/>
                <a:latin typeface="+mj-lt"/>
              </a:rPr>
              <a:t>bei</a:t>
            </a:r>
            <a:r>
              <a:rPr lang="en-US" sz="1800" dirty="0">
                <a:effectLst/>
                <a:latin typeface="+mj-lt"/>
              </a:rPr>
              <a:t> der </a:t>
            </a:r>
            <a:r>
              <a:rPr lang="en-US" sz="1800" dirty="0" err="1">
                <a:effectLst/>
                <a:latin typeface="+mj-lt"/>
              </a:rPr>
              <a:t>Bezahlung</a:t>
            </a:r>
            <a:r>
              <a:rPr lang="en-US" sz="1800" dirty="0">
                <a:effectLst/>
                <a:latin typeface="+mj-lt"/>
              </a:rPr>
              <a:t> </a:t>
            </a:r>
            <a:r>
              <a:rPr lang="en-US" sz="1800" dirty="0" err="1">
                <a:effectLst/>
                <a:latin typeface="+mj-lt"/>
              </a:rPr>
              <a:t>über</a:t>
            </a:r>
            <a:r>
              <a:rPr lang="en-US" sz="1800" dirty="0">
                <a:effectLst/>
                <a:latin typeface="+mj-lt"/>
              </a:rPr>
              <a:t> NFC </a:t>
            </a:r>
            <a:r>
              <a:rPr lang="en-US" sz="1800" dirty="0" err="1">
                <a:effectLst/>
                <a:latin typeface="+mj-lt"/>
              </a:rPr>
              <a:t>verglichen</a:t>
            </a:r>
            <a:r>
              <a:rPr lang="en-US" sz="1800" dirty="0">
                <a:effectLst/>
                <a:latin typeface="+mj-lt"/>
              </a:rPr>
              <a:t> </a:t>
            </a:r>
            <a:r>
              <a:rPr lang="en-US" sz="1800" dirty="0" err="1">
                <a:effectLst/>
                <a:latin typeface="+mj-lt"/>
              </a:rPr>
              <a:t>mit</a:t>
            </a:r>
            <a:r>
              <a:rPr lang="en-US" sz="1800" dirty="0">
                <a:effectLst/>
                <a:latin typeface="+mj-lt"/>
              </a:rPr>
              <a:t> der </a:t>
            </a:r>
            <a:r>
              <a:rPr lang="en-US" sz="1800" dirty="0" err="1">
                <a:effectLst/>
                <a:latin typeface="+mj-lt"/>
              </a:rPr>
              <a:t>Bezahlung</a:t>
            </a:r>
            <a:r>
              <a:rPr lang="en-US" sz="1800" dirty="0">
                <a:effectLst/>
                <a:latin typeface="+mj-lt"/>
              </a:rPr>
              <a:t> in bar an?</a:t>
            </a:r>
          </a:p>
          <a:p>
            <a:pPr indent="-228600" algn="r">
              <a:buFont typeface="Arial" panose="020B0604020202020204" pitchFamily="34" charset="0"/>
              <a:buChar char="•"/>
            </a:pPr>
            <a:endParaRPr lang="en-US" sz="1100" u="sng" dirty="0"/>
          </a:p>
        </p:txBody>
      </p:sp>
      <p:pic>
        <p:nvPicPr>
          <p:cNvPr id="6146" name="Picture 2" descr="Pay Cash Or Card, HD Png Download , Transparent Png Image - PNGitem">
            <a:extLst>
              <a:ext uri="{FF2B5EF4-FFF2-40B4-BE49-F238E27FC236}">
                <a16:creationId xmlns:a16="http://schemas.microsoft.com/office/drawing/2014/main" id="{1896FE30-CC9C-4CD7-A3BD-33848FB6D07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94150" y="1424763"/>
            <a:ext cx="4109296" cy="3441535"/>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7277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3238B81-28AD-463A-B18E-92D78AA1E6E9}"/>
              </a:ext>
            </a:extLst>
          </p:cNvPr>
          <p:cNvSpPr txBox="1"/>
          <p:nvPr/>
        </p:nvSpPr>
        <p:spPr>
          <a:xfrm>
            <a:off x="642938" y="642938"/>
            <a:ext cx="10904538" cy="385763"/>
          </a:xfrm>
          <a:prstGeom prst="rect">
            <a:avLst/>
          </a:prstGeom>
          <a:noFill/>
        </p:spPr>
        <p:txBody>
          <a:bodyPr wrap="square" rtlCol="0" anchor="t">
            <a:normAutofit/>
          </a:bodyPr>
          <a:lstStyle/>
          <a:p>
            <a:pPr>
              <a:lnSpc>
                <a:spcPct val="90000"/>
              </a:lnSpc>
              <a:spcAft>
                <a:spcPts val="600"/>
              </a:spcAft>
            </a:pPr>
            <a:r>
              <a:rPr lang="de-AT" sz="2000" u="sng"/>
              <a:t>Vorläufiges Inhaltsverzeichnis</a:t>
            </a:r>
            <a:r>
              <a:rPr lang="de-AT" sz="2000"/>
              <a:t>:</a:t>
            </a:r>
          </a:p>
        </p:txBody>
      </p:sp>
      <p:sp>
        <p:nvSpPr>
          <p:cNvPr id="9" name="Textfeld 8">
            <a:extLst>
              <a:ext uri="{FF2B5EF4-FFF2-40B4-BE49-F238E27FC236}">
                <a16:creationId xmlns:a16="http://schemas.microsoft.com/office/drawing/2014/main" id="{F6442BD0-0DAC-4BFE-9F89-D3CCE843DB15}"/>
              </a:ext>
            </a:extLst>
          </p:cNvPr>
          <p:cNvSpPr txBox="1"/>
          <p:nvPr/>
        </p:nvSpPr>
        <p:spPr>
          <a:xfrm>
            <a:off x="642938" y="1096963"/>
            <a:ext cx="10904538" cy="5118100"/>
          </a:xfrm>
          <a:prstGeom prst="rect">
            <a:avLst/>
          </a:prstGeom>
          <a:noFill/>
        </p:spPr>
        <p:txBody>
          <a:bodyPr wrap="square" rtlCol="0" anchor="t">
            <a:normAutofit/>
          </a:bodyPr>
          <a:lstStyle/>
          <a:p>
            <a:pPr marL="0" marR="0" lvl="0" indent="0" algn="just" defTabSz="914400" rtl="0" eaLnBrk="0" fontAlgn="base" latinLnBrk="0" hangingPunct="0">
              <a:lnSpc>
                <a:spcPct val="90000"/>
              </a:lnSpc>
              <a:spcBef>
                <a:spcPct val="0"/>
              </a:spcBef>
              <a:spcAft>
                <a:spcPts val="600"/>
              </a:spcAft>
              <a:buClrTx/>
              <a:buSzTx/>
              <a:buFontTx/>
              <a:buNone/>
              <a:tabLst/>
            </a:pPr>
            <a:r>
              <a:rPr kumimoji="0" lang="de-DE" altLang="de-DE" sz="1500" b="0" i="0" u="none" strike="noStrike" cap="none" normalizeH="0" baseline="0">
                <a:ln>
                  <a:noFill/>
                </a:ln>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Inhaltsverzeichnis</a:t>
            </a:r>
            <a:endParaRPr kumimoji="0" lang="de-AT" altLang="de-DE" sz="1500" b="0" i="0" u="none" strike="noStrike" cap="none" normalizeH="0" baseline="0">
              <a:ln>
                <a:noFill/>
              </a:ln>
              <a:solidFill>
                <a:schemeClr val="tx1"/>
              </a:solidFill>
              <a:effectLst/>
            </a:endParaRPr>
          </a:p>
          <a:p>
            <a:pPr marL="0" marR="0" lvl="0" indent="0" algn="just" defTabSz="914400" rtl="0" eaLnBrk="0" fontAlgn="base" latinLnBrk="0" hangingPunct="0">
              <a:lnSpc>
                <a:spcPct val="90000"/>
              </a:lnSpc>
              <a:spcBef>
                <a:spcPct val="0"/>
              </a:spcBef>
              <a:spcAft>
                <a:spcPts val="600"/>
              </a:spcAft>
              <a:buClrTx/>
              <a:buSzTx/>
              <a:buFontTx/>
              <a:buChar char="•"/>
              <a:tabLst/>
            </a:pPr>
            <a:r>
              <a:rPr kumimoji="0" lang="de-AT" altLang="de-DE" sz="15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1. Einleitung</a:t>
            </a: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de-AT" altLang="de-DE" sz="1500" b="0" i="0" u="none" strike="noStrike" cap="none" normalizeH="0" baseline="0">
              <a:ln>
                <a:noFill/>
              </a:ln>
              <a:solidFill>
                <a:schemeClr val="tx1"/>
              </a:solidFill>
              <a:effectLst/>
            </a:endParaRPr>
          </a:p>
          <a:p>
            <a:pPr marL="457200" marR="0" lvl="1" indent="0" algn="just" defTabSz="914400" rtl="0" eaLnBrk="0" fontAlgn="base" latinLnBrk="0" hangingPunct="0">
              <a:lnSpc>
                <a:spcPct val="90000"/>
              </a:lnSpc>
              <a:spcBef>
                <a:spcPct val="0"/>
              </a:spcBef>
              <a:spcAft>
                <a:spcPts val="600"/>
              </a:spcAft>
              <a:buClrTx/>
              <a:buSzTx/>
              <a:buFontTx/>
              <a:buAutoNum type="arabicPeriod"/>
              <a:tabLst/>
            </a:pP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1 Motivation </a:t>
            </a:r>
            <a:endParaRPr lang="de-AT" altLang="de-DE" sz="1500"/>
          </a:p>
          <a:p>
            <a:pPr marL="457200" marR="0" lvl="1" indent="0" algn="just" defTabSz="914400" rtl="0" eaLnBrk="0" fontAlgn="base" latinLnBrk="0" hangingPunct="0">
              <a:lnSpc>
                <a:spcPct val="90000"/>
              </a:lnSpc>
              <a:spcBef>
                <a:spcPct val="0"/>
              </a:spcBef>
              <a:spcAft>
                <a:spcPts val="600"/>
              </a:spcAft>
              <a:buClrTx/>
              <a:buSzTx/>
              <a:buNone/>
              <a:tabLst/>
            </a:pP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1.</a:t>
            </a:r>
            <a:r>
              <a:rPr lang="de-AT" altLang="de-DE" sz="1500">
                <a:latin typeface="Calibri" panose="020F0502020204030204" pitchFamily="34" charset="0"/>
                <a:ea typeface="Times New Roman" panose="02020603050405020304" pitchFamily="18" charset="0"/>
                <a:cs typeface="Times New Roman" panose="02020603050405020304" pitchFamily="18" charset="0"/>
              </a:rPr>
              <a:t>2</a:t>
            </a: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Forschungsfrage </a:t>
            </a:r>
            <a:endParaRPr kumimoji="0" lang="de-AT" altLang="de-DE" sz="1500" b="0" i="0" u="none" strike="noStrike" cap="none" normalizeH="0" baseline="0">
              <a:ln>
                <a:noFill/>
              </a:ln>
              <a:solidFill>
                <a:schemeClr val="tx1"/>
              </a:solidFill>
              <a:effectLst/>
            </a:endParaRPr>
          </a:p>
          <a:p>
            <a:pPr marL="0" marR="0" lvl="0" indent="0" algn="just" defTabSz="914400" rtl="0" eaLnBrk="0" fontAlgn="base" latinLnBrk="0" hangingPunct="0">
              <a:lnSpc>
                <a:spcPct val="90000"/>
              </a:lnSpc>
              <a:spcBef>
                <a:spcPct val="0"/>
              </a:spcBef>
              <a:spcAft>
                <a:spcPts val="600"/>
              </a:spcAft>
              <a:buClrTx/>
              <a:buSzTx/>
              <a:buFontTx/>
              <a:buChar char="•"/>
              <a:tabLst/>
            </a:pP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2</a:t>
            </a:r>
            <a:r>
              <a:rPr kumimoji="0" lang="de-AT" altLang="de-DE" sz="15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NFC Transaktionen </a:t>
            </a:r>
            <a:endParaRPr kumimoji="0" lang="de-AT" altLang="de-DE" sz="1500" b="1" i="0" u="none" strike="noStrike" cap="none" normalizeH="0" baseline="0">
              <a:ln>
                <a:noFill/>
              </a:ln>
              <a:solidFill>
                <a:schemeClr val="tx1"/>
              </a:solidFill>
              <a:effectLst/>
            </a:endParaRPr>
          </a:p>
          <a:p>
            <a:pPr marL="457200" marR="0" lvl="1" indent="0" algn="just" defTabSz="914400" rtl="0" eaLnBrk="0" fontAlgn="base" latinLnBrk="0" hangingPunct="0">
              <a:lnSpc>
                <a:spcPct val="90000"/>
              </a:lnSpc>
              <a:spcBef>
                <a:spcPct val="0"/>
              </a:spcBef>
              <a:spcAft>
                <a:spcPts val="600"/>
              </a:spcAft>
              <a:buClrTx/>
              <a:buSzTx/>
              <a:buNone/>
              <a:tabLst/>
            </a:pP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2.1 Vor und Nachteile </a:t>
            </a:r>
            <a:endParaRPr kumimoji="0" lang="de-AT" altLang="de-DE" sz="1500" b="0" i="0" u="none" strike="noStrike" cap="none" normalizeH="0" baseline="0">
              <a:ln>
                <a:noFill/>
              </a:ln>
              <a:solidFill>
                <a:schemeClr val="tx1"/>
              </a:solidFill>
              <a:effectLst/>
            </a:endParaRPr>
          </a:p>
          <a:p>
            <a:pPr marL="457200" marR="0" lvl="1" indent="0" algn="just" defTabSz="914400" rtl="0" eaLnBrk="0" fontAlgn="base" latinLnBrk="0" hangingPunct="0">
              <a:lnSpc>
                <a:spcPct val="90000"/>
              </a:lnSpc>
              <a:spcBef>
                <a:spcPct val="0"/>
              </a:spcBef>
              <a:spcAft>
                <a:spcPts val="600"/>
              </a:spcAft>
              <a:buClrTx/>
              <a:buSzTx/>
              <a:buNone/>
              <a:tabLst/>
            </a:pP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2.2 Entstehende Kosten </a:t>
            </a:r>
            <a:endParaRPr kumimoji="0" lang="de-AT" altLang="de-DE" sz="1500" b="0" i="0" u="none" strike="noStrike" cap="none" normalizeH="0" baseline="0">
              <a:ln>
                <a:noFill/>
              </a:ln>
              <a:solidFill>
                <a:schemeClr val="tx1"/>
              </a:solidFill>
              <a:effectLst/>
            </a:endParaRPr>
          </a:p>
          <a:p>
            <a:pPr marL="0" marR="0" lvl="0" indent="0" algn="just" defTabSz="914400" rtl="0" eaLnBrk="0" fontAlgn="base" latinLnBrk="0" hangingPunct="0">
              <a:lnSpc>
                <a:spcPct val="90000"/>
              </a:lnSpc>
              <a:spcBef>
                <a:spcPct val="0"/>
              </a:spcBef>
              <a:spcAft>
                <a:spcPts val="600"/>
              </a:spcAft>
              <a:buClrTx/>
              <a:buSzTx/>
              <a:buFontTx/>
              <a:buChar char="•"/>
              <a:tabLst/>
            </a:pPr>
            <a:r>
              <a:rPr kumimoji="0" lang="de-AT" altLang="de-DE" sz="15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3. Bargeld Transaktionen </a:t>
            </a:r>
            <a:endParaRPr kumimoji="0" lang="de-AT" altLang="de-DE" sz="1500" b="1" i="0" u="none" strike="noStrike" cap="none" normalizeH="0" baseline="0">
              <a:ln>
                <a:noFill/>
              </a:ln>
              <a:solidFill>
                <a:schemeClr val="tx1"/>
              </a:solidFill>
              <a:effectLst/>
            </a:endParaRPr>
          </a:p>
          <a:p>
            <a:pPr marL="457200" marR="0" lvl="1" indent="0" algn="just" defTabSz="914400" rtl="0" eaLnBrk="0" fontAlgn="base" latinLnBrk="0" hangingPunct="0">
              <a:lnSpc>
                <a:spcPct val="90000"/>
              </a:lnSpc>
              <a:spcBef>
                <a:spcPct val="0"/>
              </a:spcBef>
              <a:spcAft>
                <a:spcPts val="600"/>
              </a:spcAft>
              <a:buClrTx/>
              <a:buSzTx/>
              <a:buNone/>
              <a:tabLst/>
            </a:pP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3.1 Vor und Nachteile</a:t>
            </a:r>
            <a:endParaRPr kumimoji="0" lang="de-AT" altLang="de-DE" sz="1500" b="0" i="0" u="none" strike="noStrike" cap="none" normalizeH="0" baseline="0">
              <a:ln>
                <a:noFill/>
              </a:ln>
              <a:solidFill>
                <a:schemeClr val="tx1"/>
              </a:solidFill>
              <a:effectLst/>
            </a:endParaRPr>
          </a:p>
          <a:p>
            <a:pPr marL="457200" marR="0" lvl="1" indent="0" algn="just" defTabSz="914400" rtl="0" eaLnBrk="0" fontAlgn="base" latinLnBrk="0" hangingPunct="0">
              <a:lnSpc>
                <a:spcPct val="90000"/>
              </a:lnSpc>
              <a:spcBef>
                <a:spcPct val="0"/>
              </a:spcBef>
              <a:spcAft>
                <a:spcPts val="600"/>
              </a:spcAft>
              <a:buClrTx/>
              <a:buSzTx/>
              <a:buNone/>
              <a:tabLst/>
            </a:pP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3.2 Entstehende Kosten </a:t>
            </a:r>
            <a:endParaRPr kumimoji="0" lang="de-AT" altLang="de-DE" sz="1500" b="0" i="0" u="none" strike="noStrike" cap="none" normalizeH="0" baseline="0">
              <a:ln>
                <a:noFill/>
              </a:ln>
              <a:solidFill>
                <a:schemeClr val="tx1"/>
              </a:solidFill>
              <a:effectLst/>
            </a:endParaRPr>
          </a:p>
          <a:p>
            <a:pPr marL="0" marR="0" lvl="0" indent="0" algn="just" defTabSz="914400" rtl="0" eaLnBrk="0" fontAlgn="base" latinLnBrk="0" hangingPunct="0">
              <a:lnSpc>
                <a:spcPct val="90000"/>
              </a:lnSpc>
              <a:spcBef>
                <a:spcPct val="0"/>
              </a:spcBef>
              <a:spcAft>
                <a:spcPts val="600"/>
              </a:spcAft>
              <a:buClrTx/>
              <a:buSzTx/>
              <a:buFontTx/>
              <a:buChar char="•"/>
              <a:tabLst/>
            </a:pPr>
            <a:r>
              <a:rPr kumimoji="0" lang="de-AT" altLang="de-DE" sz="15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4. Abwägung zwischen den Bezahlungsmethoden </a:t>
            </a:r>
            <a:endParaRPr kumimoji="0" lang="de-AT" altLang="de-DE" sz="1500" b="1" i="0" u="none" strike="noStrike" cap="none" normalizeH="0" baseline="0">
              <a:ln>
                <a:noFill/>
              </a:ln>
              <a:solidFill>
                <a:schemeClr val="tx1"/>
              </a:solidFill>
              <a:effectLst/>
            </a:endParaRPr>
          </a:p>
          <a:p>
            <a:pPr marL="0" marR="0" lvl="0" indent="0" algn="just" defTabSz="914400" rtl="0" eaLnBrk="0" fontAlgn="base" latinLnBrk="0" hangingPunct="0">
              <a:lnSpc>
                <a:spcPct val="90000"/>
              </a:lnSpc>
              <a:spcBef>
                <a:spcPct val="0"/>
              </a:spcBef>
              <a:spcAft>
                <a:spcPts val="600"/>
              </a:spcAft>
              <a:buClrTx/>
              <a:buSzTx/>
              <a:buFontTx/>
              <a:buChar char="•"/>
              <a:tabLst/>
            </a:pPr>
            <a:r>
              <a:rPr kumimoji="0" lang="de-AT" altLang="de-DE" sz="1500" b="1"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5. Auswirkungen durch Covid-19 </a:t>
            </a:r>
            <a:endParaRPr kumimoji="0" lang="de-AT" altLang="de-DE" sz="1500" b="1" i="0" u="none" strike="noStrike" cap="none" normalizeH="0" baseline="0">
              <a:ln>
                <a:noFill/>
              </a:ln>
              <a:solidFill>
                <a:schemeClr val="tx1"/>
              </a:solidFill>
              <a:effectLst/>
            </a:endParaRPr>
          </a:p>
          <a:p>
            <a:pPr marL="457200" marR="0" lvl="1" indent="0" algn="just" defTabSz="914400" rtl="0" eaLnBrk="0" fontAlgn="base" latinLnBrk="0" hangingPunct="0">
              <a:lnSpc>
                <a:spcPct val="90000"/>
              </a:lnSpc>
              <a:spcBef>
                <a:spcPct val="0"/>
              </a:spcBef>
              <a:spcAft>
                <a:spcPts val="600"/>
              </a:spcAft>
              <a:buClrTx/>
              <a:buSzTx/>
              <a:buNone/>
              <a:tabLst/>
            </a:pP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5.1 Veränderungen </a:t>
            </a:r>
            <a:endParaRPr kumimoji="0" lang="de-AT" altLang="de-DE" sz="1500" b="0" i="0" u="none" strike="noStrike" cap="none" normalizeH="0" baseline="0">
              <a:ln>
                <a:noFill/>
              </a:ln>
              <a:solidFill>
                <a:schemeClr val="tx1"/>
              </a:solidFill>
              <a:effectLst/>
            </a:endParaRPr>
          </a:p>
          <a:p>
            <a:pPr marL="457200" marR="0" lvl="1" indent="0" algn="just" defTabSz="914400" rtl="0" eaLnBrk="0" fontAlgn="base" latinLnBrk="0" hangingPunct="0">
              <a:lnSpc>
                <a:spcPct val="90000"/>
              </a:lnSpc>
              <a:spcBef>
                <a:spcPct val="0"/>
              </a:spcBef>
              <a:spcAft>
                <a:spcPts val="600"/>
              </a:spcAft>
              <a:buClrTx/>
              <a:buSzTx/>
              <a:buNone/>
              <a:tabLst/>
            </a:pPr>
            <a:r>
              <a:rPr kumimoji="0" lang="de-AT" altLang="de-DE" sz="15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5.1 Zukünftige Trends </a:t>
            </a:r>
            <a:endParaRPr kumimoji="0" lang="de-AT" altLang="de-DE" sz="1500" b="0" i="0" u="none" strike="noStrike" cap="none" normalizeH="0" baseline="0">
              <a:ln>
                <a:noFill/>
              </a:ln>
              <a:solidFill>
                <a:schemeClr val="tx1"/>
              </a:solidFill>
              <a:effectLst/>
            </a:endParaRPr>
          </a:p>
          <a:p>
            <a:pPr marL="0" marR="0" lvl="0" indent="0" algn="just" defTabSz="914400" rtl="0" eaLnBrk="0" fontAlgn="base" latinLnBrk="0" hangingPunct="0">
              <a:lnSpc>
                <a:spcPct val="90000"/>
              </a:lnSpc>
              <a:spcBef>
                <a:spcPct val="0"/>
              </a:spcBef>
              <a:spcAft>
                <a:spcPts val="600"/>
              </a:spcAft>
              <a:buClrTx/>
              <a:buSzTx/>
              <a:buFontTx/>
              <a:buChar char="•"/>
              <a:tabLst/>
            </a:pPr>
            <a:r>
              <a:rPr kumimoji="0" lang="de-AT" altLang="de-DE" sz="1500" b="1"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6. Conclusio </a:t>
            </a:r>
            <a:endParaRPr kumimoji="0" lang="de-AT" altLang="de-DE" sz="1500" b="1" i="0" u="none" strike="noStrike" cap="none" normalizeH="0" baseline="0">
              <a:ln>
                <a:noFill/>
              </a:ln>
              <a:solidFill>
                <a:schemeClr val="tx1"/>
              </a:solidFill>
              <a:effectLst/>
            </a:endParaRPr>
          </a:p>
          <a:p>
            <a:pPr marL="0" marR="0" lvl="0" indent="0" algn="just" defTabSz="914400" rtl="0" eaLnBrk="0" fontAlgn="base" latinLnBrk="0" hangingPunct="0">
              <a:lnSpc>
                <a:spcPct val="90000"/>
              </a:lnSpc>
              <a:spcBef>
                <a:spcPct val="0"/>
              </a:spcBef>
              <a:spcAft>
                <a:spcPts val="600"/>
              </a:spcAft>
              <a:buClrTx/>
              <a:buSzTx/>
              <a:buFontTx/>
              <a:buChar char="•"/>
              <a:tabLst/>
            </a:pPr>
            <a:r>
              <a:rPr kumimoji="0" lang="de-AT" altLang="de-DE" sz="1500" b="1"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 Literaturverzeichnis </a:t>
            </a:r>
            <a:endParaRPr kumimoji="0" lang="de-AT" altLang="de-DE" sz="1500" b="1" i="0" u="none" strike="noStrike" cap="none" normalizeH="0" baseline="0">
              <a:ln>
                <a:noFill/>
              </a:ln>
              <a:solidFill>
                <a:schemeClr val="tx1"/>
              </a:solidFill>
              <a:effectLst/>
            </a:endParaRPr>
          </a:p>
          <a:p>
            <a:pPr marL="0" marR="0" lvl="0" indent="0" algn="just" defTabSz="914400" rtl="0" eaLnBrk="0" fontAlgn="base" latinLnBrk="0" hangingPunct="0">
              <a:lnSpc>
                <a:spcPct val="90000"/>
              </a:lnSpc>
              <a:spcBef>
                <a:spcPct val="0"/>
              </a:spcBef>
              <a:spcAft>
                <a:spcPts val="600"/>
              </a:spcAft>
              <a:buClrTx/>
              <a:buSzTx/>
              <a:buFontTx/>
              <a:buChar char="•"/>
              <a:tabLst/>
            </a:pPr>
            <a:r>
              <a:rPr kumimoji="0" lang="de-AT" altLang="de-DE" sz="1500" b="1"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8. Abbildungsverzeichnis</a:t>
            </a:r>
            <a:endParaRPr lang="de-AT" sz="1500" b="1"/>
          </a:p>
        </p:txBody>
      </p:sp>
    </p:spTree>
    <p:extLst>
      <p:ext uri="{BB962C8B-B14F-4D97-AF65-F5344CB8AC3E}">
        <p14:creationId xmlns:p14="http://schemas.microsoft.com/office/powerpoint/2010/main" val="1661700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A79A7CF-01AF-4178-9369-94E0C90EB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feld 3">
            <a:extLst>
              <a:ext uri="{FF2B5EF4-FFF2-40B4-BE49-F238E27FC236}">
                <a16:creationId xmlns:a16="http://schemas.microsoft.com/office/drawing/2014/main" id="{319425DC-473E-496B-BF9B-35C9C2625CF3}"/>
              </a:ext>
            </a:extLst>
          </p:cNvPr>
          <p:cNvSpPr txBox="1"/>
          <p:nvPr/>
        </p:nvSpPr>
        <p:spPr>
          <a:xfrm>
            <a:off x="9267909" y="2023110"/>
            <a:ext cx="2469624" cy="2846070"/>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700" kern="1200">
                <a:solidFill>
                  <a:schemeClr val="tx1"/>
                </a:solidFill>
                <a:latin typeface="+mj-lt"/>
                <a:ea typeface="+mj-ea"/>
                <a:cs typeface="+mj-cs"/>
              </a:rPr>
              <a:t>Gantt Chart: </a:t>
            </a:r>
          </a:p>
        </p:txBody>
      </p:sp>
      <p:sp>
        <p:nvSpPr>
          <p:cNvPr id="16" name="Rectangle 15">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fik 8">
            <a:extLst>
              <a:ext uri="{FF2B5EF4-FFF2-40B4-BE49-F238E27FC236}">
                <a16:creationId xmlns:a16="http://schemas.microsoft.com/office/drawing/2014/main" id="{E778F078-9F03-4153-A2DF-CCE531623C39}"/>
              </a:ext>
            </a:extLst>
          </p:cNvPr>
          <p:cNvPicPr>
            <a:picLocks noChangeAspect="1"/>
          </p:cNvPicPr>
          <p:nvPr/>
        </p:nvPicPr>
        <p:blipFill>
          <a:blip r:embed="rId2"/>
          <a:stretch>
            <a:fillRect/>
          </a:stretch>
        </p:blipFill>
        <p:spPr>
          <a:xfrm>
            <a:off x="545238" y="1229538"/>
            <a:ext cx="7608304" cy="4469880"/>
          </a:xfrm>
          <a:prstGeom prst="rect">
            <a:avLst/>
          </a:prstGeom>
        </p:spPr>
      </p:pic>
      <p:sp>
        <p:nvSpPr>
          <p:cNvPr id="20" name="Rectangle 19">
            <a:extLst>
              <a:ext uri="{FF2B5EF4-FFF2-40B4-BE49-F238E27FC236}">
                <a16:creationId xmlns:a16="http://schemas.microsoft.com/office/drawing/2014/main" id="{90F533E9-6690-41A8-A372-4C6C622D0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21566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D1D8088-559A-46A5-A801-CDF0B9476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83E2E96F-17F7-4C8C-BDF1-6BB90A0C1D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2380868"/>
            <a:ext cx="11982332" cy="2087795"/>
            <a:chOff x="143163" y="5763486"/>
            <a:chExt cx="11982332" cy="739555"/>
          </a:xfrm>
        </p:grpSpPr>
        <p:sp>
          <p:nvSpPr>
            <p:cNvPr id="13" name="Rectangle 12">
              <a:extLst>
                <a:ext uri="{FF2B5EF4-FFF2-40B4-BE49-F238E27FC236}">
                  <a16:creationId xmlns:a16="http://schemas.microsoft.com/office/drawing/2014/main" id="{846BD00C-9313-4A22-94F7-3875A46C6D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1EAF30D0-AA67-427C-9938-A2C8A9B5D5D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6" name="Rectangle 15">
            <a:extLst>
              <a:ext uri="{FF2B5EF4-FFF2-40B4-BE49-F238E27FC236}">
                <a16:creationId xmlns:a16="http://schemas.microsoft.com/office/drawing/2014/main" id="{3776B14B-F2F4-4825-8DA8-8C7A0F2B39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466344"/>
            <a:ext cx="11111729" cy="591782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fik 4">
            <a:extLst>
              <a:ext uri="{FF2B5EF4-FFF2-40B4-BE49-F238E27FC236}">
                <a16:creationId xmlns:a16="http://schemas.microsoft.com/office/drawing/2014/main" id="{DE93F547-C8A3-49BA-A651-95AAC0EA7752}"/>
              </a:ext>
            </a:extLst>
          </p:cNvPr>
          <p:cNvPicPr>
            <a:picLocks noChangeAspect="1"/>
          </p:cNvPicPr>
          <p:nvPr/>
        </p:nvPicPr>
        <p:blipFill rotWithShape="1">
          <a:blip r:embed="rId2"/>
          <a:srcRect b="3880"/>
          <a:stretch/>
        </p:blipFill>
        <p:spPr>
          <a:xfrm>
            <a:off x="838200" y="704765"/>
            <a:ext cx="10628376" cy="5440003"/>
          </a:xfrm>
          <a:prstGeom prst="rect">
            <a:avLst/>
          </a:prstGeom>
        </p:spPr>
      </p:pic>
    </p:spTree>
    <p:extLst>
      <p:ext uri="{BB962C8B-B14F-4D97-AF65-F5344CB8AC3E}">
        <p14:creationId xmlns:p14="http://schemas.microsoft.com/office/powerpoint/2010/main" val="1826061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D1D8088-559A-46A5-A801-CDF0B9476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3E2E96F-17F7-4C8C-BDF1-6BB90A0C1D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2380868"/>
            <a:ext cx="11982332" cy="2087795"/>
            <a:chOff x="143163" y="5763486"/>
            <a:chExt cx="11982332" cy="739555"/>
          </a:xfrm>
        </p:grpSpPr>
        <p:sp>
          <p:nvSpPr>
            <p:cNvPr id="11" name="Rectangle 10">
              <a:extLst>
                <a:ext uri="{FF2B5EF4-FFF2-40B4-BE49-F238E27FC236}">
                  <a16:creationId xmlns:a16="http://schemas.microsoft.com/office/drawing/2014/main" id="{846BD00C-9313-4A22-94F7-3875A46C6D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1EAF30D0-AA67-427C-9938-A2C8A9B5D5D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3776B14B-F2F4-4825-8DA8-8C7A0F2B39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466344"/>
            <a:ext cx="11111729" cy="591782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Grafik 2">
            <a:extLst>
              <a:ext uri="{FF2B5EF4-FFF2-40B4-BE49-F238E27FC236}">
                <a16:creationId xmlns:a16="http://schemas.microsoft.com/office/drawing/2014/main" id="{F88CA411-FC75-4DA1-96C7-9585C4D92073}"/>
              </a:ext>
            </a:extLst>
          </p:cNvPr>
          <p:cNvPicPr>
            <a:picLocks noChangeAspect="1"/>
          </p:cNvPicPr>
          <p:nvPr/>
        </p:nvPicPr>
        <p:blipFill rotWithShape="1">
          <a:blip r:embed="rId2"/>
          <a:srcRect t="4329"/>
          <a:stretch/>
        </p:blipFill>
        <p:spPr>
          <a:xfrm>
            <a:off x="838200" y="704765"/>
            <a:ext cx="10628376" cy="5440003"/>
          </a:xfrm>
          <a:prstGeom prst="rect">
            <a:avLst/>
          </a:prstGeom>
        </p:spPr>
      </p:pic>
    </p:spTree>
    <p:extLst>
      <p:ext uri="{BB962C8B-B14F-4D97-AF65-F5344CB8AC3E}">
        <p14:creationId xmlns:p14="http://schemas.microsoft.com/office/powerpoint/2010/main" val="3923317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2" name="Rectangle 11">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feld 2">
            <a:extLst>
              <a:ext uri="{FF2B5EF4-FFF2-40B4-BE49-F238E27FC236}">
                <a16:creationId xmlns:a16="http://schemas.microsoft.com/office/drawing/2014/main" id="{1EABF317-1964-418B-B19D-15E2A1B70C74}"/>
              </a:ext>
            </a:extLst>
          </p:cNvPr>
          <p:cNvSpPr txBox="1"/>
          <p:nvPr/>
        </p:nvSpPr>
        <p:spPr>
          <a:xfrm>
            <a:off x="793660" y="2599509"/>
            <a:ext cx="10143668" cy="3435531"/>
          </a:xfrm>
          <a:prstGeom prst="rect">
            <a:avLst/>
          </a:prstGeom>
        </p:spPr>
        <p:txBody>
          <a:bodyPr vert="horz" lIns="91440" tIns="45720" rIns="91440" bIns="45720" rtlCol="0" anchor="ctr">
            <a:normAutofit/>
          </a:bodyPr>
          <a:lstStyle/>
          <a:p>
            <a:pPr indent="-228600">
              <a:lnSpc>
                <a:spcPct val="90000"/>
              </a:lnSpc>
              <a:buFont typeface="Arial" panose="020B0604020202020204" pitchFamily="34" charset="0"/>
              <a:buChar char="•"/>
            </a:pPr>
            <a:endParaRPr lang="en-US" sz="1000"/>
          </a:p>
          <a:p>
            <a:pPr indent="-228600">
              <a:lnSpc>
                <a:spcPct val="90000"/>
              </a:lnSpc>
              <a:buFont typeface="Arial" panose="020B0604020202020204" pitchFamily="34" charset="0"/>
              <a:buChar char="•"/>
            </a:pPr>
            <a:r>
              <a:rPr lang="en-US" sz="1000" u="sng"/>
              <a:t>Etwas Lieteratur: </a:t>
            </a:r>
          </a:p>
          <a:p>
            <a:pPr indent="-228600">
              <a:lnSpc>
                <a:spcPct val="90000"/>
              </a:lnSpc>
              <a:buFont typeface="Arial" panose="020B0604020202020204" pitchFamily="34" charset="0"/>
              <a:buChar char="•"/>
            </a:pPr>
            <a:endParaRPr lang="en-US" sz="1000" u="sng"/>
          </a:p>
          <a:p>
            <a:pPr indent="-228600">
              <a:lnSpc>
                <a:spcPct val="90000"/>
              </a:lnSpc>
              <a:spcAft>
                <a:spcPts val="800"/>
              </a:spcAft>
              <a:buFont typeface="Arial" panose="020B0604020202020204" pitchFamily="34" charset="0"/>
              <a:buChar char="•"/>
            </a:pPr>
            <a:r>
              <a:rPr lang="en-US" sz="1000">
                <a:effectLst/>
              </a:rPr>
              <a:t>Bestandsverwaltung mit Online-Zahlung und Vorbestellungsrabatten</a:t>
            </a:r>
            <a:r>
              <a:rPr lang="en-US" sz="1000"/>
              <a:t>, </a:t>
            </a:r>
            <a:r>
              <a:rPr lang="en-US" sz="1000" u="none" strike="noStrike">
                <a:effectLst/>
                <a:hlinkClick r:id="rId2"/>
              </a:rPr>
              <a:t>Md. Rakibul Hasan , </a:t>
            </a:r>
            <a:r>
              <a:rPr lang="en-US" sz="1000" u="none" strike="noStrike">
                <a:effectLst/>
                <a:hlinkClick r:id="rId3"/>
              </a:rPr>
              <a:t>Yosef Daryanto , </a:t>
            </a:r>
            <a:r>
              <a:rPr lang="en-US" sz="1000" u="none" strike="noStrike">
                <a:effectLst/>
                <a:hlinkClick r:id="rId4"/>
              </a:rPr>
              <a:t>Tutul Chandra Roy , </a:t>
            </a:r>
            <a:r>
              <a:rPr lang="en-US" sz="1000" u="none" strike="noStrike">
                <a:effectLst/>
                <a:hlinkClick r:id="rId5"/>
              </a:rPr>
              <a:t>Yi Feng</a:t>
            </a:r>
            <a:r>
              <a:rPr lang="en-US" sz="1000" u="none" strike="noStrike">
                <a:effectLst/>
                <a:hlinkClick r:id="rId3"/>
              </a:rPr>
              <a:t> </a:t>
            </a:r>
            <a:r>
              <a:rPr lang="en-US" sz="1000"/>
              <a:t>, </a:t>
            </a:r>
            <a:r>
              <a:rPr lang="en-US" sz="1000" u="none" strike="noStrike">
                <a:effectLst/>
                <a:hlinkClick r:id="rId6"/>
              </a:rPr>
              <a:t>Industrielle Management- und Datensysteme</a:t>
            </a:r>
            <a:endParaRPr lang="en-US" sz="1000" u="sng" strike="noStrike"/>
          </a:p>
          <a:p>
            <a:pPr indent="-228600">
              <a:lnSpc>
                <a:spcPct val="90000"/>
              </a:lnSpc>
              <a:spcAft>
                <a:spcPts val="800"/>
              </a:spcAft>
              <a:buFont typeface="Arial" panose="020B0604020202020204" pitchFamily="34" charset="0"/>
              <a:buChar char="•"/>
            </a:pPr>
            <a:r>
              <a:rPr lang="en-US" sz="1000" b="1">
                <a:effectLst/>
              </a:rPr>
              <a:t>Why do many consumers prefer to pay now when they could pay later?</a:t>
            </a:r>
            <a:r>
              <a:rPr lang="en-US" sz="1000">
                <a:effectLst/>
              </a:rPr>
              <a:t>Authors: </a:t>
            </a:r>
            <a:r>
              <a:rPr lang="en-US" sz="1000" u="none" strike="noStrike">
                <a:effectLst/>
              </a:rPr>
              <a:t>Agrawal, Arvind</a:t>
            </a:r>
            <a:r>
              <a:rPr lang="en-US" sz="1000" u="none" strike="noStrike"/>
              <a:t>, </a:t>
            </a:r>
            <a:r>
              <a:rPr lang="en-US" sz="1000" u="none" strike="noStrike">
                <a:effectLst/>
              </a:rPr>
              <a:t>Gentry, James W.</a:t>
            </a:r>
            <a:endParaRPr lang="en-US" sz="1000" u="sng"/>
          </a:p>
          <a:p>
            <a:pPr indent="-228600">
              <a:lnSpc>
                <a:spcPct val="90000"/>
              </a:lnSpc>
              <a:buFont typeface="Arial" panose="020B0604020202020204" pitchFamily="34" charset="0"/>
              <a:buChar char="•"/>
            </a:pPr>
            <a:r>
              <a:rPr lang="en-US" sz="1000">
                <a:effectLst/>
              </a:rPr>
              <a:t>Gekommen, um zu bleiben</a:t>
            </a:r>
            <a:br>
              <a:rPr lang="en-US" sz="1000">
                <a:effectLst/>
              </a:rPr>
            </a:br>
            <a:r>
              <a:rPr lang="en-US" sz="1000">
                <a:effectLst/>
              </a:rPr>
              <a:t>Kontaktlos setzt sich durch: Während die alten Einkaufsgewohnheiten langsam zurückkehren, sieht das bei ...</a:t>
            </a:r>
          </a:p>
          <a:p>
            <a:pPr indent="-228600">
              <a:lnSpc>
                <a:spcPct val="90000"/>
              </a:lnSpc>
              <a:buFont typeface="Arial" panose="020B0604020202020204" pitchFamily="34" charset="0"/>
              <a:buChar char="•"/>
            </a:pPr>
            <a:endParaRPr lang="en-US" sz="1000" b="1">
              <a:effectLst/>
            </a:endParaRPr>
          </a:p>
          <a:p>
            <a:pPr indent="-228600">
              <a:lnSpc>
                <a:spcPct val="90000"/>
              </a:lnSpc>
              <a:buFont typeface="Arial" panose="020B0604020202020204" pitchFamily="34" charset="0"/>
              <a:buChar char="•"/>
            </a:pPr>
            <a:r>
              <a:rPr lang="en-US" sz="1000" b="1">
                <a:effectLst/>
              </a:rPr>
              <a:t>The impact of contactless </a:t>
            </a:r>
            <a:r>
              <a:rPr lang="en-US" sz="1000" b="0">
                <a:effectLst/>
              </a:rPr>
              <a:t>payment</a:t>
            </a:r>
            <a:r>
              <a:rPr lang="en-US" sz="1000" b="1">
                <a:effectLst/>
              </a:rPr>
              <a:t> on </a:t>
            </a:r>
            <a:r>
              <a:rPr lang="en-US" sz="1000" b="0">
                <a:effectLst/>
              </a:rPr>
              <a:t>cash</a:t>
            </a:r>
            <a:r>
              <a:rPr lang="en-US" sz="1000" b="1">
                <a:effectLst/>
              </a:rPr>
              <a:t> usage at an early stage of diffusion.</a:t>
            </a:r>
            <a:r>
              <a:rPr lang="en-US" sz="1000" b="1"/>
              <a:t> </a:t>
            </a:r>
            <a:r>
              <a:rPr lang="en-US" sz="1000">
                <a:effectLst/>
              </a:rPr>
              <a:t>Authors:</a:t>
            </a:r>
            <a:r>
              <a:rPr lang="en-US" sz="1000"/>
              <a:t> </a:t>
            </a:r>
            <a:r>
              <a:rPr lang="en-US" sz="1000" u="none" strike="noStrike">
                <a:effectLst/>
              </a:rPr>
              <a:t>Trütsch, Tobias</a:t>
            </a:r>
            <a:r>
              <a:rPr lang="en-US" sz="1000" baseline="30000">
                <a:effectLst/>
              </a:rPr>
              <a:t>1</a:t>
            </a:r>
          </a:p>
          <a:p>
            <a:pPr indent="-228600">
              <a:lnSpc>
                <a:spcPct val="90000"/>
              </a:lnSpc>
              <a:buFont typeface="Arial" panose="020B0604020202020204" pitchFamily="34" charset="0"/>
              <a:buChar char="•"/>
            </a:pPr>
            <a:endParaRPr lang="en-US" sz="1000" baseline="30000"/>
          </a:p>
          <a:p>
            <a:pPr indent="-228600">
              <a:lnSpc>
                <a:spcPct val="90000"/>
              </a:lnSpc>
              <a:buFont typeface="Arial" panose="020B0604020202020204" pitchFamily="34" charset="0"/>
              <a:buChar char="•"/>
            </a:pPr>
            <a:r>
              <a:rPr lang="en-US" sz="1000" u="sng">
                <a:effectLst/>
                <a:hlinkClick r:id="rId7">
                  <a:extLst>
                    <a:ext uri="{A12FA001-AC4F-418D-AE19-62706E023703}">
                      <ahyp:hlinkClr xmlns:ahyp="http://schemas.microsoft.com/office/drawing/2018/hyperlinkcolor" val="tx"/>
                    </a:ext>
                  </a:extLst>
                </a:hlinkClick>
              </a:rPr>
              <a:t>http://wko.at/wknoe/handel/bankomat.htm</a:t>
            </a:r>
            <a:endParaRPr lang="en-US" sz="1000" u="sng">
              <a:effectLst/>
            </a:endParaRPr>
          </a:p>
          <a:p>
            <a:pPr indent="-228600">
              <a:lnSpc>
                <a:spcPct val="90000"/>
              </a:lnSpc>
              <a:buFont typeface="Arial" panose="020B0604020202020204" pitchFamily="34" charset="0"/>
              <a:buChar char="•"/>
            </a:pPr>
            <a:endParaRPr lang="en-US" sz="1000" u="sng"/>
          </a:p>
          <a:p>
            <a:pPr indent="-228600">
              <a:lnSpc>
                <a:spcPct val="90000"/>
              </a:lnSpc>
              <a:buFont typeface="Arial" panose="020B0604020202020204" pitchFamily="34" charset="0"/>
              <a:buChar char="•"/>
            </a:pPr>
            <a:r>
              <a:rPr lang="en-US" sz="1000" u="sng">
                <a:effectLst/>
                <a:hlinkClick r:id="rId8">
                  <a:extLst>
                    <a:ext uri="{A12FA001-AC4F-418D-AE19-62706E023703}">
                      <ahyp:hlinkClr xmlns:ahyp="http://schemas.microsoft.com/office/drawing/2018/hyperlinkcolor" val="tx"/>
                    </a:ext>
                  </a:extLst>
                </a:hlinkClick>
              </a:rPr>
              <a:t>https://www.wirtschaftsdienst.eu/inhalt/jahr/2015/heft/8/beitrag/mit-bargeld-zahlen-ein-auslaufmodell.html</a:t>
            </a:r>
            <a:endParaRPr lang="en-US" sz="1000">
              <a:effectLst/>
            </a:endParaRPr>
          </a:p>
          <a:p>
            <a:pPr indent="-228600">
              <a:lnSpc>
                <a:spcPct val="90000"/>
              </a:lnSpc>
              <a:buFont typeface="Arial" panose="020B0604020202020204" pitchFamily="34" charset="0"/>
              <a:buChar char="•"/>
            </a:pPr>
            <a:endParaRPr lang="en-US" sz="1000">
              <a:effectLst/>
            </a:endParaRPr>
          </a:p>
          <a:p>
            <a:pPr indent="-228600">
              <a:lnSpc>
                <a:spcPct val="90000"/>
              </a:lnSpc>
              <a:buFont typeface="Arial" panose="020B0604020202020204" pitchFamily="34" charset="0"/>
              <a:buChar char="•"/>
            </a:pPr>
            <a:r>
              <a:rPr kumimoji="0" lang="en-US" altLang="de-DE" sz="1000" i="0" u="none" strike="noStrike" cap="none" normalizeH="0" baseline="0">
                <a:ln>
                  <a:noFill/>
                </a:ln>
                <a:effectLst/>
              </a:rPr>
              <a:t>Eine Sache von SekundenKontaktlose Zahlvorgänge per Karte oder Smartphone sind schnell, sicher und hygienisch.Sybille Roemer </a:t>
            </a:r>
          </a:p>
          <a:p>
            <a:pPr indent="-228600">
              <a:lnSpc>
                <a:spcPct val="90000"/>
              </a:lnSpc>
              <a:buFont typeface="Arial" panose="020B0604020202020204" pitchFamily="34" charset="0"/>
              <a:buChar char="•"/>
            </a:pPr>
            <a:endParaRPr lang="en-US" sz="1000">
              <a:effectLst/>
            </a:endParaRPr>
          </a:p>
          <a:p>
            <a:pPr indent="-228600">
              <a:lnSpc>
                <a:spcPct val="90000"/>
              </a:lnSpc>
              <a:buFont typeface="Arial" panose="020B0604020202020204" pitchFamily="34" charset="0"/>
              <a:buChar char="•"/>
            </a:pPr>
            <a:endParaRPr lang="en-US" sz="1000">
              <a:effectLst/>
            </a:endParaRPr>
          </a:p>
          <a:p>
            <a:pPr indent="-228600">
              <a:lnSpc>
                <a:spcPct val="90000"/>
              </a:lnSpc>
              <a:buFont typeface="Arial" panose="020B0604020202020204" pitchFamily="34" charset="0"/>
              <a:buChar char="•"/>
            </a:pPr>
            <a:r>
              <a:rPr lang="en-US" sz="1000">
                <a:effectLst/>
                <a:hlinkClick r:id="rId9"/>
              </a:rPr>
              <a:t>https://www.arbeiterkammer.at/beratung/konsument/Geld/Bargeldloszahlen/Kontaktloses_Bezahlen.html</a:t>
            </a:r>
            <a:endParaRPr lang="en-US" sz="1000">
              <a:effectLst/>
            </a:endParaRPr>
          </a:p>
          <a:p>
            <a:pPr indent="-228600">
              <a:lnSpc>
                <a:spcPct val="90000"/>
              </a:lnSpc>
              <a:buFont typeface="Arial" panose="020B0604020202020204" pitchFamily="34" charset="0"/>
              <a:buChar char="•"/>
            </a:pPr>
            <a:endParaRPr lang="en-US" sz="1000"/>
          </a:p>
          <a:p>
            <a:pPr indent="-228600">
              <a:lnSpc>
                <a:spcPct val="90000"/>
              </a:lnSpc>
              <a:spcBef>
                <a:spcPts val="600"/>
              </a:spcBef>
              <a:spcAft>
                <a:spcPts val="600"/>
              </a:spcAft>
              <a:buFont typeface="Arial" panose="020B0604020202020204" pitchFamily="34" charset="0"/>
              <a:buChar char="•"/>
            </a:pPr>
            <a:r>
              <a:rPr lang="en-US" sz="1000">
                <a:effectLst/>
              </a:rPr>
              <a:t>Marktstimmung und die Wahl der Zahlungsmethode bei Fusionen und Übernahmen</a:t>
            </a:r>
            <a:r>
              <a:rPr lang="en-US" sz="1000"/>
              <a:t>, </a:t>
            </a:r>
            <a:r>
              <a:rPr lang="en-US" sz="1000" u="none" strike="noStrike">
                <a:effectLst/>
                <a:hlinkClick r:id="rId10">
                  <a:extLst>
                    <a:ext uri="{A12FA001-AC4F-418D-AE19-62706E023703}">
                      <ahyp:hlinkClr xmlns:ahyp="http://schemas.microsoft.com/office/drawing/2018/hyperlinkcolor" val="tx"/>
                    </a:ext>
                  </a:extLst>
                </a:hlinkClick>
              </a:rPr>
              <a:t>Pei-Su Tsai</a:t>
            </a:r>
            <a:r>
              <a:rPr lang="en-US" sz="1000">
                <a:effectLst/>
              </a:rPr>
              <a:t>,</a:t>
            </a:r>
            <a:r>
              <a:rPr lang="en-US" sz="1000" u="none" strike="noStrike">
                <a:effectLst/>
                <a:hlinkClick r:id="rId11">
                  <a:extLst>
                    <a:ext uri="{A12FA001-AC4F-418D-AE19-62706E023703}">
                      <ahyp:hlinkClr xmlns:ahyp="http://schemas.microsoft.com/office/drawing/2018/hyperlinkcolor" val="tx"/>
                    </a:ext>
                  </a:extLst>
                </a:hlinkClick>
              </a:rPr>
              <a:t>Tze-Yu Yen</a:t>
            </a:r>
            <a:r>
              <a:rPr lang="en-US" sz="1000">
                <a:effectLst/>
              </a:rPr>
              <a:t>,</a:t>
            </a:r>
            <a:r>
              <a:rPr lang="en-US" sz="1000" u="none" strike="noStrike">
                <a:effectLst/>
                <a:hlinkClick r:id="rId12">
                  <a:extLst>
                    <a:ext uri="{A12FA001-AC4F-418D-AE19-62706E023703}">
                      <ahyp:hlinkClr xmlns:ahyp="http://schemas.microsoft.com/office/drawing/2018/hyperlinkcolor" val="tx"/>
                    </a:ext>
                  </a:extLst>
                </a:hlinkClick>
              </a:rPr>
              <a:t>Chia-Cheng Ho</a:t>
            </a:r>
            <a:r>
              <a:rPr lang="en-US" sz="1000">
                <a:effectLst/>
              </a:rPr>
              <a:t>,</a:t>
            </a:r>
            <a:r>
              <a:rPr lang="en-US" sz="1000" u="none" strike="noStrike">
                <a:effectLst/>
                <a:hlinkClick r:id="rId13">
                  <a:extLst>
                    <a:ext uri="{A12FA001-AC4F-418D-AE19-62706E023703}">
                      <ahyp:hlinkClr xmlns:ahyp="http://schemas.microsoft.com/office/drawing/2018/hyperlinkcolor" val="tx"/>
                    </a:ext>
                  </a:extLst>
                </a:hlinkClick>
              </a:rPr>
              <a:t>Pei-Jung Tsai</a:t>
            </a:r>
            <a:r>
              <a:rPr lang="en-US" sz="1000">
                <a:effectLst/>
              </a:rPr>
              <a:t>,</a:t>
            </a:r>
          </a:p>
          <a:p>
            <a:pPr indent="-228600">
              <a:lnSpc>
                <a:spcPct val="90000"/>
              </a:lnSpc>
              <a:spcBef>
                <a:spcPts val="600"/>
              </a:spcBef>
              <a:spcAft>
                <a:spcPts val="600"/>
              </a:spcAft>
              <a:buFont typeface="Arial" panose="020B0604020202020204" pitchFamily="34" charset="0"/>
              <a:buChar char="•"/>
            </a:pPr>
            <a:r>
              <a:rPr lang="en-US" sz="1000"/>
              <a:t>Etc.</a:t>
            </a:r>
            <a:endParaRPr lang="en-US" sz="1000">
              <a:effectLst/>
            </a:endParaRPr>
          </a:p>
          <a:p>
            <a:pPr indent="-228600">
              <a:lnSpc>
                <a:spcPct val="90000"/>
              </a:lnSpc>
              <a:buFont typeface="Arial" panose="020B0604020202020204" pitchFamily="34" charset="0"/>
              <a:buChar char="•"/>
            </a:pPr>
            <a:endParaRPr lang="en-US" sz="1000">
              <a:effectLst/>
            </a:endParaRPr>
          </a:p>
          <a:p>
            <a:pPr indent="-228600">
              <a:lnSpc>
                <a:spcPct val="90000"/>
              </a:lnSpc>
              <a:buFont typeface="Arial" panose="020B0604020202020204" pitchFamily="34" charset="0"/>
              <a:buChar char="•"/>
            </a:pPr>
            <a:endParaRPr lang="en-US" sz="1000" u="sng"/>
          </a:p>
          <a:p>
            <a:pPr indent="-228600">
              <a:lnSpc>
                <a:spcPct val="90000"/>
              </a:lnSpc>
              <a:buFont typeface="Arial" panose="020B0604020202020204" pitchFamily="34" charset="0"/>
              <a:buChar char="•"/>
            </a:pPr>
            <a:endParaRPr lang="en-US" sz="1000"/>
          </a:p>
        </p:txBody>
      </p:sp>
      <p:sp>
        <p:nvSpPr>
          <p:cNvPr id="4" name="Rectangle 2">
            <a:extLst>
              <a:ext uri="{FF2B5EF4-FFF2-40B4-BE49-F238E27FC236}">
                <a16:creationId xmlns:a16="http://schemas.microsoft.com/office/drawing/2014/main" id="{BEBDF6E7-CADD-4042-B7C1-BB8E2243D182}"/>
              </a:ext>
            </a:extLst>
          </p:cNvPr>
          <p:cNvSpPr>
            <a:spLocks noChangeArrowheads="1"/>
          </p:cNvSpPr>
          <p:nvPr/>
        </p:nvSpPr>
        <p:spPr bwMode="auto">
          <a:xfrm>
            <a:off x="0" y="67017"/>
            <a:ext cx="184731" cy="3231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AT"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9358160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326</Words>
  <Application>Microsoft Office PowerPoint</Application>
  <PresentationFormat>Breitbild</PresentationFormat>
  <Paragraphs>44</Paragraphs>
  <Slides>6</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vt:i4>
      </vt:variant>
    </vt:vector>
  </HeadingPairs>
  <TitlesOfParts>
    <vt:vector size="10" baseType="lpstr">
      <vt:lpstr>Arial</vt:lpstr>
      <vt:lpstr>Calibri</vt:lpstr>
      <vt:lpstr>Calibri Light</vt:lpstr>
      <vt:lpstr>Office</vt:lpstr>
      <vt:lpstr>Thema:  Vergleich und kritische Evaluierung der verrechneten Kosten beim Zahlen über NFC mit Kreditkarte und Bankomatkarte anstatt mit Bargeld (Comparison and Critical Comparison of Charges for NFC Payment, accounted for by Credit Cards and Debit Cards instead of paying with Cash )</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camilla lumbe</dc:creator>
  <cp:lastModifiedBy>camilla lumbe</cp:lastModifiedBy>
  <cp:revision>4</cp:revision>
  <dcterms:created xsi:type="dcterms:W3CDTF">2021-10-19T07:47:33Z</dcterms:created>
  <dcterms:modified xsi:type="dcterms:W3CDTF">2021-10-20T17:02:42Z</dcterms:modified>
</cp:coreProperties>
</file>