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8"/>
  </p:notesMasterIdLst>
  <p:sldIdLst>
    <p:sldId id="256" r:id="rId2"/>
    <p:sldId id="268" r:id="rId3"/>
    <p:sldId id="269" r:id="rId4"/>
    <p:sldId id="274" r:id="rId5"/>
    <p:sldId id="275" r:id="rId6"/>
    <p:sldId id="276" r:id="rId7"/>
    <p:sldId id="277" r:id="rId8"/>
    <p:sldId id="279" r:id="rId9"/>
    <p:sldId id="281" r:id="rId10"/>
    <p:sldId id="280" r:id="rId11"/>
    <p:sldId id="282" r:id="rId12"/>
    <p:sldId id="272" r:id="rId13"/>
    <p:sldId id="273" r:id="rId14"/>
    <p:sldId id="278" r:id="rId15"/>
    <p:sldId id="270" r:id="rId16"/>
    <p:sldId id="283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74184-09B0-40A0-9B1B-936D216C983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B8715-3598-4C5A-82EE-146EB78F52B8}">
      <dgm:prSet/>
      <dgm:spPr/>
      <dgm:t>
        <a:bodyPr/>
        <a:lstStyle/>
        <a:p>
          <a:pPr>
            <a:lnSpc>
              <a:spcPct val="100000"/>
            </a:lnSpc>
          </a:pPr>
          <a:r>
            <a:rPr lang="de-AT" dirty="0"/>
            <a:t>Zusendung eines Kontoauszuges </a:t>
          </a:r>
          <a:endParaRPr lang="en-US" dirty="0"/>
        </a:p>
      </dgm:t>
    </dgm:pt>
    <dgm:pt modelId="{2D74C051-F601-4C1C-BAC7-E1DA722CBE5B}" type="parTrans" cxnId="{C3B90D28-2A17-4801-B7C5-6B87105069A2}">
      <dgm:prSet/>
      <dgm:spPr/>
      <dgm:t>
        <a:bodyPr/>
        <a:lstStyle/>
        <a:p>
          <a:endParaRPr lang="en-US"/>
        </a:p>
      </dgm:t>
    </dgm:pt>
    <dgm:pt modelId="{329774DA-DF45-403F-9B6E-E407AD017C11}" type="sibTrans" cxnId="{C3B90D28-2A17-4801-B7C5-6B87105069A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A407A79-1118-468D-8791-788973E36C1B}">
      <dgm:prSet/>
      <dgm:spPr/>
      <dgm:t>
        <a:bodyPr/>
        <a:lstStyle/>
        <a:p>
          <a:pPr>
            <a:lnSpc>
              <a:spcPct val="100000"/>
            </a:lnSpc>
          </a:pPr>
          <a:r>
            <a:rPr lang="de-AT"/>
            <a:t>Duplikat eines Kontoauszuges </a:t>
          </a:r>
          <a:endParaRPr lang="en-US"/>
        </a:p>
      </dgm:t>
    </dgm:pt>
    <dgm:pt modelId="{748B2230-3E38-4ED5-9DA0-0AC404202DA8}" type="parTrans" cxnId="{97C6CC4D-928E-4563-AE9B-115F2F07A9C3}">
      <dgm:prSet/>
      <dgm:spPr/>
      <dgm:t>
        <a:bodyPr/>
        <a:lstStyle/>
        <a:p>
          <a:endParaRPr lang="en-US"/>
        </a:p>
      </dgm:t>
    </dgm:pt>
    <dgm:pt modelId="{A4ACE6D8-4B8F-4DBB-9F7E-B97EB739CAA1}" type="sibTrans" cxnId="{97C6CC4D-928E-4563-AE9B-115F2F07A9C3}">
      <dgm:prSet/>
      <dgm:spPr/>
      <dgm:t>
        <a:bodyPr/>
        <a:lstStyle/>
        <a:p>
          <a:endParaRPr lang="en-US"/>
        </a:p>
      </dgm:t>
    </dgm:pt>
    <dgm:pt modelId="{498A65FB-AFDD-4E5C-8A8E-05DC2B4B6459}" type="pres">
      <dgm:prSet presAssocID="{39C74184-09B0-40A0-9B1B-936D216C9833}" presName="root" presStyleCnt="0">
        <dgm:presLayoutVars>
          <dgm:dir/>
          <dgm:resizeHandles val="exact"/>
        </dgm:presLayoutVars>
      </dgm:prSet>
      <dgm:spPr/>
    </dgm:pt>
    <dgm:pt modelId="{B3E4019F-92AC-46C8-9DCE-B8D8C42B03A0}" type="pres">
      <dgm:prSet presAssocID="{39C74184-09B0-40A0-9B1B-936D216C9833}" presName="container" presStyleCnt="0">
        <dgm:presLayoutVars>
          <dgm:dir/>
          <dgm:resizeHandles val="exact"/>
        </dgm:presLayoutVars>
      </dgm:prSet>
      <dgm:spPr/>
    </dgm:pt>
    <dgm:pt modelId="{F91FBC9E-8832-4508-8153-382B43E5909B}" type="pres">
      <dgm:prSet presAssocID="{C1AB8715-3598-4C5A-82EE-146EB78F52B8}" presName="compNode" presStyleCnt="0"/>
      <dgm:spPr/>
    </dgm:pt>
    <dgm:pt modelId="{982A98E2-310A-4FCE-B79F-7C380D2C33E8}" type="pres">
      <dgm:prSet presAssocID="{C1AB8715-3598-4C5A-82EE-146EB78F52B8}" presName="iconBgRect" presStyleLbl="bgShp" presStyleIdx="0" presStyleCnt="2"/>
      <dgm:spPr/>
    </dgm:pt>
    <dgm:pt modelId="{2E63064A-AAA7-4821-B517-3CEE0DFD0DA0}" type="pres">
      <dgm:prSet presAssocID="{C1AB8715-3598-4C5A-82EE-146EB78F52B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5CC42828-F130-40C6-9989-6630093AAE10}" type="pres">
      <dgm:prSet presAssocID="{C1AB8715-3598-4C5A-82EE-146EB78F52B8}" presName="spaceRect" presStyleCnt="0"/>
      <dgm:spPr/>
    </dgm:pt>
    <dgm:pt modelId="{5CF36CE6-335F-43D7-B705-5680638C1D44}" type="pres">
      <dgm:prSet presAssocID="{C1AB8715-3598-4C5A-82EE-146EB78F52B8}" presName="textRect" presStyleLbl="revTx" presStyleIdx="0" presStyleCnt="2">
        <dgm:presLayoutVars>
          <dgm:chMax val="1"/>
          <dgm:chPref val="1"/>
        </dgm:presLayoutVars>
      </dgm:prSet>
      <dgm:spPr/>
    </dgm:pt>
    <dgm:pt modelId="{FD5B05D3-3A0D-4A34-AA6B-9A8F3C1551BE}" type="pres">
      <dgm:prSet presAssocID="{329774DA-DF45-403F-9B6E-E407AD017C11}" presName="sibTrans" presStyleLbl="sibTrans2D1" presStyleIdx="0" presStyleCnt="0"/>
      <dgm:spPr/>
    </dgm:pt>
    <dgm:pt modelId="{0D7B6090-7089-4470-A1BF-56BAECED335C}" type="pres">
      <dgm:prSet presAssocID="{9A407A79-1118-468D-8791-788973E36C1B}" presName="compNode" presStyleCnt="0"/>
      <dgm:spPr/>
    </dgm:pt>
    <dgm:pt modelId="{D6640B62-823E-44FC-9C53-7E04B395EAC8}" type="pres">
      <dgm:prSet presAssocID="{9A407A79-1118-468D-8791-788973E36C1B}" presName="iconBgRect" presStyleLbl="bgShp" presStyleIdx="1" presStyleCnt="2"/>
      <dgm:spPr/>
    </dgm:pt>
    <dgm:pt modelId="{D5FB9811-650F-4C48-8A96-F4B94D1740FD}" type="pres">
      <dgm:prSet presAssocID="{9A407A79-1118-468D-8791-788973E36C1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07EB8FFD-3E87-4F08-BB19-C980188AF5E8}" type="pres">
      <dgm:prSet presAssocID="{9A407A79-1118-468D-8791-788973E36C1B}" presName="spaceRect" presStyleCnt="0"/>
      <dgm:spPr/>
    </dgm:pt>
    <dgm:pt modelId="{2DD22C75-911C-4FDA-9E90-CEAA721D44D2}" type="pres">
      <dgm:prSet presAssocID="{9A407A79-1118-468D-8791-788973E36C1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3B90D28-2A17-4801-B7C5-6B87105069A2}" srcId="{39C74184-09B0-40A0-9B1B-936D216C9833}" destId="{C1AB8715-3598-4C5A-82EE-146EB78F52B8}" srcOrd="0" destOrd="0" parTransId="{2D74C051-F601-4C1C-BAC7-E1DA722CBE5B}" sibTransId="{329774DA-DF45-403F-9B6E-E407AD017C11}"/>
    <dgm:cxn modelId="{293A3E33-B048-4E43-BF09-83602D422C3B}" type="presOf" srcId="{C1AB8715-3598-4C5A-82EE-146EB78F52B8}" destId="{5CF36CE6-335F-43D7-B705-5680638C1D44}" srcOrd="0" destOrd="0" presId="urn:microsoft.com/office/officeart/2018/2/layout/IconCircleList"/>
    <dgm:cxn modelId="{97C6CC4D-928E-4563-AE9B-115F2F07A9C3}" srcId="{39C74184-09B0-40A0-9B1B-936D216C9833}" destId="{9A407A79-1118-468D-8791-788973E36C1B}" srcOrd="1" destOrd="0" parTransId="{748B2230-3E38-4ED5-9DA0-0AC404202DA8}" sibTransId="{A4ACE6D8-4B8F-4DBB-9F7E-B97EB739CAA1}"/>
    <dgm:cxn modelId="{4461A3A5-3B2D-4C21-8823-293096995AD1}" type="presOf" srcId="{9A407A79-1118-468D-8791-788973E36C1B}" destId="{2DD22C75-911C-4FDA-9E90-CEAA721D44D2}" srcOrd="0" destOrd="0" presId="urn:microsoft.com/office/officeart/2018/2/layout/IconCircleList"/>
    <dgm:cxn modelId="{BF5B6AC8-816E-4B73-B56A-07DDE8128171}" type="presOf" srcId="{329774DA-DF45-403F-9B6E-E407AD017C11}" destId="{FD5B05D3-3A0D-4A34-AA6B-9A8F3C1551BE}" srcOrd="0" destOrd="0" presId="urn:microsoft.com/office/officeart/2018/2/layout/IconCircleList"/>
    <dgm:cxn modelId="{83A575E7-73FC-43B2-99B5-A35DBBEC9042}" type="presOf" srcId="{39C74184-09B0-40A0-9B1B-936D216C9833}" destId="{498A65FB-AFDD-4E5C-8A8E-05DC2B4B6459}" srcOrd="0" destOrd="0" presId="urn:microsoft.com/office/officeart/2018/2/layout/IconCircleList"/>
    <dgm:cxn modelId="{291F0206-819A-40AC-A4E0-92151B4F7D6A}" type="presParOf" srcId="{498A65FB-AFDD-4E5C-8A8E-05DC2B4B6459}" destId="{B3E4019F-92AC-46C8-9DCE-B8D8C42B03A0}" srcOrd="0" destOrd="0" presId="urn:microsoft.com/office/officeart/2018/2/layout/IconCircleList"/>
    <dgm:cxn modelId="{648F8AAA-FBC3-4204-8539-014F5876D45B}" type="presParOf" srcId="{B3E4019F-92AC-46C8-9DCE-B8D8C42B03A0}" destId="{F91FBC9E-8832-4508-8153-382B43E5909B}" srcOrd="0" destOrd="0" presId="urn:microsoft.com/office/officeart/2018/2/layout/IconCircleList"/>
    <dgm:cxn modelId="{4E42C833-B2B4-437E-9D55-1953A2F5F982}" type="presParOf" srcId="{F91FBC9E-8832-4508-8153-382B43E5909B}" destId="{982A98E2-310A-4FCE-B79F-7C380D2C33E8}" srcOrd="0" destOrd="0" presId="urn:microsoft.com/office/officeart/2018/2/layout/IconCircleList"/>
    <dgm:cxn modelId="{34E110D3-6CBD-49F3-AE98-078E82F13257}" type="presParOf" srcId="{F91FBC9E-8832-4508-8153-382B43E5909B}" destId="{2E63064A-AAA7-4821-B517-3CEE0DFD0DA0}" srcOrd="1" destOrd="0" presId="urn:microsoft.com/office/officeart/2018/2/layout/IconCircleList"/>
    <dgm:cxn modelId="{08540F07-B1B1-4622-9BF2-EDAEC4031D27}" type="presParOf" srcId="{F91FBC9E-8832-4508-8153-382B43E5909B}" destId="{5CC42828-F130-40C6-9989-6630093AAE10}" srcOrd="2" destOrd="0" presId="urn:microsoft.com/office/officeart/2018/2/layout/IconCircleList"/>
    <dgm:cxn modelId="{BBEE30F0-0E17-48EC-AC07-A449FF8EDA72}" type="presParOf" srcId="{F91FBC9E-8832-4508-8153-382B43E5909B}" destId="{5CF36CE6-335F-43D7-B705-5680638C1D44}" srcOrd="3" destOrd="0" presId="urn:microsoft.com/office/officeart/2018/2/layout/IconCircleList"/>
    <dgm:cxn modelId="{7109767F-54ED-4CD0-887F-CAA9FABED85C}" type="presParOf" srcId="{B3E4019F-92AC-46C8-9DCE-B8D8C42B03A0}" destId="{FD5B05D3-3A0D-4A34-AA6B-9A8F3C1551BE}" srcOrd="1" destOrd="0" presId="urn:microsoft.com/office/officeart/2018/2/layout/IconCircleList"/>
    <dgm:cxn modelId="{8837D9DE-F039-40CE-8498-459DB1C5BA62}" type="presParOf" srcId="{B3E4019F-92AC-46C8-9DCE-B8D8C42B03A0}" destId="{0D7B6090-7089-4470-A1BF-56BAECED335C}" srcOrd="2" destOrd="0" presId="urn:microsoft.com/office/officeart/2018/2/layout/IconCircleList"/>
    <dgm:cxn modelId="{9F4A6698-EFF7-4A11-83B6-6445ACE3DE0F}" type="presParOf" srcId="{0D7B6090-7089-4470-A1BF-56BAECED335C}" destId="{D6640B62-823E-44FC-9C53-7E04B395EAC8}" srcOrd="0" destOrd="0" presId="urn:microsoft.com/office/officeart/2018/2/layout/IconCircleList"/>
    <dgm:cxn modelId="{46EA1F52-6DD0-491A-B574-858696B66884}" type="presParOf" srcId="{0D7B6090-7089-4470-A1BF-56BAECED335C}" destId="{D5FB9811-650F-4C48-8A96-F4B94D1740FD}" srcOrd="1" destOrd="0" presId="urn:microsoft.com/office/officeart/2018/2/layout/IconCircleList"/>
    <dgm:cxn modelId="{9F7B8C71-C6EB-4CA3-92E9-ECB99BB2FB0F}" type="presParOf" srcId="{0D7B6090-7089-4470-A1BF-56BAECED335C}" destId="{07EB8FFD-3E87-4F08-BB19-C980188AF5E8}" srcOrd="2" destOrd="0" presId="urn:microsoft.com/office/officeart/2018/2/layout/IconCircleList"/>
    <dgm:cxn modelId="{56F8B292-1A2A-4B3F-918C-7804EEA49AA9}" type="presParOf" srcId="{0D7B6090-7089-4470-A1BF-56BAECED335C}" destId="{2DD22C75-911C-4FDA-9E90-CEAA721D44D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C74184-09B0-40A0-9B1B-936D216C983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B8715-3598-4C5A-82EE-146EB78F52B8}">
      <dgm:prSet/>
      <dgm:spPr/>
      <dgm:t>
        <a:bodyPr/>
        <a:lstStyle/>
        <a:p>
          <a:pPr>
            <a:lnSpc>
              <a:spcPct val="100000"/>
            </a:lnSpc>
          </a:pPr>
          <a:r>
            <a:rPr lang="de-AT"/>
            <a:t>Nachbestellung einer Karte </a:t>
          </a:r>
          <a:endParaRPr lang="en-US" dirty="0"/>
        </a:p>
      </dgm:t>
    </dgm:pt>
    <dgm:pt modelId="{2D74C051-F601-4C1C-BAC7-E1DA722CBE5B}" type="parTrans" cxnId="{C3B90D28-2A17-4801-B7C5-6B87105069A2}">
      <dgm:prSet/>
      <dgm:spPr/>
      <dgm:t>
        <a:bodyPr/>
        <a:lstStyle/>
        <a:p>
          <a:endParaRPr lang="en-US"/>
        </a:p>
      </dgm:t>
    </dgm:pt>
    <dgm:pt modelId="{329774DA-DF45-403F-9B6E-E407AD017C11}" type="sibTrans" cxnId="{C3B90D28-2A17-4801-B7C5-6B87105069A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A407A79-1118-468D-8791-788973E36C1B}">
      <dgm:prSet/>
      <dgm:spPr/>
      <dgm:t>
        <a:bodyPr/>
        <a:lstStyle/>
        <a:p>
          <a:pPr>
            <a:lnSpc>
              <a:spcPct val="100000"/>
            </a:lnSpc>
          </a:pPr>
          <a:r>
            <a:rPr lang="de-AT"/>
            <a:t>Sperrung einer Karte</a:t>
          </a:r>
          <a:endParaRPr lang="en-US" dirty="0"/>
        </a:p>
      </dgm:t>
    </dgm:pt>
    <dgm:pt modelId="{748B2230-3E38-4ED5-9DA0-0AC404202DA8}" type="parTrans" cxnId="{97C6CC4D-928E-4563-AE9B-115F2F07A9C3}">
      <dgm:prSet/>
      <dgm:spPr/>
      <dgm:t>
        <a:bodyPr/>
        <a:lstStyle/>
        <a:p>
          <a:endParaRPr lang="en-US"/>
        </a:p>
      </dgm:t>
    </dgm:pt>
    <dgm:pt modelId="{A4ACE6D8-4B8F-4DBB-9F7E-B97EB739CAA1}" type="sibTrans" cxnId="{97C6CC4D-928E-4563-AE9B-115F2F07A9C3}">
      <dgm:prSet/>
      <dgm:spPr/>
      <dgm:t>
        <a:bodyPr/>
        <a:lstStyle/>
        <a:p>
          <a:endParaRPr lang="en-US"/>
        </a:p>
      </dgm:t>
    </dgm:pt>
    <dgm:pt modelId="{498A65FB-AFDD-4E5C-8A8E-05DC2B4B6459}" type="pres">
      <dgm:prSet presAssocID="{39C74184-09B0-40A0-9B1B-936D216C9833}" presName="root" presStyleCnt="0">
        <dgm:presLayoutVars>
          <dgm:dir/>
          <dgm:resizeHandles val="exact"/>
        </dgm:presLayoutVars>
      </dgm:prSet>
      <dgm:spPr/>
    </dgm:pt>
    <dgm:pt modelId="{B3E4019F-92AC-46C8-9DCE-B8D8C42B03A0}" type="pres">
      <dgm:prSet presAssocID="{39C74184-09B0-40A0-9B1B-936D216C9833}" presName="container" presStyleCnt="0">
        <dgm:presLayoutVars>
          <dgm:dir/>
          <dgm:resizeHandles val="exact"/>
        </dgm:presLayoutVars>
      </dgm:prSet>
      <dgm:spPr/>
    </dgm:pt>
    <dgm:pt modelId="{F91FBC9E-8832-4508-8153-382B43E5909B}" type="pres">
      <dgm:prSet presAssocID="{C1AB8715-3598-4C5A-82EE-146EB78F52B8}" presName="compNode" presStyleCnt="0"/>
      <dgm:spPr/>
    </dgm:pt>
    <dgm:pt modelId="{982A98E2-310A-4FCE-B79F-7C380D2C33E8}" type="pres">
      <dgm:prSet presAssocID="{C1AB8715-3598-4C5A-82EE-146EB78F52B8}" presName="iconBgRect" presStyleLbl="bgShp" presStyleIdx="0" presStyleCnt="2"/>
      <dgm:spPr/>
    </dgm:pt>
    <dgm:pt modelId="{2E63064A-AAA7-4821-B517-3CEE0DFD0DA0}" type="pres">
      <dgm:prSet presAssocID="{C1AB8715-3598-4C5A-82EE-146EB78F52B8}" presName="iconRect" presStyleLbl="node1" presStyleIdx="0" presStyleCnt="2" custLinFactNeighborX="-1907" custLinFactNeighborY="-218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5CC42828-F130-40C6-9989-6630093AAE10}" type="pres">
      <dgm:prSet presAssocID="{C1AB8715-3598-4C5A-82EE-146EB78F52B8}" presName="spaceRect" presStyleCnt="0"/>
      <dgm:spPr/>
    </dgm:pt>
    <dgm:pt modelId="{5CF36CE6-335F-43D7-B705-5680638C1D44}" type="pres">
      <dgm:prSet presAssocID="{C1AB8715-3598-4C5A-82EE-146EB78F52B8}" presName="textRect" presStyleLbl="revTx" presStyleIdx="0" presStyleCnt="2">
        <dgm:presLayoutVars>
          <dgm:chMax val="1"/>
          <dgm:chPref val="1"/>
        </dgm:presLayoutVars>
      </dgm:prSet>
      <dgm:spPr/>
    </dgm:pt>
    <dgm:pt modelId="{FD5B05D3-3A0D-4A34-AA6B-9A8F3C1551BE}" type="pres">
      <dgm:prSet presAssocID="{329774DA-DF45-403F-9B6E-E407AD017C11}" presName="sibTrans" presStyleLbl="sibTrans2D1" presStyleIdx="0" presStyleCnt="0"/>
      <dgm:spPr/>
    </dgm:pt>
    <dgm:pt modelId="{0D7B6090-7089-4470-A1BF-56BAECED335C}" type="pres">
      <dgm:prSet presAssocID="{9A407A79-1118-468D-8791-788973E36C1B}" presName="compNode" presStyleCnt="0"/>
      <dgm:spPr/>
    </dgm:pt>
    <dgm:pt modelId="{D6640B62-823E-44FC-9C53-7E04B395EAC8}" type="pres">
      <dgm:prSet presAssocID="{9A407A79-1118-468D-8791-788973E36C1B}" presName="iconBgRect" presStyleLbl="bgShp" presStyleIdx="1" presStyleCnt="2"/>
      <dgm:spPr/>
    </dgm:pt>
    <dgm:pt modelId="{D5FB9811-650F-4C48-8A96-F4B94D1740FD}" type="pres">
      <dgm:prSet presAssocID="{9A407A79-1118-468D-8791-788973E36C1B}" presName="iconRect" presStyleLbl="node1" presStyleIdx="1" presStyleCnt="2" custLinFactNeighborX="-2611" custLinFactNeighborY="-23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noFill/>
        <a:ln>
          <a:solidFill>
            <a:schemeClr val="bg1"/>
          </a:solidFill>
        </a:ln>
      </dgm:spPr>
    </dgm:pt>
    <dgm:pt modelId="{07EB8FFD-3E87-4F08-BB19-C980188AF5E8}" type="pres">
      <dgm:prSet presAssocID="{9A407A79-1118-468D-8791-788973E36C1B}" presName="spaceRect" presStyleCnt="0"/>
      <dgm:spPr/>
    </dgm:pt>
    <dgm:pt modelId="{2DD22C75-911C-4FDA-9E90-CEAA721D44D2}" type="pres">
      <dgm:prSet presAssocID="{9A407A79-1118-468D-8791-788973E36C1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3B90D28-2A17-4801-B7C5-6B87105069A2}" srcId="{39C74184-09B0-40A0-9B1B-936D216C9833}" destId="{C1AB8715-3598-4C5A-82EE-146EB78F52B8}" srcOrd="0" destOrd="0" parTransId="{2D74C051-F601-4C1C-BAC7-E1DA722CBE5B}" sibTransId="{329774DA-DF45-403F-9B6E-E407AD017C11}"/>
    <dgm:cxn modelId="{293A3E33-B048-4E43-BF09-83602D422C3B}" type="presOf" srcId="{C1AB8715-3598-4C5A-82EE-146EB78F52B8}" destId="{5CF36CE6-335F-43D7-B705-5680638C1D44}" srcOrd="0" destOrd="0" presId="urn:microsoft.com/office/officeart/2018/2/layout/IconCircleList"/>
    <dgm:cxn modelId="{97C6CC4D-928E-4563-AE9B-115F2F07A9C3}" srcId="{39C74184-09B0-40A0-9B1B-936D216C9833}" destId="{9A407A79-1118-468D-8791-788973E36C1B}" srcOrd="1" destOrd="0" parTransId="{748B2230-3E38-4ED5-9DA0-0AC404202DA8}" sibTransId="{A4ACE6D8-4B8F-4DBB-9F7E-B97EB739CAA1}"/>
    <dgm:cxn modelId="{4461A3A5-3B2D-4C21-8823-293096995AD1}" type="presOf" srcId="{9A407A79-1118-468D-8791-788973E36C1B}" destId="{2DD22C75-911C-4FDA-9E90-CEAA721D44D2}" srcOrd="0" destOrd="0" presId="urn:microsoft.com/office/officeart/2018/2/layout/IconCircleList"/>
    <dgm:cxn modelId="{BF5B6AC8-816E-4B73-B56A-07DDE8128171}" type="presOf" srcId="{329774DA-DF45-403F-9B6E-E407AD017C11}" destId="{FD5B05D3-3A0D-4A34-AA6B-9A8F3C1551BE}" srcOrd="0" destOrd="0" presId="urn:microsoft.com/office/officeart/2018/2/layout/IconCircleList"/>
    <dgm:cxn modelId="{83A575E7-73FC-43B2-99B5-A35DBBEC9042}" type="presOf" srcId="{39C74184-09B0-40A0-9B1B-936D216C9833}" destId="{498A65FB-AFDD-4E5C-8A8E-05DC2B4B6459}" srcOrd="0" destOrd="0" presId="urn:microsoft.com/office/officeart/2018/2/layout/IconCircleList"/>
    <dgm:cxn modelId="{291F0206-819A-40AC-A4E0-92151B4F7D6A}" type="presParOf" srcId="{498A65FB-AFDD-4E5C-8A8E-05DC2B4B6459}" destId="{B3E4019F-92AC-46C8-9DCE-B8D8C42B03A0}" srcOrd="0" destOrd="0" presId="urn:microsoft.com/office/officeart/2018/2/layout/IconCircleList"/>
    <dgm:cxn modelId="{648F8AAA-FBC3-4204-8539-014F5876D45B}" type="presParOf" srcId="{B3E4019F-92AC-46C8-9DCE-B8D8C42B03A0}" destId="{F91FBC9E-8832-4508-8153-382B43E5909B}" srcOrd="0" destOrd="0" presId="urn:microsoft.com/office/officeart/2018/2/layout/IconCircleList"/>
    <dgm:cxn modelId="{4E42C833-B2B4-437E-9D55-1953A2F5F982}" type="presParOf" srcId="{F91FBC9E-8832-4508-8153-382B43E5909B}" destId="{982A98E2-310A-4FCE-B79F-7C380D2C33E8}" srcOrd="0" destOrd="0" presId="urn:microsoft.com/office/officeart/2018/2/layout/IconCircleList"/>
    <dgm:cxn modelId="{34E110D3-6CBD-49F3-AE98-078E82F13257}" type="presParOf" srcId="{F91FBC9E-8832-4508-8153-382B43E5909B}" destId="{2E63064A-AAA7-4821-B517-3CEE0DFD0DA0}" srcOrd="1" destOrd="0" presId="urn:microsoft.com/office/officeart/2018/2/layout/IconCircleList"/>
    <dgm:cxn modelId="{08540F07-B1B1-4622-9BF2-EDAEC4031D27}" type="presParOf" srcId="{F91FBC9E-8832-4508-8153-382B43E5909B}" destId="{5CC42828-F130-40C6-9989-6630093AAE10}" srcOrd="2" destOrd="0" presId="urn:microsoft.com/office/officeart/2018/2/layout/IconCircleList"/>
    <dgm:cxn modelId="{BBEE30F0-0E17-48EC-AC07-A449FF8EDA72}" type="presParOf" srcId="{F91FBC9E-8832-4508-8153-382B43E5909B}" destId="{5CF36CE6-335F-43D7-B705-5680638C1D44}" srcOrd="3" destOrd="0" presId="urn:microsoft.com/office/officeart/2018/2/layout/IconCircleList"/>
    <dgm:cxn modelId="{7109767F-54ED-4CD0-887F-CAA9FABED85C}" type="presParOf" srcId="{B3E4019F-92AC-46C8-9DCE-B8D8C42B03A0}" destId="{FD5B05D3-3A0D-4A34-AA6B-9A8F3C1551BE}" srcOrd="1" destOrd="0" presId="urn:microsoft.com/office/officeart/2018/2/layout/IconCircleList"/>
    <dgm:cxn modelId="{8837D9DE-F039-40CE-8498-459DB1C5BA62}" type="presParOf" srcId="{B3E4019F-92AC-46C8-9DCE-B8D8C42B03A0}" destId="{0D7B6090-7089-4470-A1BF-56BAECED335C}" srcOrd="2" destOrd="0" presId="urn:microsoft.com/office/officeart/2018/2/layout/IconCircleList"/>
    <dgm:cxn modelId="{9F4A6698-EFF7-4A11-83B6-6445ACE3DE0F}" type="presParOf" srcId="{0D7B6090-7089-4470-A1BF-56BAECED335C}" destId="{D6640B62-823E-44FC-9C53-7E04B395EAC8}" srcOrd="0" destOrd="0" presId="urn:microsoft.com/office/officeart/2018/2/layout/IconCircleList"/>
    <dgm:cxn modelId="{46EA1F52-6DD0-491A-B574-858696B66884}" type="presParOf" srcId="{0D7B6090-7089-4470-A1BF-56BAECED335C}" destId="{D5FB9811-650F-4C48-8A96-F4B94D1740FD}" srcOrd="1" destOrd="0" presId="urn:microsoft.com/office/officeart/2018/2/layout/IconCircleList"/>
    <dgm:cxn modelId="{9F7B8C71-C6EB-4CA3-92E9-ECB99BB2FB0F}" type="presParOf" srcId="{0D7B6090-7089-4470-A1BF-56BAECED335C}" destId="{07EB8FFD-3E87-4F08-BB19-C980188AF5E8}" srcOrd="2" destOrd="0" presId="urn:microsoft.com/office/officeart/2018/2/layout/IconCircleList"/>
    <dgm:cxn modelId="{56F8B292-1A2A-4B3F-918C-7804EEA49AA9}" type="presParOf" srcId="{0D7B6090-7089-4470-A1BF-56BAECED335C}" destId="{2DD22C75-911C-4FDA-9E90-CEAA721D44D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A98E2-310A-4FCE-B79F-7C380D2C33E8}">
      <dsp:nvSpPr>
        <dsp:cNvPr id="0" name=""/>
        <dsp:cNvSpPr/>
      </dsp:nvSpPr>
      <dsp:spPr>
        <a:xfrm>
          <a:off x="804868" y="816098"/>
          <a:ext cx="1062813" cy="106281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3064A-AAA7-4821-B517-3CEE0DFD0DA0}">
      <dsp:nvSpPr>
        <dsp:cNvPr id="0" name=""/>
        <dsp:cNvSpPr/>
      </dsp:nvSpPr>
      <dsp:spPr>
        <a:xfrm>
          <a:off x="1028058" y="1039289"/>
          <a:ext cx="616431" cy="6164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36CE6-335F-43D7-B705-5680638C1D44}">
      <dsp:nvSpPr>
        <dsp:cNvPr id="0" name=""/>
        <dsp:cNvSpPr/>
      </dsp:nvSpPr>
      <dsp:spPr>
        <a:xfrm>
          <a:off x="2095427" y="816098"/>
          <a:ext cx="2505203" cy="1062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Zusendung eines Kontoauszuges </a:t>
          </a:r>
          <a:endParaRPr lang="en-US" sz="2400" kern="1200" dirty="0"/>
        </a:p>
      </dsp:txBody>
      <dsp:txXfrm>
        <a:off x="2095427" y="816098"/>
        <a:ext cx="2505203" cy="1062813"/>
      </dsp:txXfrm>
    </dsp:sp>
    <dsp:sp modelId="{D6640B62-823E-44FC-9C53-7E04B395EAC8}">
      <dsp:nvSpPr>
        <dsp:cNvPr id="0" name=""/>
        <dsp:cNvSpPr/>
      </dsp:nvSpPr>
      <dsp:spPr>
        <a:xfrm>
          <a:off x="5037144" y="816098"/>
          <a:ext cx="1062813" cy="106281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B9811-650F-4C48-8A96-F4B94D1740FD}">
      <dsp:nvSpPr>
        <dsp:cNvPr id="0" name=""/>
        <dsp:cNvSpPr/>
      </dsp:nvSpPr>
      <dsp:spPr>
        <a:xfrm>
          <a:off x="5260335" y="1039289"/>
          <a:ext cx="616431" cy="6164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22C75-911C-4FDA-9E90-CEAA721D44D2}">
      <dsp:nvSpPr>
        <dsp:cNvPr id="0" name=""/>
        <dsp:cNvSpPr/>
      </dsp:nvSpPr>
      <dsp:spPr>
        <a:xfrm>
          <a:off x="6327703" y="816098"/>
          <a:ext cx="2505203" cy="1062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/>
            <a:t>Duplikat eines Kontoauszuges </a:t>
          </a:r>
          <a:endParaRPr lang="en-US" sz="2400" kern="1200"/>
        </a:p>
      </dsp:txBody>
      <dsp:txXfrm>
        <a:off x="6327703" y="816098"/>
        <a:ext cx="2505203" cy="1062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A98E2-310A-4FCE-B79F-7C380D2C33E8}">
      <dsp:nvSpPr>
        <dsp:cNvPr id="0" name=""/>
        <dsp:cNvSpPr/>
      </dsp:nvSpPr>
      <dsp:spPr>
        <a:xfrm>
          <a:off x="804868" y="816098"/>
          <a:ext cx="1062813" cy="106281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3064A-AAA7-4821-B517-3CEE0DFD0DA0}">
      <dsp:nvSpPr>
        <dsp:cNvPr id="0" name=""/>
        <dsp:cNvSpPr/>
      </dsp:nvSpPr>
      <dsp:spPr>
        <a:xfrm>
          <a:off x="1016303" y="1025801"/>
          <a:ext cx="616431" cy="6164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36CE6-335F-43D7-B705-5680638C1D44}">
      <dsp:nvSpPr>
        <dsp:cNvPr id="0" name=""/>
        <dsp:cNvSpPr/>
      </dsp:nvSpPr>
      <dsp:spPr>
        <a:xfrm>
          <a:off x="2095427" y="816098"/>
          <a:ext cx="2505203" cy="1062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/>
            <a:t>Nachbestellung einer Karte </a:t>
          </a:r>
          <a:endParaRPr lang="en-US" sz="2400" kern="1200" dirty="0"/>
        </a:p>
      </dsp:txBody>
      <dsp:txXfrm>
        <a:off x="2095427" y="816098"/>
        <a:ext cx="2505203" cy="1062813"/>
      </dsp:txXfrm>
    </dsp:sp>
    <dsp:sp modelId="{D6640B62-823E-44FC-9C53-7E04B395EAC8}">
      <dsp:nvSpPr>
        <dsp:cNvPr id="0" name=""/>
        <dsp:cNvSpPr/>
      </dsp:nvSpPr>
      <dsp:spPr>
        <a:xfrm>
          <a:off x="5037144" y="816098"/>
          <a:ext cx="1062813" cy="106281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B9811-650F-4C48-8A96-F4B94D1740FD}">
      <dsp:nvSpPr>
        <dsp:cNvPr id="0" name=""/>
        <dsp:cNvSpPr/>
      </dsp:nvSpPr>
      <dsp:spPr>
        <a:xfrm>
          <a:off x="5244240" y="1025111"/>
          <a:ext cx="616431" cy="616431"/>
        </a:xfrm>
        <a:prstGeom prst="rect">
          <a:avLst/>
        </a:pr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2DD22C75-911C-4FDA-9E90-CEAA721D44D2}">
      <dsp:nvSpPr>
        <dsp:cNvPr id="0" name=""/>
        <dsp:cNvSpPr/>
      </dsp:nvSpPr>
      <dsp:spPr>
        <a:xfrm>
          <a:off x="6327703" y="816098"/>
          <a:ext cx="2505203" cy="1062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/>
            <a:t>Sperrung einer Karte</a:t>
          </a:r>
          <a:endParaRPr lang="en-US" sz="2400" kern="1200" dirty="0"/>
        </a:p>
      </dsp:txBody>
      <dsp:txXfrm>
        <a:off x="6327703" y="816098"/>
        <a:ext cx="2505203" cy="1062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C0AF3-44C0-4CFB-AF23-04CA8FF0D4A0}" type="datetimeFigureOut">
              <a:rPr lang="de-AT" smtClean="0"/>
              <a:t>01.06.2021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B9078-FAA4-4375-A6F5-5F8A9E59725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851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3BA1D2-6681-4155-91BE-D18AC43E1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BC10AA-5B70-4D2A-B401-592C4A3B5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7354ED-D178-4EA9-9964-4EE54FB9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B353-DBE7-4251-B9E0-A6ED20D2906F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2A648-8CFF-4F31-A2E7-2E34B966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D0085F-8E19-4623-BF15-80B792EC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76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2EA4C-BE60-4877-9DBE-ED8E2F2D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CCC830-7769-4202-BE29-6980A8EE7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BC669C-DC7C-4751-AC6D-7A4992BD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8A1-6559-4890-8583-CEFD7C74B387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C0CA7B-FDF1-40C5-836A-CF45A96A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7673AE-2B37-47CC-98D3-4A4DED81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435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CC30A8-314C-491A-8759-9256FD03D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1C36E9-A5BB-4585-86BC-404698367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C29DE4-25BD-49A6-A4D5-5586346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6E28-9B57-4509-8CE7-FC4833E95E55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3408EA-52D6-4525-98AA-4E9E8886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42D77-B106-4652-A61C-C2121145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489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FB58D-1A01-47B2-B6E8-CD9038A6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8F3CAC-B557-4EEE-A743-1FF1E15F4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AB460B-513F-48AB-8456-ED6D64A6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7D6A-B761-4428-9867-E5FB8CA772A7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3D3A19-DD54-4B5A-984E-71F9D901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F9A3A3-11DB-451E-B40C-33438111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15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F5C94-DF4E-44E1-A41D-034CDA3C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6BFC82-0B22-48A9-AF7A-65CEFC26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6CB0F5-150C-4C65-B68C-65EE59BF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FB16-9857-47E2-9A2E-86AFBCB4D9D9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5CDA6-3506-4690-92B5-7C667F10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544C1C-BC04-409B-9B8A-2543C4EA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07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473877-4033-4335-B0F6-C6DEF62B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872EA-2EBD-48F0-B7AF-FC9D19097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C8F891-CE37-497F-B7DA-BCC2C4871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6CE86-E56C-4F82-9811-10684232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EDB2-A220-49E1-ADE8-25FAA690D04E}" type="datetime1">
              <a:rPr lang="de-AT" smtClean="0"/>
              <a:t>01.06.2021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4932E9-E355-46B3-B539-28B8715A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22C306-93AA-4352-BFB0-E89D81B3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484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9942C-A6A3-456C-9C47-933877F3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5BA8CE-34A5-42C3-8CA6-FDD7911C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F2A411-78F0-4694-B91E-14EA7CB39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371E26-2751-4A2C-A2FF-59E128A42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E5CBEA-B8D0-412A-B2C2-85BA29E6D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8A41886-4170-4553-9D06-AE7368C0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686F-2471-4309-9813-095353C58FA6}" type="datetime1">
              <a:rPr lang="de-AT" smtClean="0"/>
              <a:t>01.06.2021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80B173E-1E1B-4024-91AE-46B819AF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C09004E-A724-45A0-BD79-AC987FE9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327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1A693-55A8-4D63-8A38-22410ED2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7EA4D1-10C4-440E-A99E-7176997E2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C6FB-E5BC-4B21-85E2-1D03C3B85107}" type="datetime1">
              <a:rPr lang="de-AT" smtClean="0"/>
              <a:t>01.06.2021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EA9722-4226-4ECE-AE38-294DA5A7E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0787AC-D614-4A42-8673-50ED1810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15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1C9DE30-8DEA-4B61-9F20-69B8C02F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17E7-EDDC-4226-A3A7-7700D73CA3F0}" type="datetime1">
              <a:rPr lang="de-AT" smtClean="0"/>
              <a:t>01.06.2021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4639B5-7435-41AC-A9C7-98C8F79E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F0FE85-2574-4B86-980E-943A334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371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61076-FCE4-4101-9961-B7484531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A2F0DD-6BEA-45E1-B1FA-3B0D1B94A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207E38-6D67-400A-B15F-80DAEF95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B7670-2288-4E8A-BC4D-39CB35ACB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1BBE9-3642-4C60-8AC2-A4A427182320}" type="datetime1">
              <a:rPr lang="de-AT" smtClean="0"/>
              <a:t>01.06.2021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982C02-F2E0-4E45-A3D1-71A83DD6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46CA07-E7FD-43D7-81F8-7DD8DC29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689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D68FF-768C-48E6-AA13-B4ABD29E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10E4153-54E9-439B-8FF4-D29BFDEF0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700F1D-F4B8-4889-8712-E1220AAFC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DF5DC7-53FD-473F-A721-279E5A560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0377-5F8D-4316-B11C-72A3CC647F8C}" type="datetime1">
              <a:rPr lang="de-AT" smtClean="0"/>
              <a:t>01.06.2021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800FF8-B090-4624-8ECC-ED72E538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Seminararbeit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C7E0E7-9318-4198-86EF-7CE9B4ED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583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14F82C-2901-4C71-BB9A-D1784A5E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A6B809-AC78-4295-8464-4DF4FAC5E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ECDDBA-14FD-4FBB-A7A4-7D709D492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A30C4-C7ED-4119-9904-B978BB9AE2CF}" type="datetime1">
              <a:rPr lang="de-AT" smtClean="0"/>
              <a:t>01.06.2021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E0BA3D-31C7-466D-9BA3-B37DF5D69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Seminararbeit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E16B48-6A6F-42ED-B322-EE80C87FA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4E2C-2803-4DC7-AC4D-ABB9C21788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208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A4E5ED-2F54-4693-AD4A-38F1D8992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de-AT" sz="3300" dirty="0">
                <a:latin typeface="Calibri" panose="020F0502020204030204" pitchFamily="34" charset="0"/>
                <a:ea typeface="Calibri" panose="020F0502020204030204" pitchFamily="34" charset="0"/>
              </a:rPr>
              <a:t>Thema 5:</a:t>
            </a:r>
            <a:br>
              <a:rPr lang="de-AT" sz="33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de-AT" sz="33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AT" sz="3300" dirty="0">
                <a:latin typeface="Calibri" panose="020F0502020204030204" pitchFamily="34" charset="0"/>
                <a:ea typeface="Calibri" panose="020F0502020204030204" pitchFamily="34" charset="0"/>
              </a:rPr>
              <a:t>Kritische Evaluierung von Bankgebühren im Zeitalter hochgradiger Automatisation und Selbstbedienung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D77142-269A-40B7-80FD-6C38BBE93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de-AT" sz="1300"/>
              <a:t>Hülya Baysal, 11801807</a:t>
            </a:r>
          </a:p>
          <a:p>
            <a:r>
              <a:rPr lang="de-AT" sz="1300"/>
              <a:t>4152 Seminar aus BIS </a:t>
            </a:r>
          </a:p>
          <a:p>
            <a:r>
              <a:rPr lang="de-AT" sz="1300"/>
              <a:t>LV-Leiter: </a:t>
            </a:r>
            <a:r>
              <a:rPr lang="de-AT" sz="1300" err="1"/>
              <a:t>ao.Univ.Prof</a:t>
            </a:r>
            <a:r>
              <a:rPr lang="de-AT" sz="1300"/>
              <a:t>. Dr. Rony G. Flatscher</a:t>
            </a:r>
          </a:p>
        </p:txBody>
      </p:sp>
      <p:cxnSp>
        <p:nvCxnSpPr>
          <p:cNvPr id="39" name="Straight Connector 3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>
            <a:extLst>
              <a:ext uri="{FF2B5EF4-FFF2-40B4-BE49-F238E27FC236}">
                <a16:creationId xmlns:a16="http://schemas.microsoft.com/office/drawing/2014/main" id="{0441451C-E396-4256-9923-060D1F3E4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768" y="4147049"/>
            <a:ext cx="1913977" cy="191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10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Gebühren für Bankkarte – Nachbestellung 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5AC350C-51C3-4355-9E14-5EB2E3C16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847072"/>
              </p:ext>
            </p:extLst>
          </p:nvPr>
        </p:nvGraphicFramePr>
        <p:xfrm>
          <a:off x="1277112" y="3979533"/>
          <a:ext cx="5393690" cy="146875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2593303917"/>
                    </a:ext>
                  </a:extLst>
                </a:gridCol>
                <a:gridCol w="2696845">
                  <a:extLst>
                    <a:ext uri="{9D8B030D-6E8A-4147-A177-3AD203B41FA5}">
                      <a16:colId xmlns:a16="http://schemas.microsoft.com/office/drawing/2014/main" val="27384882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Name der Bank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Höhe des Entgelts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9492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UniCredit Bank Austria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14,30€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2510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BAWAG PSK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8,12€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1160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4,88€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8815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13,72€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7835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Easy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8,12€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764944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2791EE54-3C34-483A-81D9-8AF34F8EB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3209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AT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0C3F49C-5B59-40FD-AAE9-F1B5E3FB4B40}"/>
              </a:ext>
            </a:extLst>
          </p:cNvPr>
          <p:cNvSpPr txBox="1"/>
          <p:nvPr/>
        </p:nvSpPr>
        <p:spPr>
          <a:xfrm>
            <a:off x="6884375" y="4208088"/>
            <a:ext cx="41479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geschätzten Kosten:</a:t>
            </a:r>
          </a:p>
          <a:p>
            <a:r>
              <a:rPr lang="de-AT" dirty="0"/>
              <a:t>Personalkosten für 4 Min.: 	             1,36€</a:t>
            </a:r>
          </a:p>
          <a:p>
            <a:r>
              <a:rPr lang="de-AT" sz="1600" dirty="0"/>
              <a:t>(0,34€/Minute)</a:t>
            </a:r>
          </a:p>
          <a:p>
            <a:r>
              <a:rPr lang="de-AT" b="1" dirty="0"/>
              <a:t>Gesamtkosten		             1,36€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2E0C26AC-C5EE-4DBE-8E94-9EC82CB02785}"/>
              </a:ext>
            </a:extLst>
          </p:cNvPr>
          <p:cNvCxnSpPr/>
          <p:nvPr/>
        </p:nvCxnSpPr>
        <p:spPr>
          <a:xfrm>
            <a:off x="6959883" y="5062330"/>
            <a:ext cx="4072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2348997E-25E2-4CEF-B00C-1D4F5C004FC5}"/>
              </a:ext>
            </a:extLst>
          </p:cNvPr>
          <p:cNvSpPr txBox="1">
            <a:spLocks/>
          </p:cNvSpPr>
          <p:nvPr/>
        </p:nvSpPr>
        <p:spPr>
          <a:xfrm>
            <a:off x="1288063" y="2292626"/>
            <a:ext cx="9626825" cy="327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de-AT" sz="2000" dirty="0"/>
              <a:t>Eine neue Bankkarte kann in den folgenden Situationen ausgestellt werden: </a:t>
            </a:r>
          </a:p>
          <a:p>
            <a:pPr lvl="1">
              <a:spcAft>
                <a:spcPts val="600"/>
              </a:spcAft>
            </a:pPr>
            <a:r>
              <a:rPr lang="de-AT" sz="1600" dirty="0"/>
              <a:t>Wenn der Bankkunde heiratet und dadurch einen neuen Nachnamen bekommt</a:t>
            </a:r>
          </a:p>
          <a:p>
            <a:pPr lvl="1">
              <a:spcAft>
                <a:spcPts val="600"/>
              </a:spcAft>
            </a:pPr>
            <a:r>
              <a:rPr lang="de-AT" sz="1600" dirty="0"/>
              <a:t>Wenn die Bankkarte nicht mehr funktioniert</a:t>
            </a:r>
          </a:p>
          <a:p>
            <a:pPr lvl="1">
              <a:spcAft>
                <a:spcPts val="600"/>
              </a:spcAft>
            </a:pPr>
            <a:r>
              <a:rPr lang="de-AT" sz="1600" dirty="0"/>
              <a:t>Wenn die Bankkarte gestohlen wurde oder verloren gegangen ist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993311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Gebühren für Bankkarte – Sperrung 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4A2D57E-5640-4FAA-BD86-5621D009A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109512"/>
              </p:ext>
            </p:extLst>
          </p:nvPr>
        </p:nvGraphicFramePr>
        <p:xfrm>
          <a:off x="1277112" y="4014783"/>
          <a:ext cx="5393690" cy="146875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208378681"/>
                    </a:ext>
                  </a:extLst>
                </a:gridCol>
                <a:gridCol w="2696845">
                  <a:extLst>
                    <a:ext uri="{9D8B030D-6E8A-4147-A177-3AD203B41FA5}">
                      <a16:colId xmlns:a16="http://schemas.microsoft.com/office/drawing/2014/main" val="22252989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Name der Bank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Höhe des Entgelts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6711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UniCredit Bank Austria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043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BAWAG PSK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935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1691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kostenlos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5499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>
                          <a:effectLst/>
                        </a:rPr>
                        <a:t>Easy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AT" sz="1200" dirty="0">
                          <a:effectLst/>
                        </a:rPr>
                        <a:t>kostenlos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396178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71E24B2-F69A-4027-BCF0-16B44D3952E8}"/>
              </a:ext>
            </a:extLst>
          </p:cNvPr>
          <p:cNvSpPr txBox="1"/>
          <p:nvPr/>
        </p:nvSpPr>
        <p:spPr>
          <a:xfrm>
            <a:off x="6884375" y="4208088"/>
            <a:ext cx="41479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geschätzten Kosten:</a:t>
            </a:r>
          </a:p>
          <a:p>
            <a:r>
              <a:rPr lang="de-AT" dirty="0"/>
              <a:t>Personalkosten für 3 Min.: 	             1,02€</a:t>
            </a:r>
          </a:p>
          <a:p>
            <a:r>
              <a:rPr lang="de-AT" sz="1600" dirty="0"/>
              <a:t>(0,34€/Minute)</a:t>
            </a:r>
          </a:p>
          <a:p>
            <a:r>
              <a:rPr lang="de-AT" b="1" dirty="0"/>
              <a:t>Gesamtkosten	                              1,02€</a:t>
            </a:r>
          </a:p>
          <a:p>
            <a:endParaRPr lang="de-AT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640EADF-14A1-412A-8606-C82FF37A9D6D}"/>
              </a:ext>
            </a:extLst>
          </p:cNvPr>
          <p:cNvCxnSpPr/>
          <p:nvPr/>
        </p:nvCxnSpPr>
        <p:spPr>
          <a:xfrm>
            <a:off x="6959883" y="5067081"/>
            <a:ext cx="4072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12927943-7E68-48F2-98BA-FDA0B6198658}"/>
              </a:ext>
            </a:extLst>
          </p:cNvPr>
          <p:cNvSpPr txBox="1">
            <a:spLocks/>
          </p:cNvSpPr>
          <p:nvPr/>
        </p:nvSpPr>
        <p:spPr>
          <a:xfrm>
            <a:off x="1288063" y="2292626"/>
            <a:ext cx="9626825" cy="327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Wird der Verlust oder der Diebstahl einer Karte festgestellt, sollte diese unverzüglich gesperrt werden.</a:t>
            </a:r>
          </a:p>
          <a:p>
            <a:r>
              <a:rPr lang="de-DE" sz="2000" dirty="0"/>
              <a:t>Für solche Notfälle bieten die Banken eine Notrufzentrale an.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33834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59" y="640081"/>
            <a:ext cx="3494341" cy="379348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Grafik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1: </a:t>
            </a: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Kontoführungsgebühren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sind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unbeliebt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926" y="0"/>
            <a:ext cx="756607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903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nhaltsplatzhalter 6" descr="Neue Vorschriften bei den Kontokosten - Mehr Transparenz für Kunden">
            <a:extLst>
              <a:ext uri="{FF2B5EF4-FFF2-40B4-BE49-F238E27FC236}">
                <a16:creationId xmlns:a16="http://schemas.microsoft.com/office/drawing/2014/main" id="{80283C45-F208-4E19-9C60-E9A99C29FEC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41735" y="1203579"/>
            <a:ext cx="5934456" cy="4450842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1145258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59" y="640081"/>
            <a:ext cx="3494341" cy="379348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Grafik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2: </a:t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Bankgebühren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fair </a:t>
            </a: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oder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nicht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5926" y="0"/>
            <a:ext cx="756607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903" y="640091"/>
            <a:ext cx="626612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nhaltsplatzhalter 6" descr="Umfrage: Unzufrieden mit Bankkonditionen – trotzdem nur 6% Wechselwillige |  ING-DiBa Austria, 03.08.2017">
            <a:extLst>
              <a:ext uri="{FF2B5EF4-FFF2-40B4-BE49-F238E27FC236}">
                <a16:creationId xmlns:a16="http://schemas.microsoft.com/office/drawing/2014/main" id="{D660BD0C-4162-48CC-8916-83E24AE68C1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4531" y="804672"/>
            <a:ext cx="5568864" cy="5248656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992904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16635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Zeitplan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34C0E16-4B07-49B4-9C0D-9F6B009C5E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5" t="2787" r="3602" b="433"/>
          <a:stretch/>
        </p:blipFill>
        <p:spPr>
          <a:xfrm>
            <a:off x="1098347" y="1619723"/>
            <a:ext cx="9995305" cy="452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46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60" y="604299"/>
            <a:ext cx="9637776" cy="1332517"/>
          </a:xfrm>
        </p:spPr>
        <p:txBody>
          <a:bodyPr>
            <a:normAutofit/>
          </a:bodyPr>
          <a:lstStyle/>
          <a:p>
            <a:r>
              <a:rPr lang="de-AT" sz="3200" b="1" dirty="0"/>
              <a:t>Quellenverzeichnis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31F58C-7AA0-43E0-8862-0A6DF97E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1510748"/>
            <a:ext cx="9637776" cy="45454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sz="1400" dirty="0"/>
              <a:t>https://www.arbeiterkammer.at/beratung/konsument/Geld/Konto/Erhoehung_von_Kontogebuehren.html </a:t>
            </a:r>
          </a:p>
          <a:p>
            <a:pPr marL="0" indent="0">
              <a:buNone/>
            </a:pPr>
            <a:r>
              <a:rPr lang="de-AT" sz="1400" dirty="0"/>
              <a:t>https://www.konto.org/lexikon/kontofuehrungsgebuehren/</a:t>
            </a:r>
          </a:p>
          <a:p>
            <a:pPr marL="0" indent="0">
              <a:buNone/>
            </a:pPr>
            <a:r>
              <a:rPr lang="de-AT" sz="1400" dirty="0"/>
              <a:t>https://www.konto.org/informationen/urteile/keine-gebuehren-fuer-unaufgeforderte-zusendung-von-kontoauszug/ </a:t>
            </a:r>
          </a:p>
          <a:p>
            <a:pPr marL="0" indent="0">
              <a:buNone/>
            </a:pPr>
            <a:r>
              <a:rPr lang="de-AT" sz="1400" dirty="0"/>
              <a:t>https:/s/www.konto.org/ratgeber/girokonto/girocard-sicherheitshinweise/ec-karte-richtig-sperren/ </a:t>
            </a:r>
          </a:p>
          <a:p>
            <a:pPr marL="0" indent="0">
              <a:buNone/>
            </a:pPr>
            <a:r>
              <a:rPr lang="de-AT" sz="1400" dirty="0"/>
              <a:t>https://www.ots.at/presseaussendung/OTS_20170803_OTS0025/umfrage-unzufrieden-mit-bankkonditionen-trotzdem-nur-6-wechselwillige-grafik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https://www.capitalo.at/girokonto/ratgeber/kontofuehrungsgebuehr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https://www.kostenloser-girokonto-vergleich.de/neue-vorschriften-bei-kontofuehrungsgebuehren-kontokosten/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https://kreditkarten.net/ratgeber/kreditkarte-sperren/mastercard-sperren.html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https://www.bankaustria.at/files/20210701_preise_int_privatkunden_de.pdf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https://www.bawagpsk.com/linkableblob/BAWAGPSK/109584/f53efdc1ad0fa65e278eedb427a9a244/entgelte-sonstige-dl-des-zv-gate-2015-07-01-data.pdf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https://www.easybank.at/cms/downloads/pdf/konditionen/preisblaetter/giro/girokonten.pdf?binary=true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https://www.sparkasse.at/content/dam/at/spk-erstebank/konditionenaushang/4.000%20-%204.001.pdf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http://wi.wu.ac.at:8002/rgf/diplomarbeiten/BakkStuff/2005/200503_KostenTK-Gueven/200501_Gueven-Bakkalaureatsarbeit.pdf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https://www.bezahlen.de/bankkarte.php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https://www.konto-vergleich.at/lexikon/duplikatsauszug/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https://www.konto.org/ratgeber/girokonto/girokonto-eroeffnen/zuschickung-kontoauszuege/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1400" dirty="0"/>
              <a:t>https://www.post.at/p/c/brief-tarife#541649729 </a:t>
            </a:r>
          </a:p>
          <a:p>
            <a:endParaRPr lang="de-AT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de-AT" sz="1400" dirty="0"/>
          </a:p>
          <a:p>
            <a:pPr>
              <a:lnSpc>
                <a:spcPct val="100000"/>
              </a:lnSpc>
            </a:pPr>
            <a:endParaRPr lang="de-AT" sz="1400" dirty="0"/>
          </a:p>
          <a:p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3811037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2585191"/>
            <a:ext cx="9637776" cy="1332517"/>
          </a:xfrm>
        </p:spPr>
        <p:txBody>
          <a:bodyPr>
            <a:normAutofit/>
          </a:bodyPr>
          <a:lstStyle/>
          <a:p>
            <a:pPr algn="ctr"/>
            <a:r>
              <a:rPr lang="de-AT" sz="4800" b="1" dirty="0"/>
              <a:t>DISKUSSION  </a:t>
            </a:r>
          </a:p>
        </p:txBody>
      </p:sp>
    </p:spTree>
    <p:extLst>
      <p:ext uri="{BB962C8B-B14F-4D97-AF65-F5344CB8AC3E}">
        <p14:creationId xmlns:p14="http://schemas.microsoft.com/office/powerpoint/2010/main" val="50611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31F58C-7AA0-43E0-8862-0A6DF97E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292626"/>
            <a:ext cx="9637776" cy="3276025"/>
          </a:xfrm>
        </p:spPr>
        <p:txBody>
          <a:bodyPr>
            <a:normAutofit/>
          </a:bodyPr>
          <a:lstStyle/>
          <a:p>
            <a:r>
              <a:rPr lang="de-AT" sz="2000" dirty="0"/>
              <a:t>Inhaltsverzeichnis</a:t>
            </a:r>
          </a:p>
          <a:p>
            <a:r>
              <a:rPr lang="de-AT" sz="2000" dirty="0" err="1"/>
              <a:t>Zahlungsdienstegesetz</a:t>
            </a:r>
            <a:r>
              <a:rPr lang="de-AT" sz="2000" dirty="0"/>
              <a:t> </a:t>
            </a:r>
          </a:p>
          <a:p>
            <a:r>
              <a:rPr lang="de-AT" sz="2000" dirty="0"/>
              <a:t>Kontoführungsgebühren</a:t>
            </a:r>
          </a:p>
          <a:p>
            <a:r>
              <a:rPr lang="de-AT" sz="2000" dirty="0"/>
              <a:t>Gebühren für Kontoauszüge</a:t>
            </a:r>
          </a:p>
          <a:p>
            <a:r>
              <a:rPr lang="de-AT" sz="2000" dirty="0"/>
              <a:t>Gebühren für Bankkarte</a:t>
            </a:r>
          </a:p>
          <a:p>
            <a:r>
              <a:rPr lang="de-AT" sz="2000" dirty="0"/>
              <a:t>Grafik 1: Kontoführungsgebühren sind unbeliebt</a:t>
            </a:r>
          </a:p>
          <a:p>
            <a:r>
              <a:rPr lang="de-AT" sz="2000" dirty="0"/>
              <a:t>Grafik 2: Bankgebühren fair oder nicht?</a:t>
            </a:r>
          </a:p>
          <a:p>
            <a:r>
              <a:rPr lang="de-AT" sz="2000" dirty="0"/>
              <a:t>Zeitplan</a:t>
            </a:r>
          </a:p>
        </p:txBody>
      </p:sp>
    </p:spTree>
    <p:extLst>
      <p:ext uri="{BB962C8B-B14F-4D97-AF65-F5344CB8AC3E}">
        <p14:creationId xmlns:p14="http://schemas.microsoft.com/office/powerpoint/2010/main" val="402092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Inhaltsverzeichnis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31F1AF2-69DE-469F-919A-3967FCFD5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086" y="1844756"/>
            <a:ext cx="3084866" cy="421312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A13358C-330E-4FBE-970C-AEA71A6F1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114" y="1892331"/>
            <a:ext cx="3585644" cy="391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7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 err="1"/>
              <a:t>Zahlungsdienstegesetz</a:t>
            </a:r>
            <a:r>
              <a:rPr lang="de-AT" sz="3600" b="1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31F58C-7AA0-43E0-8862-0A6DF97E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64" y="2292626"/>
            <a:ext cx="9637776" cy="3276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000" b="1" u="sng" dirty="0"/>
              <a:t>§ 29 Absatz 1: Erhöhung der Gebühren</a:t>
            </a:r>
          </a:p>
          <a:p>
            <a:r>
              <a:rPr lang="de-DE" sz="2000" dirty="0"/>
              <a:t>Geplante Änderungen müssen dem Kontoinhaber spätestens zwei Monate vorher vorgeschlagen werden.</a:t>
            </a:r>
          </a:p>
          <a:p>
            <a:r>
              <a:rPr lang="de-DE" sz="2000" dirty="0"/>
              <a:t>Die Mitteilung muss grundsätzlich in Papierform erfolgen.</a:t>
            </a:r>
          </a:p>
          <a:p>
            <a:r>
              <a:rPr lang="de-DE" sz="2000" dirty="0"/>
              <a:t>Es muss in der Mitteilung darauf hingewiesen werden, dass die Zustimmung als erteilt gilt, wenn der Kontoinhaber nicht vor dem Inkrafttreten der ge­plant­en Änderungen seine Ablehnung der Bank mitteilt. </a:t>
            </a:r>
          </a:p>
          <a:p>
            <a:r>
              <a:rPr lang="de-DE" sz="2000" dirty="0"/>
              <a:t>Es muss zusätzlich auch darauf hingewiesen werden, dass der Kontoinhaber das Recht hat, seinen Vertrag vor dem Inkrafttreten der Änderungen kost­en­los fristlos zu kündigen.</a:t>
            </a:r>
            <a:endParaRPr lang="de-AT" sz="2000" dirty="0"/>
          </a:p>
        </p:txBody>
      </p:sp>
      <p:pic>
        <p:nvPicPr>
          <p:cNvPr id="1028" name="Picture 4" descr="Paragraph Gesetz Symbol und Richter Hammer, 3D-Darstellung -  Stockfotografie: lizenzfreie Fotos © alexlmx 118026430 | Depositphotos">
            <a:extLst>
              <a:ext uri="{FF2B5EF4-FFF2-40B4-BE49-F238E27FC236}">
                <a16:creationId xmlns:a16="http://schemas.microsoft.com/office/drawing/2014/main" id="{CEEF9CBF-E3FD-4735-BB1C-C82B90B1E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064" y="1056086"/>
            <a:ext cx="1717103" cy="114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58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Kontoführungsgebühren</a:t>
            </a:r>
          </a:p>
        </p:txBody>
      </p:sp>
      <p:graphicFrame>
        <p:nvGraphicFramePr>
          <p:cNvPr id="15" name="Inhaltsplatzhalter 14">
            <a:extLst>
              <a:ext uri="{FF2B5EF4-FFF2-40B4-BE49-F238E27FC236}">
                <a16:creationId xmlns:a16="http://schemas.microsoft.com/office/drawing/2014/main" id="{4F3F5958-FED4-4FF3-A3D1-17D2D31D4C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963510"/>
              </p:ext>
            </p:extLst>
          </p:nvPr>
        </p:nvGraphicFramePr>
        <p:xfrm>
          <a:off x="1277112" y="3763296"/>
          <a:ext cx="5393690" cy="17430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1184825523"/>
                    </a:ext>
                  </a:extLst>
                </a:gridCol>
                <a:gridCol w="2696845">
                  <a:extLst>
                    <a:ext uri="{9D8B030D-6E8A-4147-A177-3AD203B41FA5}">
                      <a16:colId xmlns:a16="http://schemas.microsoft.com/office/drawing/2014/main" val="3855654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Name der Bank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Höhe der Kontoführungsgebühren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8783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UniCredit Bank Austria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0,03% von der größeren Umsatzseite, min. 18,75€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3533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BAWAG PSK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13,50€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4394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11,92€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3375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14,70€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1060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Easy Bank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18,00€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1946909"/>
                  </a:ext>
                </a:extLst>
              </a:tr>
            </a:tbl>
          </a:graphicData>
        </a:graphic>
      </p:graphicFrame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DA89B615-EFEE-4599-A977-348C08CF6BE5}"/>
              </a:ext>
            </a:extLst>
          </p:cNvPr>
          <p:cNvSpPr txBox="1">
            <a:spLocks/>
          </p:cNvSpPr>
          <p:nvPr/>
        </p:nvSpPr>
        <p:spPr>
          <a:xfrm>
            <a:off x="1288064" y="2292626"/>
            <a:ext cx="9637776" cy="327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Die Kontoführungsgebühr stellt eine Gebühr für die Führung eines Kontos dar, die das kontoführende Kreditinstitut erhebt.</a:t>
            </a:r>
          </a:p>
          <a:p>
            <a:r>
              <a:rPr lang="de-DE" sz="2000" dirty="0"/>
              <a:t>Je nach Kreditinstitut und Leistungen der Bank können diese unterschiedlich hoch sein.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84649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Gebühren für Kontoauszüge </a:t>
            </a:r>
          </a:p>
        </p:txBody>
      </p: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922083B0-0E06-4E36-BAD7-B316B2BC47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892315"/>
              </p:ext>
            </p:extLst>
          </p:nvPr>
        </p:nvGraphicFramePr>
        <p:xfrm>
          <a:off x="1288064" y="2292627"/>
          <a:ext cx="9637776" cy="2695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203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Gebühren für Kontoauszüge – Zusendung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C1A83B87-0A2F-44A9-B450-39C73F9BD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08403"/>
              </p:ext>
            </p:extLst>
          </p:nvPr>
        </p:nvGraphicFramePr>
        <p:xfrm>
          <a:off x="1277112" y="4127225"/>
          <a:ext cx="5393690" cy="146875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1611206167"/>
                    </a:ext>
                  </a:extLst>
                </a:gridCol>
                <a:gridCol w="2696845">
                  <a:extLst>
                    <a:ext uri="{9D8B030D-6E8A-4147-A177-3AD203B41FA5}">
                      <a16:colId xmlns:a16="http://schemas.microsoft.com/office/drawing/2014/main" val="39163640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Name der Bank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Höhe des Entgelts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2809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UniCredit Bank Austria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Briefporto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15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BAWAG PSK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Briefporto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9223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0,97€ + Briefporto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1422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Briefporto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6663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Easy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0,75€ + Briefporto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1303029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1AC06E78-4559-4A13-A2EF-EF6807D94EE4}"/>
              </a:ext>
            </a:extLst>
          </p:cNvPr>
          <p:cNvSpPr txBox="1"/>
          <p:nvPr/>
        </p:nvSpPr>
        <p:spPr>
          <a:xfrm>
            <a:off x="6873422" y="4134376"/>
            <a:ext cx="414793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Die geschätzten Kosten:</a:t>
            </a:r>
          </a:p>
          <a:p>
            <a:r>
              <a:rPr lang="de-AT" dirty="0"/>
              <a:t>Briefporto: 		             0,74€</a:t>
            </a:r>
          </a:p>
          <a:p>
            <a:r>
              <a:rPr lang="de-AT" dirty="0"/>
              <a:t>Papierkosten:		             0,17€</a:t>
            </a:r>
          </a:p>
          <a:p>
            <a:r>
              <a:rPr lang="de-AT" dirty="0"/>
              <a:t>Personalkosten für 2 Min.: 	             0,68€</a:t>
            </a:r>
          </a:p>
          <a:p>
            <a:r>
              <a:rPr lang="de-AT" sz="1600" dirty="0"/>
              <a:t>(0,34€/Minute)</a:t>
            </a:r>
          </a:p>
          <a:p>
            <a:r>
              <a:rPr lang="de-AT" b="1" dirty="0"/>
              <a:t>Gesamtkosten		             1,59€</a:t>
            </a:r>
          </a:p>
          <a:p>
            <a:endParaRPr lang="de-AT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4ADEC693-B5DF-4112-91E6-6C47EB03CBB7}"/>
              </a:ext>
            </a:extLst>
          </p:cNvPr>
          <p:cNvCxnSpPr/>
          <p:nvPr/>
        </p:nvCxnSpPr>
        <p:spPr>
          <a:xfrm>
            <a:off x="6948930" y="5537178"/>
            <a:ext cx="4072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945B27B-AB2D-40E3-A927-2A11B0D66CCC}"/>
              </a:ext>
            </a:extLst>
          </p:cNvPr>
          <p:cNvSpPr txBox="1">
            <a:spLocks/>
          </p:cNvSpPr>
          <p:nvPr/>
        </p:nvSpPr>
        <p:spPr>
          <a:xfrm>
            <a:off x="1288063" y="2292626"/>
            <a:ext cx="9626825" cy="327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Wer die Kontoauszüge in Papierform zugestellt haben möchte, muss hierfür Portogebühren bezahlen.</a:t>
            </a:r>
          </a:p>
          <a:p>
            <a:r>
              <a:rPr lang="de-DE" sz="2000" dirty="0"/>
              <a:t>Kreditinstitut darf keine Gebühren für die unaufgeforderte Zusendung von Kontoauszügen erheben.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3805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 dirty="0"/>
              <a:t>Gebühren für Kontoauszüge – Duplikat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A152DE6F-9FEB-4C73-B134-CEE0E89A2A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17121"/>
              </p:ext>
            </p:extLst>
          </p:nvPr>
        </p:nvGraphicFramePr>
        <p:xfrm>
          <a:off x="1277112" y="4088297"/>
          <a:ext cx="5393690" cy="14881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96845">
                  <a:extLst>
                    <a:ext uri="{9D8B030D-6E8A-4147-A177-3AD203B41FA5}">
                      <a16:colId xmlns:a16="http://schemas.microsoft.com/office/drawing/2014/main" val="3368951823"/>
                    </a:ext>
                  </a:extLst>
                </a:gridCol>
                <a:gridCol w="2696845">
                  <a:extLst>
                    <a:ext uri="{9D8B030D-6E8A-4147-A177-3AD203B41FA5}">
                      <a16:colId xmlns:a16="http://schemas.microsoft.com/office/drawing/2014/main" val="23661801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Name der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Höhe des Entgelts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0163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UniCredit Bank Austria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0,65€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4273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BAWAG PSK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0,40€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1418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Erste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2,14€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7393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Raiffeisenbank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0,87€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7504899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Easy Bank</a:t>
                      </a:r>
                      <a:endParaRPr lang="de-A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3,75€</a:t>
                      </a:r>
                      <a:endParaRPr lang="de-A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879646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79131159-E5E5-4BDE-B2CE-4A1F6C69E67E}"/>
              </a:ext>
            </a:extLst>
          </p:cNvPr>
          <p:cNvSpPr txBox="1"/>
          <p:nvPr/>
        </p:nvSpPr>
        <p:spPr>
          <a:xfrm>
            <a:off x="6884375" y="3930638"/>
            <a:ext cx="414793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  <a:p>
            <a:r>
              <a:rPr lang="de-AT" dirty="0"/>
              <a:t>Die geschätzten Kosten:</a:t>
            </a:r>
          </a:p>
          <a:p>
            <a:r>
              <a:rPr lang="de-AT" dirty="0"/>
              <a:t>Papierkosten: 		             0,17€</a:t>
            </a:r>
          </a:p>
          <a:p>
            <a:r>
              <a:rPr lang="de-AT" dirty="0"/>
              <a:t>Personalkosten für 5 Min.: 	             1,70€</a:t>
            </a:r>
          </a:p>
          <a:p>
            <a:r>
              <a:rPr lang="de-AT" sz="1600" dirty="0"/>
              <a:t>(0,34€/Minute)</a:t>
            </a:r>
          </a:p>
          <a:p>
            <a:r>
              <a:rPr lang="de-AT" b="1" dirty="0"/>
              <a:t>Gesamtkosten		             1,87€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BDB6B16-F768-48F5-B67B-191C8FA4E4A0}"/>
              </a:ext>
            </a:extLst>
          </p:cNvPr>
          <p:cNvCxnSpPr/>
          <p:nvPr/>
        </p:nvCxnSpPr>
        <p:spPr>
          <a:xfrm>
            <a:off x="6959883" y="5328062"/>
            <a:ext cx="4072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5DF1AFB3-8337-4400-94CF-C62C6AFBE593}"/>
              </a:ext>
            </a:extLst>
          </p:cNvPr>
          <p:cNvSpPr txBox="1">
            <a:spLocks/>
          </p:cNvSpPr>
          <p:nvPr/>
        </p:nvSpPr>
        <p:spPr>
          <a:xfrm>
            <a:off x="1288063" y="2292626"/>
            <a:ext cx="9626825" cy="3276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Von einem Duplikatsauszug wird gesprochen, wenn ein zuvor bereits ausgestellter Kontoauszug noch einmal ausgestellt wird.</a:t>
            </a:r>
          </a:p>
          <a:p>
            <a:r>
              <a:rPr lang="de-DE" sz="2000" dirty="0"/>
              <a:t>Ein Duplikatsauszug wird in der Regel nur auf Anfrage ausgestellt.</a:t>
            </a:r>
          </a:p>
          <a:p>
            <a:r>
              <a:rPr lang="de-DE" sz="2000" dirty="0"/>
              <a:t>Duplikat ≠ Kopie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29135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76CDE-BEF9-4D6B-9AE5-1C125F0F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60109"/>
            <a:ext cx="9637776" cy="1332517"/>
          </a:xfrm>
        </p:spPr>
        <p:txBody>
          <a:bodyPr>
            <a:normAutofit/>
          </a:bodyPr>
          <a:lstStyle/>
          <a:p>
            <a:r>
              <a:rPr lang="de-AT" sz="3600" b="1"/>
              <a:t>Gebühren für Bankkarte </a:t>
            </a:r>
            <a:endParaRPr lang="de-AT" sz="3600" b="1" dirty="0"/>
          </a:p>
        </p:txBody>
      </p: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922083B0-0E06-4E36-BAD7-B316B2BC47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090821"/>
              </p:ext>
            </p:extLst>
          </p:nvPr>
        </p:nvGraphicFramePr>
        <p:xfrm>
          <a:off x="1288064" y="2335398"/>
          <a:ext cx="9637776" cy="2695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ultiplikationszeichen 2">
            <a:extLst>
              <a:ext uri="{FF2B5EF4-FFF2-40B4-BE49-F238E27FC236}">
                <a16:creationId xmlns:a16="http://schemas.microsoft.com/office/drawing/2014/main" id="{B81AFE10-0C63-414C-BF8E-FA80446074FE}"/>
              </a:ext>
            </a:extLst>
          </p:cNvPr>
          <p:cNvSpPr/>
          <p:nvPr/>
        </p:nvSpPr>
        <p:spPr>
          <a:xfrm>
            <a:off x="6532302" y="3318430"/>
            <a:ext cx="604911" cy="643404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7342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rangero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Microsoft Office PowerPoint</Application>
  <PresentationFormat>Breitbild</PresentationFormat>
  <Paragraphs>149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Thema 5:  Kritische Evaluierung von Bankgebühren im Zeitalter hochgradiger Automatisation und Selbstbedienung</vt:lpstr>
      <vt:lpstr>Gliederung</vt:lpstr>
      <vt:lpstr>Inhaltsverzeichnis</vt:lpstr>
      <vt:lpstr>Zahlungsdienstegesetz </vt:lpstr>
      <vt:lpstr>Kontoführungsgebühren</vt:lpstr>
      <vt:lpstr>Gebühren für Kontoauszüge </vt:lpstr>
      <vt:lpstr>Gebühren für Kontoauszüge – Zusendung</vt:lpstr>
      <vt:lpstr>Gebühren für Kontoauszüge – Duplikat</vt:lpstr>
      <vt:lpstr>Gebühren für Bankkarte </vt:lpstr>
      <vt:lpstr>Gebühren für Bankkarte – Nachbestellung </vt:lpstr>
      <vt:lpstr>Gebühren für Bankkarte – Sperrung </vt:lpstr>
      <vt:lpstr>Grafik 1: Kontoführungsgebühren sind unbeliebt </vt:lpstr>
      <vt:lpstr>Grafik 2:  Bankgebühren fair oder nicht?</vt:lpstr>
      <vt:lpstr>Zeitplan </vt:lpstr>
      <vt:lpstr>Quellenverzeichnis</vt:lpstr>
      <vt:lpstr>DISKUSSION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5:  Kritische Evaluierung von Bankgebühren im Zeitalter hochgradiger Automatisation und Selbstbedienung</dc:title>
  <dc:creator>Hülya Baysal</dc:creator>
  <cp:lastModifiedBy>Hülya Baysal</cp:lastModifiedBy>
  <cp:revision>151</cp:revision>
  <dcterms:created xsi:type="dcterms:W3CDTF">2021-03-14T23:14:51Z</dcterms:created>
  <dcterms:modified xsi:type="dcterms:W3CDTF">2021-06-01T20:22:12Z</dcterms:modified>
</cp:coreProperties>
</file>