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1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779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1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3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22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40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3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89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9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0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effectLst/>
              </a:rPr>
              <a:t>Principles and Comparisons of the Open-source Licenses GPL 3.0, LGPL 3.0, AL 2.0,  CPL 1.0 (EPL 1.0) and "</a:t>
            </a:r>
            <a:r>
              <a:rPr lang="en-GB" sz="3200" b="1" dirty="0" err="1">
                <a:effectLst/>
              </a:rPr>
              <a:t>OpenJDK</a:t>
            </a:r>
            <a:r>
              <a:rPr lang="en-GB" sz="3200" b="1" dirty="0">
                <a:effectLst/>
              </a:rPr>
              <a:t> with CLASSPATH </a:t>
            </a:r>
            <a:r>
              <a:rPr lang="en-GB" sz="3200" b="1" dirty="0" smtClean="0">
                <a:effectLst/>
              </a:rPr>
              <a:t>exception</a:t>
            </a:r>
            <a:br>
              <a:rPr lang="en-GB" sz="3200" b="1" dirty="0" smtClean="0">
                <a:effectLst/>
              </a:rPr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2000" dirty="0" smtClean="0"/>
              <a:t>by Victoria Volkova</a:t>
            </a:r>
            <a:r>
              <a:rPr lang="de-AT" sz="3200" dirty="0">
                <a:effectLst/>
              </a:rPr>
              <a:t/>
            </a:r>
            <a:br>
              <a:rPr lang="de-AT" sz="3200" dirty="0">
                <a:effectLst/>
              </a:rPr>
            </a:br>
            <a:endParaRPr lang="de-AT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4152 SEMINAR AUS </a:t>
            </a:r>
            <a:r>
              <a:rPr lang="de-AT" dirty="0" smtClean="0"/>
              <a:t>BIS</a:t>
            </a:r>
          </a:p>
          <a:p>
            <a:r>
              <a:rPr lang="de-AT" dirty="0" smtClean="0"/>
              <a:t>LV Leiter: Univ. Prof. Dr. Rony G. 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9794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031845"/>
          </a:xfrm>
        </p:spPr>
        <p:txBody>
          <a:bodyPr/>
          <a:lstStyle/>
          <a:p>
            <a:pPr algn="ctr"/>
            <a:r>
              <a:rPr lang="de-AT" dirty="0" smtClean="0"/>
              <a:t>Table of Contents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4737" y="1392572"/>
            <a:ext cx="4876800" cy="524635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400" dirty="0"/>
              <a:t>D</a:t>
            </a:r>
            <a:r>
              <a:rPr lang="en-GB" sz="1400" dirty="0" smtClean="0">
                <a:effectLst/>
              </a:rPr>
              <a:t>efinition </a:t>
            </a:r>
            <a:r>
              <a:rPr lang="en-GB" sz="1400" dirty="0" smtClean="0">
                <a:effectLst/>
              </a:rPr>
              <a:t>of </a:t>
            </a:r>
            <a:r>
              <a:rPr lang="en-GB" sz="1400" dirty="0" smtClean="0">
                <a:effectLst/>
              </a:rPr>
              <a:t>software licenses   </a:t>
            </a:r>
          </a:p>
          <a:p>
            <a:pPr lvl="2"/>
            <a:r>
              <a:rPr lang="en-GB" sz="1400" dirty="0" smtClean="0">
                <a:effectLst/>
              </a:rPr>
              <a:t>Types of licenses</a:t>
            </a:r>
          </a:p>
          <a:p>
            <a:pPr lvl="2"/>
            <a:r>
              <a:rPr lang="en-GB" sz="1400" dirty="0" smtClean="0"/>
              <a:t>Work principles</a:t>
            </a:r>
            <a:r>
              <a:rPr lang="en-GB" sz="1400" dirty="0" smtClean="0">
                <a:effectLst/>
              </a:rPr>
              <a:t>                                               </a:t>
            </a:r>
            <a:endParaRPr lang="de-AT" sz="1400" dirty="0" smtClean="0">
              <a:effectLst/>
            </a:endParaRPr>
          </a:p>
          <a:p>
            <a:pPr marL="0" indent="0">
              <a:buNone/>
            </a:pPr>
            <a:r>
              <a:rPr lang="en-GB" sz="1400" dirty="0" smtClean="0"/>
              <a:t>2. Open Source Licenses</a:t>
            </a:r>
            <a:r>
              <a:rPr lang="en-GB" sz="1400" dirty="0" smtClean="0">
                <a:effectLst/>
              </a:rPr>
              <a:t>		 	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For what purposes they were designed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Main characteristics of open source </a:t>
            </a:r>
            <a:r>
              <a:rPr lang="en-GB" sz="1400" dirty="0" smtClean="0">
                <a:effectLst/>
              </a:rPr>
              <a:t>licenses</a:t>
            </a:r>
          </a:p>
          <a:p>
            <a:pPr marL="0" lvl="0" indent="0">
              <a:buNone/>
            </a:pPr>
            <a:r>
              <a:rPr lang="en-GB" sz="1400" dirty="0" smtClean="0">
                <a:effectLst/>
              </a:rPr>
              <a:t> 3. GPL </a:t>
            </a:r>
            <a:r>
              <a:rPr lang="en-GB" sz="1400" dirty="0">
                <a:effectLst/>
              </a:rPr>
              <a:t>3.0 – General Public License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Technical characteristics </a:t>
            </a:r>
            <a:r>
              <a:rPr lang="en-GB" sz="1400" dirty="0" smtClean="0">
                <a:effectLst/>
              </a:rPr>
              <a:t>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Comparison to LGPL </a:t>
            </a:r>
            <a:r>
              <a:rPr lang="en-GB" sz="1400" dirty="0" smtClean="0">
                <a:effectLst/>
              </a:rPr>
              <a:t>3.0   </a:t>
            </a:r>
          </a:p>
          <a:p>
            <a:pPr marL="0" lvl="0" indent="0">
              <a:buNone/>
            </a:pPr>
            <a:r>
              <a:rPr lang="en-GB" sz="1400" dirty="0" smtClean="0">
                <a:effectLst/>
              </a:rPr>
              <a:t>4.  AL </a:t>
            </a:r>
            <a:r>
              <a:rPr lang="en-GB" sz="1400" dirty="0">
                <a:effectLst/>
              </a:rPr>
              <a:t>2.0 - Apache License, Version </a:t>
            </a:r>
            <a:r>
              <a:rPr lang="en-GB" sz="1400" dirty="0" smtClean="0">
                <a:effectLst/>
              </a:rPr>
              <a:t>2</a:t>
            </a:r>
            <a:endParaRPr lang="de-AT" sz="1400" dirty="0">
              <a:effectLst/>
            </a:endParaRPr>
          </a:p>
          <a:p>
            <a:pPr lvl="1"/>
            <a:r>
              <a:rPr lang="en-GB" sz="1400" dirty="0" smtClean="0">
                <a:effectLst/>
              </a:rPr>
              <a:t>Definition, description </a:t>
            </a:r>
            <a:r>
              <a:rPr lang="en-GB" sz="1400" dirty="0">
                <a:effectLst/>
              </a:rPr>
              <a:t>of its </a:t>
            </a:r>
            <a:r>
              <a:rPr lang="en-GB" sz="1400" dirty="0" smtClean="0">
                <a:effectLst/>
              </a:rPr>
              <a:t>characteristics 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 users</a:t>
            </a:r>
            <a:endParaRPr lang="de-AT" sz="1400" dirty="0">
              <a:effectLst/>
            </a:endParaRPr>
          </a:p>
          <a:p>
            <a:pPr lvl="0"/>
            <a:endParaRPr lang="de-AT" sz="1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0612" y="1518407"/>
            <a:ext cx="4876800" cy="512051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1400" dirty="0"/>
              <a:t>5</a:t>
            </a:r>
            <a:r>
              <a:rPr lang="en-GB" sz="1400" dirty="0" smtClean="0">
                <a:effectLst/>
              </a:rPr>
              <a:t>.      </a:t>
            </a:r>
            <a:r>
              <a:rPr lang="en-GB" sz="1400" dirty="0" smtClean="0">
                <a:effectLst/>
              </a:rPr>
              <a:t>Cpl </a:t>
            </a:r>
            <a:r>
              <a:rPr lang="en-GB" sz="1400" dirty="0">
                <a:effectLst/>
              </a:rPr>
              <a:t>1.0 – Common Public License</a:t>
            </a:r>
            <a:endParaRPr lang="de-AT" sz="1400" dirty="0">
              <a:effectLst/>
            </a:endParaRPr>
          </a:p>
          <a:p>
            <a:pPr lvl="1"/>
            <a:r>
              <a:rPr lang="en-GB" sz="1400" dirty="0" smtClean="0">
                <a:effectLst/>
              </a:rPr>
              <a:t>Definition, </a:t>
            </a:r>
            <a:r>
              <a:rPr lang="en-GB" sz="1400" dirty="0">
                <a:effectLst/>
              </a:rPr>
              <a:t>description of its </a:t>
            </a:r>
            <a:r>
              <a:rPr lang="en-GB" sz="1400" dirty="0" smtClean="0">
                <a:effectLst/>
              </a:rPr>
              <a:t>characteristics and price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 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marL="0" lvl="0" indent="0">
              <a:buNone/>
            </a:pPr>
            <a:r>
              <a:rPr lang="en-GB" sz="1400" dirty="0"/>
              <a:t>6</a:t>
            </a:r>
            <a:r>
              <a:rPr lang="en-GB" sz="1400" dirty="0" smtClean="0">
                <a:effectLst/>
              </a:rPr>
              <a:t>.       </a:t>
            </a:r>
            <a:r>
              <a:rPr lang="en-GB" sz="1400" dirty="0" err="1" smtClean="0">
                <a:effectLst/>
              </a:rPr>
              <a:t>OpenJDK</a:t>
            </a:r>
            <a:r>
              <a:rPr lang="en-GB" sz="1400" dirty="0" smtClean="0">
                <a:effectLst/>
              </a:rPr>
              <a:t> </a:t>
            </a:r>
            <a:r>
              <a:rPr lang="en-GB" sz="1400" dirty="0">
                <a:effectLst/>
              </a:rPr>
              <a:t>(Java Development Kit) with </a:t>
            </a:r>
            <a:r>
              <a:rPr lang="en-GB" sz="1400" dirty="0" err="1">
                <a:effectLst/>
              </a:rPr>
              <a:t>Classpath</a:t>
            </a:r>
            <a:r>
              <a:rPr lang="en-GB" sz="1400" dirty="0">
                <a:effectLst/>
              </a:rPr>
              <a:t> Exception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Exception Handling with Java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Definition</a:t>
            </a:r>
            <a:endParaRPr lang="de-AT" sz="1400" dirty="0">
              <a:effectLst/>
            </a:endParaRPr>
          </a:p>
          <a:p>
            <a:pPr lvl="2"/>
            <a:r>
              <a:rPr lang="en-GB" sz="1400" dirty="0">
                <a:effectLst/>
              </a:rPr>
              <a:t>Where it is used and for what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Technical Characteristics of </a:t>
            </a:r>
            <a:r>
              <a:rPr lang="en-GB" sz="1400" dirty="0" err="1">
                <a:effectLst/>
              </a:rPr>
              <a:t>OpenJDK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Permissions and limitations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Warranties and Liabilities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Legal risks for corporate and commercial users</a:t>
            </a:r>
            <a:endParaRPr lang="de-AT" sz="1400" dirty="0">
              <a:effectLst/>
            </a:endParaRPr>
          </a:p>
          <a:p>
            <a:pPr marL="0" lvl="0" indent="0">
              <a:buNone/>
            </a:pPr>
            <a:r>
              <a:rPr lang="en-GB" sz="1400" dirty="0"/>
              <a:t>7</a:t>
            </a:r>
            <a:r>
              <a:rPr lang="en-GB" sz="1400" dirty="0" smtClean="0">
                <a:effectLst/>
              </a:rPr>
              <a:t>.      </a:t>
            </a:r>
            <a:r>
              <a:rPr lang="en-GB" sz="1400" dirty="0" smtClean="0">
                <a:effectLst/>
              </a:rPr>
              <a:t>Main </a:t>
            </a:r>
            <a:r>
              <a:rPr lang="en-GB" sz="1400" dirty="0">
                <a:effectLst/>
              </a:rPr>
              <a:t>attributes Overview of GPL 3.0, LGPL 3.0, AL 2.0, CPL 1.0 and </a:t>
            </a:r>
            <a:r>
              <a:rPr lang="en-GB" sz="1400" dirty="0" err="1">
                <a:effectLst/>
              </a:rPr>
              <a:t>OpendJDK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Comparison of pluses and minuses in use</a:t>
            </a:r>
            <a:endParaRPr lang="de-AT" sz="1400" dirty="0">
              <a:effectLst/>
            </a:endParaRPr>
          </a:p>
          <a:p>
            <a:pPr lvl="1"/>
            <a:r>
              <a:rPr lang="en-GB" sz="1400" dirty="0">
                <a:effectLst/>
              </a:rPr>
              <a:t>Suggestions and Summary </a:t>
            </a:r>
            <a:endParaRPr lang="de-AT" sz="1400" dirty="0">
              <a:effectLst/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7275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28" y="-259496"/>
            <a:ext cx="10515600" cy="1165508"/>
          </a:xfrm>
        </p:spPr>
        <p:txBody>
          <a:bodyPr>
            <a:normAutofit/>
          </a:bodyPr>
          <a:lstStyle/>
          <a:p>
            <a:pPr algn="ctr"/>
            <a:r>
              <a:rPr lang="de-AT" sz="3600" dirty="0" smtClean="0"/>
              <a:t>Gantt-Chart</a:t>
            </a:r>
            <a:endParaRPr lang="de-AT" sz="3600" dirty="0"/>
          </a:p>
        </p:txBody>
      </p:sp>
      <p:graphicFrame>
        <p:nvGraphicFramePr>
          <p:cNvPr id="13" name="Content Placeholder 1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44019478"/>
              </p:ext>
            </p:extLst>
          </p:nvPr>
        </p:nvGraphicFramePr>
        <p:xfrm>
          <a:off x="209724" y="562062"/>
          <a:ext cx="11492917" cy="6635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15544800" imgH="13154052" progId="Excel.Sheet.12">
                  <p:embed/>
                </p:oleObj>
              </mc:Choice>
              <mc:Fallback>
                <p:oleObj name="Worksheet" r:id="rId3" imgW="15544800" imgH="131540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724" y="562062"/>
                        <a:ext cx="11492917" cy="6635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36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153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Microsoft Excel Worksheet</vt:lpstr>
      <vt:lpstr>Principles and Comparisons of the Open-source Licenses GPL 3.0, LGPL 3.0, AL 2.0,  CPL 1.0 (EPL 1.0) and "OpenJDK with CLASSPATH exception  by Victoria Volkova </vt:lpstr>
      <vt:lpstr>Table of Contents</vt:lpstr>
      <vt:lpstr>Gantt-Chart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and Comparisons of the Open-source Licenses GPL 3.0, LGPL 3.0, AL 2.0,  CPL 1.0 (EPL 1.0) and "OpenJDK with CLASSPATH exception</dc:title>
  <dc:creator>Victoria Volkova</dc:creator>
  <cp:lastModifiedBy>Victoria Volkova</cp:lastModifiedBy>
  <cp:revision>14</cp:revision>
  <dcterms:created xsi:type="dcterms:W3CDTF">2021-03-31T18:55:51Z</dcterms:created>
  <dcterms:modified xsi:type="dcterms:W3CDTF">2021-04-07T20:38:24Z</dcterms:modified>
</cp:coreProperties>
</file>