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918" r:id="rId2"/>
  </p:sldMasterIdLst>
  <p:notesMasterIdLst>
    <p:notesMasterId r:id="rId8"/>
  </p:notesMasterIdLst>
  <p:sldIdLst>
    <p:sldId id="256" r:id="rId3"/>
    <p:sldId id="258" r:id="rId4"/>
    <p:sldId id="270" r:id="rId5"/>
    <p:sldId id="260" r:id="rId6"/>
    <p:sldId id="269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09F27-6A73-4660-BC9C-9E17CFCE7154}" type="datetimeFigureOut">
              <a:rPr lang="de-AT" smtClean="0"/>
              <a:t>05.05.2021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FAE41-0E0D-45C7-B8B3-86136733008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1954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307FC5-1B20-4F1D-8222-FC885927A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1DC02A4-CCEA-44D3-94B2-99FEAAFF93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D53754-99D1-40A1-A3C6-42C27133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BE3673-68D8-41F3-A847-7512DCDA0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15AB8F-B15F-4CA9-A0D9-816CDEB75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2298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9356F-9A9B-4DD6-A13C-91E1385AF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B87B34-A91F-44F3-9EE2-61708B762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FBF0EF-70D7-436D-8604-8AFB7E7C1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188BE-C695-49DA-8EDF-C5E5E3DDC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3E59C4-2CD2-40FD-8180-A7B53108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05487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A3568FC-683A-4B85-8C83-23079C161A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F166901-60DB-410A-9C8D-2313E5442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ECB69C-9D49-4061-8394-29827BD1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0151BF-6AB8-4070-AFC9-73996E3AD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FA6ECA-6FEB-487F-9606-1162291A7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4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18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9194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5822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3693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78019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42293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6271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1432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A8A9F-5DC0-4247-B897-5E14E5EDB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D81BC4-8BE5-43F1-8AC6-074F02C6B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7519D4-F03C-48A5-8F55-7854031F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A706AC-26DA-41C4-816A-3B7D92E9D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0780E2-B401-49DC-9AAD-622521427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0498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1825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453647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275406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361582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006529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19848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99635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7436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7DEA95-1A4B-43C3-8225-7BA55F4E3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9EA6F1-B258-4457-A421-0267AADA7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71C79F-509A-423C-807E-C9A82F0D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3122E6-3387-42AE-95FF-ABC3BCA77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52905F-107C-4391-9845-68FDE4944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7541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3C61F4-33CC-4D0D-826A-00C85BCD6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62ECE7-A3F4-443F-A4AF-45857C9850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5305F16-E415-4A5A-9CEF-38957CBFD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DACFDF-A16B-41B9-8F60-D575D55A3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5FCC36-3C87-49F8-98FC-D1B31701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079E29-79E0-46FD-8769-014F1A4EF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2162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EF05A-8764-4659-BA54-1D27509EC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40A84D-073D-4846-A892-FA3B85338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83B983-EA28-4B86-85CA-F2AB376CD9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90BB136-61B3-4307-B6AD-056A9BFD9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CBE4ED0-3E67-405A-B0B9-7B279718B5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2E9F35F-A54A-45BB-A5EF-1B1B73DB1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CB9B39E-81F0-4359-B430-C643903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FED6ADE-CF56-4F4B-9AED-FB8C8E30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35695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F0F2C0-8B0B-4979-B729-B0C82470B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8D5C56-CD9A-499E-84BE-53DEC835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A59A4D-5D4F-485E-B5FD-E4FE7B83E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946302E-C8A8-426F-9384-47A23E27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39143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42E092D-51A9-4710-894F-DE43C4212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E4C2848-D085-423A-BA9B-9954B503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5E23DB-E84E-4B4B-BFBE-B63BDB94A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1743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2A4D89-C101-4F0B-AFCD-6B1D160D9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0B87D3-BAED-429B-80E2-CDBBB259B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90FFA90-7910-4099-802E-A05DD89C88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C6F684-4034-4C33-91C0-E525EB3A5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AF76B3-0275-4786-9F58-9A62D6979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E1C6222-09C5-43CB-A3DC-C31CA863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95528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684FD-D054-4FBF-AC18-83BA9288B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8EE95A1-75EB-49BF-A296-DE0C54A21E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997A8B-5E6C-4721-A81A-674014FEE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5CE02F-028F-4772-B8E7-6F729A513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FA9A80B-5FC3-48CD-A453-2883DBE05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F280CB-6902-4396-AAEB-72D3E40B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335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21B5411-7566-4213-89DF-5DE5D675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B21707-1DD6-48A6-A774-2A61F799A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BC5DEC-6CD2-4185-BCF3-FD3EBA7916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0D8322-7C80-4EBF-A8BD-2CE18B643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6EFB04-E18C-45AC-9893-9C4EB7678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5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5/5/2021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1240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  <p:sldLayoutId id="2147483933" r:id="rId15"/>
    <p:sldLayoutId id="214748393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38460-F322-4CAB-A52B-50F6C0094F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7464" y="534254"/>
            <a:ext cx="5334000" cy="2833528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de-AT" sz="3700" dirty="0"/>
              <a:t>EU-DSGVO:</a:t>
            </a:r>
            <a:br>
              <a:rPr lang="de-AT" sz="3700" dirty="0"/>
            </a:br>
            <a:r>
              <a:rPr lang="de-AT" sz="3700" dirty="0"/>
              <a:t>ein wirksamer Schutz der Persönlichkeitsrechte der Bürger?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DDB7899-2CFF-482F-A535-67287FFC8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7464" y="4411103"/>
            <a:ext cx="5627421" cy="1640216"/>
          </a:xfrm>
        </p:spPr>
        <p:txBody>
          <a:bodyPr anchor="t">
            <a:normAutofit/>
          </a:bodyPr>
          <a:lstStyle/>
          <a:p>
            <a:pPr algn="l"/>
            <a:r>
              <a:rPr lang="de-AT" dirty="0"/>
              <a:t>Vanessa Schadl, h11779184</a:t>
            </a:r>
          </a:p>
          <a:p>
            <a:pPr algn="l"/>
            <a:r>
              <a:rPr lang="de-AT" dirty="0"/>
              <a:t>Präsentation SBWL BIS Kurs 5, 4152,SoSe21, Thema 4</a:t>
            </a:r>
          </a:p>
          <a:p>
            <a:pPr algn="l"/>
            <a:r>
              <a:rPr lang="de-AT" dirty="0"/>
              <a:t>LV-Leiter: ao. Univ. Prof. Dr. Rony G. Flatscher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D4B6F0-D620-453D-B4C4-B6FB15D23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6CD301D-8445-499A-A729-5F9ADF4FB0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671" y="685800"/>
            <a:ext cx="47355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79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A9D38-F4E5-4F7D-98D3-AB70A9729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12" y="0"/>
            <a:ext cx="10058400" cy="1450757"/>
          </a:xfrm>
        </p:spPr>
        <p:txBody>
          <a:bodyPr/>
          <a:lstStyle/>
          <a:p>
            <a:pPr algn="ctr"/>
            <a:r>
              <a:rPr lang="de-AT" dirty="0"/>
              <a:t>Inhaltsverzeichnis</a:t>
            </a:r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C2C48BD-EF76-4A06-8E15-8E85D5403714}"/>
              </a:ext>
            </a:extLst>
          </p:cNvPr>
          <p:cNvSpPr txBox="1"/>
          <p:nvPr/>
        </p:nvSpPr>
        <p:spPr>
          <a:xfrm>
            <a:off x="364682" y="414893"/>
            <a:ext cx="524510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AT" b="1" u="sng" dirty="0"/>
              <a:t>Einleitung</a:t>
            </a:r>
          </a:p>
          <a:p>
            <a:r>
              <a:rPr lang="de-AT" dirty="0"/>
              <a:t>	1.1 Zielsetzung der Seminararbeit</a:t>
            </a:r>
          </a:p>
          <a:p>
            <a:endParaRPr lang="de-AT" dirty="0"/>
          </a:p>
          <a:p>
            <a:pPr marL="342900" indent="-342900">
              <a:buAutoNum type="arabicPeriod" startAt="2"/>
            </a:pPr>
            <a:r>
              <a:rPr lang="de-AT" b="1" u="sng" dirty="0"/>
              <a:t>Entwicklung</a:t>
            </a:r>
          </a:p>
          <a:p>
            <a:r>
              <a:rPr lang="de-AT" dirty="0"/>
              <a:t>	2.1 Theoretischer Rahmen</a:t>
            </a:r>
          </a:p>
          <a:p>
            <a:r>
              <a:rPr lang="de-AT" dirty="0"/>
              <a:t>	2.2 Motivation der Umsetzung</a:t>
            </a:r>
          </a:p>
          <a:p>
            <a:r>
              <a:rPr lang="de-AT" dirty="0"/>
              <a:t>	2.3 Geltungsbereich</a:t>
            </a:r>
          </a:p>
          <a:p>
            <a:endParaRPr lang="de-AT" dirty="0"/>
          </a:p>
          <a:p>
            <a:pPr marL="342900" indent="-342900">
              <a:buAutoNum type="arabicPeriod" startAt="3"/>
            </a:pPr>
            <a:r>
              <a:rPr lang="de-AT" b="1" u="sng" dirty="0"/>
              <a:t>Europäische rechtliche Veränderungen</a:t>
            </a:r>
          </a:p>
          <a:p>
            <a:r>
              <a:rPr lang="de-AT" dirty="0"/>
              <a:t>	3.1 Datenverarbeiter</a:t>
            </a:r>
          </a:p>
          <a:p>
            <a:r>
              <a:rPr lang="de-AT" dirty="0"/>
              <a:t>	3.2 Bürger</a:t>
            </a:r>
          </a:p>
          <a:p>
            <a:r>
              <a:rPr lang="de-AT" dirty="0"/>
              <a:t>	3.3 Staat</a:t>
            </a:r>
          </a:p>
          <a:p>
            <a:r>
              <a:rPr lang="de-AT" dirty="0"/>
              <a:t>	3.4 Sanktionsmechanismen</a:t>
            </a:r>
          </a:p>
          <a:p>
            <a:pPr marL="342900" indent="-342900">
              <a:buAutoNum type="arabicPeriod" startAt="4"/>
            </a:pPr>
            <a:endParaRPr lang="de-AT" b="1" u="sng" dirty="0"/>
          </a:p>
          <a:p>
            <a:pPr marL="342900" indent="-342900">
              <a:buAutoNum type="arabicPeriod" startAt="4"/>
            </a:pPr>
            <a:r>
              <a:rPr lang="de-AT" b="1" u="sng" dirty="0"/>
              <a:t>Globaler Datenschutz</a:t>
            </a:r>
          </a:p>
          <a:p>
            <a:r>
              <a:rPr lang="de-AT" dirty="0"/>
              <a:t>	4.1 Vergleich</a:t>
            </a:r>
          </a:p>
          <a:p>
            <a:r>
              <a:rPr lang="de-AT" dirty="0"/>
              <a:t>	4.2 Vor-/Nachteile</a:t>
            </a:r>
          </a:p>
          <a:p>
            <a:endParaRPr lang="de-AT" dirty="0"/>
          </a:p>
          <a:p>
            <a:pPr marL="342900" indent="-342900">
              <a:buAutoNum type="arabicPeriod" startAt="5"/>
            </a:pPr>
            <a:r>
              <a:rPr lang="de-AT" b="1" u="sng" dirty="0"/>
              <a:t>Umgang mit sensible Daten</a:t>
            </a:r>
          </a:p>
          <a:p>
            <a:r>
              <a:rPr lang="de-AT" dirty="0"/>
              <a:t>	5.1 medizinischer Bereich</a:t>
            </a:r>
          </a:p>
          <a:p>
            <a:r>
              <a:rPr lang="de-AT" dirty="0"/>
              <a:t>	5.2 Covid-19 Beauftragter</a:t>
            </a:r>
          </a:p>
          <a:p>
            <a:r>
              <a:rPr lang="de-AT" dirty="0"/>
              <a:t>6.  </a:t>
            </a:r>
            <a:r>
              <a:rPr lang="de-AT" b="1" u="sng" dirty="0"/>
              <a:t>Fazit</a:t>
            </a:r>
          </a:p>
          <a:p>
            <a:endParaRPr lang="de-AT" dirty="0"/>
          </a:p>
          <a:p>
            <a:pPr marL="342900" indent="-342900">
              <a:buAutoNum type="arabicPeriod" startAt="2"/>
            </a:pPr>
            <a:endParaRPr lang="de-AT" dirty="0"/>
          </a:p>
          <a:p>
            <a:pPr algn="r"/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07B56E7-A5CE-4EC6-810B-9FB04060CF0A}"/>
              </a:ext>
            </a:extLst>
          </p:cNvPr>
          <p:cNvSpPr txBox="1"/>
          <p:nvPr/>
        </p:nvSpPr>
        <p:spPr>
          <a:xfrm>
            <a:off x="2628901" y="397131"/>
            <a:ext cx="64135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dirty="0"/>
              <a:t>			............................................-3-</a:t>
            </a:r>
          </a:p>
          <a:p>
            <a:pPr algn="r"/>
            <a:endParaRPr lang="de-AT" dirty="0"/>
          </a:p>
          <a:p>
            <a:pPr lvl="6"/>
            <a:endParaRPr lang="de-AT" dirty="0"/>
          </a:p>
          <a:p>
            <a:pPr lvl="6" algn="r"/>
            <a:r>
              <a:rPr lang="de-AT" dirty="0"/>
              <a:t>-4-</a:t>
            </a:r>
          </a:p>
          <a:p>
            <a:pPr lvl="6" algn="r"/>
            <a:r>
              <a:rPr lang="de-AT" dirty="0"/>
              <a:t>-5-</a:t>
            </a:r>
          </a:p>
          <a:p>
            <a:pPr lvl="6" algn="r"/>
            <a:r>
              <a:rPr lang="de-AT" dirty="0"/>
              <a:t>-6-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-7-</a:t>
            </a:r>
          </a:p>
          <a:p>
            <a:pPr lvl="6" algn="r"/>
            <a:r>
              <a:rPr lang="de-AT" dirty="0"/>
              <a:t>-8-</a:t>
            </a:r>
          </a:p>
          <a:p>
            <a:pPr lvl="6" algn="r"/>
            <a:r>
              <a:rPr lang="de-AT" dirty="0"/>
              <a:t>-9-</a:t>
            </a:r>
          </a:p>
          <a:p>
            <a:pPr lvl="6" algn="r"/>
            <a:r>
              <a:rPr lang="de-AT" dirty="0"/>
              <a:t>-10-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-11-</a:t>
            </a:r>
          </a:p>
          <a:p>
            <a:pPr lvl="6" algn="r"/>
            <a:r>
              <a:rPr lang="de-AT" dirty="0"/>
              <a:t>-12-</a:t>
            </a:r>
          </a:p>
          <a:p>
            <a:pPr lvl="6" algn="r"/>
            <a:endParaRPr lang="de-AT" dirty="0"/>
          </a:p>
          <a:p>
            <a:pPr lvl="6" algn="r"/>
            <a:endParaRPr lang="de-AT" dirty="0"/>
          </a:p>
          <a:p>
            <a:pPr lvl="6" algn="r"/>
            <a:r>
              <a:rPr lang="de-AT" dirty="0"/>
              <a:t>-13-</a:t>
            </a:r>
          </a:p>
          <a:p>
            <a:pPr lvl="6" algn="r"/>
            <a:r>
              <a:rPr lang="de-AT" dirty="0"/>
              <a:t>-14-</a:t>
            </a:r>
          </a:p>
          <a:p>
            <a:pPr lvl="6" algn="r"/>
            <a:r>
              <a:rPr lang="de-AT" dirty="0"/>
              <a:t>-15-</a:t>
            </a:r>
          </a:p>
          <a:p>
            <a:pPr marL="3086100" lvl="6" indent="-342900" algn="r">
              <a:buAutoNum type="arabicPeriod" startAt="2"/>
            </a:pPr>
            <a:endParaRPr lang="de-AT" dirty="0"/>
          </a:p>
          <a:p>
            <a:pPr algn="r"/>
            <a:endParaRPr lang="de-AT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73FDD4C-105B-46F1-AFAB-D1C0998B2E27}"/>
              </a:ext>
            </a:extLst>
          </p:cNvPr>
          <p:cNvSpPr txBox="1"/>
          <p:nvPr/>
        </p:nvSpPr>
        <p:spPr>
          <a:xfrm>
            <a:off x="2246050" y="1518076"/>
            <a:ext cx="67963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                          .....................................................</a:t>
            </a:r>
          </a:p>
          <a:p>
            <a:r>
              <a:rPr lang="de-AT" dirty="0"/>
              <a:t>                               .................................................</a:t>
            </a:r>
          </a:p>
          <a:p>
            <a:r>
              <a:rPr lang="de-AT" dirty="0"/>
              <a:t>	   .............................................................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       	    ............................................................</a:t>
            </a:r>
          </a:p>
          <a:p>
            <a:r>
              <a:rPr lang="de-AT" dirty="0"/>
              <a:t>  ........................................................................                                 .........................................................................</a:t>
            </a:r>
          </a:p>
          <a:p>
            <a:r>
              <a:rPr lang="de-AT" dirty="0"/>
              <a:t>                           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....................................................................</a:t>
            </a:r>
          </a:p>
          <a:p>
            <a:r>
              <a:rPr lang="de-AT" dirty="0"/>
              <a:t>              ..............................................................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                         ....................................................</a:t>
            </a:r>
          </a:p>
          <a:p>
            <a:r>
              <a:rPr lang="de-AT" dirty="0"/>
              <a:t>                         ....................................................</a:t>
            </a:r>
          </a:p>
          <a:p>
            <a:r>
              <a:rPr lang="de-AT" dirty="0"/>
              <a:t>.........................................................................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C6BA111-B025-4D53-8A4D-B03B6553C7F8}"/>
              </a:ext>
            </a:extLst>
          </p:cNvPr>
          <p:cNvSpPr txBox="1"/>
          <p:nvPr/>
        </p:nvSpPr>
        <p:spPr>
          <a:xfrm>
            <a:off x="1040165" y="6177431"/>
            <a:ext cx="1756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   ............</a:t>
            </a:r>
          </a:p>
        </p:txBody>
      </p:sp>
    </p:spTree>
    <p:extLst>
      <p:ext uri="{BB962C8B-B14F-4D97-AF65-F5344CB8AC3E}">
        <p14:creationId xmlns:p14="http://schemas.microsoft.com/office/powerpoint/2010/main" val="1040099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5F33A7-915B-4BA0-B797-3B3A320DC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 </a:t>
            </a:r>
            <a:br>
              <a:rPr lang="de-AT" dirty="0"/>
            </a:br>
            <a:br>
              <a:rPr lang="de-AT" dirty="0"/>
            </a:br>
            <a:r>
              <a:rPr lang="de-AT" sz="2400" dirty="0"/>
              <a:t>1.1 Zielsetzung der Seminararbeit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62312-397D-4C1C-9BB1-1668AE460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1397"/>
            <a:ext cx="9789439" cy="5136856"/>
          </a:xfrm>
        </p:spPr>
        <p:txBody>
          <a:bodyPr>
            <a:normAutofit lnSpcReduction="10000"/>
          </a:bodyPr>
          <a:lstStyle/>
          <a:p>
            <a:r>
              <a:rPr lang="de-AT" dirty="0"/>
              <a:t>Überblick über die Entstehung der EU-DSGVO erhalten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Verständnis der Motivation und Notwendigkeit der Einführung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Kommunikation der rechtlichen Veränderungen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Begreifen der Veränderungen aus verschiedenen Perspektiven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Globaler Ländervergleich um Unterschiede herauszuheben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Schwerpunktthema: sensible Daten im medizinischen Bereich und Covid-19 Krise</a:t>
            </a:r>
          </a:p>
          <a:p>
            <a:pPr marL="0" indent="0">
              <a:buNone/>
            </a:pPr>
            <a:endParaRPr lang="de-AT" dirty="0"/>
          </a:p>
          <a:p>
            <a:r>
              <a:rPr lang="de-AT" dirty="0"/>
              <a:t>Leser soll eigene Meinung über die EU-DSGVO bilden können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C81406-26A3-4BD6-8BAC-39C3730D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07252CC1-C58C-4836-AE44-19CE91A2C8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0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FC0373D-FD9A-4848-9A69-32398C049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2" y="46494"/>
            <a:ext cx="12051196" cy="6858000"/>
          </a:xfrm>
          <a:prstGeom prst="rect">
            <a:avLst/>
          </a:prstGeom>
        </p:spPr>
      </p:pic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E82B0FB1-A106-4439-9E83-158EDF141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4F203EF-AE46-4D36-8E4F-DA85A4632C30}"/>
              </a:ext>
            </a:extLst>
          </p:cNvPr>
          <p:cNvSpPr txBox="1"/>
          <p:nvPr/>
        </p:nvSpPr>
        <p:spPr>
          <a:xfrm>
            <a:off x="4859045" y="-20816"/>
            <a:ext cx="610783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Trebuchet MS" panose="020B0603020202020204" pitchFamily="34" charset="0"/>
                <a:ea typeface="+mj-ea"/>
                <a:cs typeface="+mj-cs"/>
              </a:rPr>
              <a:t>1.2 Zeitplanung mittels Gantt-Diagramm</a:t>
            </a:r>
          </a:p>
        </p:txBody>
      </p:sp>
    </p:spTree>
    <p:extLst>
      <p:ext uri="{BB962C8B-B14F-4D97-AF65-F5344CB8AC3E}">
        <p14:creationId xmlns:p14="http://schemas.microsoft.com/office/powerpoint/2010/main" val="401774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29CD6-0545-497D-AC1F-46EA3AD02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Bilderquellen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A18C69-EC7A-4403-8E82-0DF7183ED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https://etailment.de/news/stories/DSGVO-Datenschutz-Datennutzung-EU-Datensilo-Bitkom-Google-Facebook-22298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https://pixabay.com/de/illustrations/gesetz-symbol-recht-paragraf-447487/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648E6AC-B6DB-4BE3-A418-8A32D862A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Inhaltsplatzhalter 6">
            <a:extLst>
              <a:ext uri="{FF2B5EF4-FFF2-40B4-BE49-F238E27FC236}">
                <a16:creationId xmlns:a16="http://schemas.microsoft.com/office/drawing/2014/main" id="{48134901-FE05-45DC-9502-C317E67ACA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2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247</Words>
  <Application>Microsoft Office PowerPoint</Application>
  <PresentationFormat>Breitbild</PresentationFormat>
  <Paragraphs>90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Trebuchet MS</vt:lpstr>
      <vt:lpstr>Wingdings</vt:lpstr>
      <vt:lpstr>Wingdings 3</vt:lpstr>
      <vt:lpstr>Office</vt:lpstr>
      <vt:lpstr>Facette</vt:lpstr>
      <vt:lpstr>EU-DSGVO: ein wirksamer Schutz der Persönlichkeitsrechte der Bürger?</vt:lpstr>
      <vt:lpstr>Inhaltsverzeichnis</vt:lpstr>
      <vt:lpstr>1. Einleitung   1.1 Zielsetzung der Seminararbeit</vt:lpstr>
      <vt:lpstr>PowerPoint-Präsentation</vt:lpstr>
      <vt:lpstr>Bilderquellen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Vanessa Schadl</dc:creator>
  <cp:lastModifiedBy>Vanessa Schadl</cp:lastModifiedBy>
  <cp:revision>45</cp:revision>
  <dcterms:created xsi:type="dcterms:W3CDTF">2021-03-14T14:56:47Z</dcterms:created>
  <dcterms:modified xsi:type="dcterms:W3CDTF">2021-05-05T20:59:57Z</dcterms:modified>
</cp:coreProperties>
</file>