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</p:sldIdLst>
  <p:sldSz cx="12192000" cy="6858000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1" d="100"/>
          <a:sy n="71" d="100"/>
        </p:scale>
        <p:origin x="126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466A8B71-8B3B-4EC8-AD35-22466C2BF534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1780E3A6-81AB-40FD-8C17-47276FADFDD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de-DE"/>
              <a:t>Master-Untertitelformat bearbeiten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F9A2282-E7B7-458C-B942-2362F9CDC37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C147529B-8ABC-47A3-B1D2-5E5C552ED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019877BB-319D-4E26-8FC5-33A402287E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56981402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B91AD045-03D9-405D-AF95-44FC035BF0F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D1AE86D1-1AB4-47A2-9269-D1B67E11370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F6EEC30-094C-41F7-B913-1832AB9DD84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A0919E68-1EF4-455A-9519-3C8961F921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1D96C150-DDBF-490B-9257-B2E443C6CE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73982394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>
            <a:extLst>
              <a:ext uri="{FF2B5EF4-FFF2-40B4-BE49-F238E27FC236}">
                <a16:creationId xmlns:a16="http://schemas.microsoft.com/office/drawing/2014/main" id="{D07B80EE-6FEE-4AE0-BE6D-90257469CEA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Vertikaler Textplatzhalter 2">
            <a:extLst>
              <a:ext uri="{FF2B5EF4-FFF2-40B4-BE49-F238E27FC236}">
                <a16:creationId xmlns:a16="http://schemas.microsoft.com/office/drawing/2014/main" id="{B744364D-85C7-47EC-97A4-7011DE6C640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8AF0DD28-02EC-4699-8462-C45C818942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5CE729A0-A145-43AC-9622-1A9C2C97712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706C67EA-88B3-463A-91FC-0188824A9AE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65788071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519255B7-66D8-45A1-8194-65C50A71735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1C6CC99D-8BA6-4593-A95B-A672F011BD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1C2B244D-CFE4-45D2-B6C8-2A2DA1B9DFD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06E422E6-7399-481E-9BA8-0CF7531E55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BE1656F8-F4D2-4D5A-9349-812E0E4995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2830494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-&#10;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6F94EFC8-8BBA-45A2-9B59-A2E17C16ECC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76264ED8-09CA-453B-99FE-7255E6D9D5D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DCF8F3D9-78B7-499C-9DF6-B14C68D007B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62B4FBC-006F-4702-B2C8-E2F3575591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FAD520C4-D93B-4FFA-8250-39AD414E07B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66101951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1918950-617B-4A2A-9E6A-C539E1F1FE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B0DF0058-3B45-42D8-8968-B13ECA61632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DC73005-53E8-41F1-95E6-19FFAB85783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933EE5D1-A2AF-4F7F-9182-CC76B004F42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29DA7090-F947-41A8-8A8D-E566BEB2E11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05763F2F-3535-4E84-8262-6D0EF0D115A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7033658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9B75651-7E04-4373-95DF-912C281EBF8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87C58452-FA02-44D9-8148-916E914EF20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9974BABF-95A6-42C1-8362-ED80CE76FA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5" name="Textplatzhalter 4">
            <a:extLst>
              <a:ext uri="{FF2B5EF4-FFF2-40B4-BE49-F238E27FC236}">
                <a16:creationId xmlns:a16="http://schemas.microsoft.com/office/drawing/2014/main" id="{9B687A8E-035B-4642-949C-37E208E5B4A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6" name="Inhaltsplatzhalter 5">
            <a:extLst>
              <a:ext uri="{FF2B5EF4-FFF2-40B4-BE49-F238E27FC236}">
                <a16:creationId xmlns:a16="http://schemas.microsoft.com/office/drawing/2014/main" id="{BF29CFEA-0226-4896-8CA7-5468C0FDD00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7" name="Datumsplatzhalter 6">
            <a:extLst>
              <a:ext uri="{FF2B5EF4-FFF2-40B4-BE49-F238E27FC236}">
                <a16:creationId xmlns:a16="http://schemas.microsoft.com/office/drawing/2014/main" id="{CD6F0606-4460-4516-81BC-BE2090F8FF1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8" name="Fußzeilenplatzhalter 7">
            <a:extLst>
              <a:ext uri="{FF2B5EF4-FFF2-40B4-BE49-F238E27FC236}">
                <a16:creationId xmlns:a16="http://schemas.microsoft.com/office/drawing/2014/main" id="{E16181DC-10A8-47AC-851E-EDD9325FC9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9" name="Foliennummernplatzhalter 8">
            <a:extLst>
              <a:ext uri="{FF2B5EF4-FFF2-40B4-BE49-F238E27FC236}">
                <a16:creationId xmlns:a16="http://schemas.microsoft.com/office/drawing/2014/main" id="{02A6DA24-9CC6-4091-83AC-FCDF53477C1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54626074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F88C0E5E-9014-41C5-A9DB-3A6489CFE4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Datumsplatzhalter 2">
            <a:extLst>
              <a:ext uri="{FF2B5EF4-FFF2-40B4-BE49-F238E27FC236}">
                <a16:creationId xmlns:a16="http://schemas.microsoft.com/office/drawing/2014/main" id="{02A78C04-B08D-4A56-BA66-3CD2880C407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4" name="Fußzeilenplatzhalter 3">
            <a:extLst>
              <a:ext uri="{FF2B5EF4-FFF2-40B4-BE49-F238E27FC236}">
                <a16:creationId xmlns:a16="http://schemas.microsoft.com/office/drawing/2014/main" id="{726AB7D4-7087-4B60-9697-4FAAD62380C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5" name="Foliennummernplatzhalter 4">
            <a:extLst>
              <a:ext uri="{FF2B5EF4-FFF2-40B4-BE49-F238E27FC236}">
                <a16:creationId xmlns:a16="http://schemas.microsoft.com/office/drawing/2014/main" id="{DCEDDE36-5980-494A-B734-70297DAD94D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6655227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>
            <a:extLst>
              <a:ext uri="{FF2B5EF4-FFF2-40B4-BE49-F238E27FC236}">
                <a16:creationId xmlns:a16="http://schemas.microsoft.com/office/drawing/2014/main" id="{2E7C3FCD-0BAA-492E-8E63-097C73211B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3" name="Fußzeilenplatzhalter 2">
            <a:extLst>
              <a:ext uri="{FF2B5EF4-FFF2-40B4-BE49-F238E27FC236}">
                <a16:creationId xmlns:a16="http://schemas.microsoft.com/office/drawing/2014/main" id="{0D02F390-6CB7-44AA-B136-275590E3CD9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4" name="Foliennummernplatzhalter 3">
            <a:extLst>
              <a:ext uri="{FF2B5EF4-FFF2-40B4-BE49-F238E27FC236}">
                <a16:creationId xmlns:a16="http://schemas.microsoft.com/office/drawing/2014/main" id="{A034535D-5D70-43D3-B6AD-51BF76BEC1D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08044871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714A761-E317-4D28-A075-5E8F411852F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Inhaltsplatzhalter 2">
            <a:extLst>
              <a:ext uri="{FF2B5EF4-FFF2-40B4-BE49-F238E27FC236}">
                <a16:creationId xmlns:a16="http://schemas.microsoft.com/office/drawing/2014/main" id="{A9B704FA-FFC3-4EC8-9EF4-0E3BA54E378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D75D9493-C6A7-4E37-AFA7-78249402BFC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6959CC00-0231-4F0F-92F9-537A61A2824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A18B147-8A4B-49FE-981C-6694511C4BE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3B8E7974-5F9D-4493-8FFD-84353C331A7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191295933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A0983E67-7371-4901-801A-9B8C9BBAB70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Bildplatzhalter 2">
            <a:extLst>
              <a:ext uri="{FF2B5EF4-FFF2-40B4-BE49-F238E27FC236}">
                <a16:creationId xmlns:a16="http://schemas.microsoft.com/office/drawing/2014/main" id="{24A5B6F2-299D-435E-8E29-11AA2620D4A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AT"/>
          </a:p>
        </p:txBody>
      </p:sp>
      <p:sp>
        <p:nvSpPr>
          <p:cNvPr id="4" name="Textplatzhalter 3">
            <a:extLst>
              <a:ext uri="{FF2B5EF4-FFF2-40B4-BE49-F238E27FC236}">
                <a16:creationId xmlns:a16="http://schemas.microsoft.com/office/drawing/2014/main" id="{022AB2A8-0657-4E65-9C9F-F81A87D7A03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de-DE"/>
              <a:t>Mastertextformat bearbeiten</a:t>
            </a:r>
          </a:p>
        </p:txBody>
      </p:sp>
      <p:sp>
        <p:nvSpPr>
          <p:cNvPr id="5" name="Datumsplatzhalter 4">
            <a:extLst>
              <a:ext uri="{FF2B5EF4-FFF2-40B4-BE49-F238E27FC236}">
                <a16:creationId xmlns:a16="http://schemas.microsoft.com/office/drawing/2014/main" id="{AE1E20EB-D296-4ED3-B848-65B6AFC13B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6" name="Fußzeilenplatzhalter 5">
            <a:extLst>
              <a:ext uri="{FF2B5EF4-FFF2-40B4-BE49-F238E27FC236}">
                <a16:creationId xmlns:a16="http://schemas.microsoft.com/office/drawing/2014/main" id="{EC1941C0-4170-45C9-B733-D58A0ED43D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AT"/>
          </a:p>
        </p:txBody>
      </p:sp>
      <p:sp>
        <p:nvSpPr>
          <p:cNvPr id="7" name="Foliennummernplatzhalter 6">
            <a:extLst>
              <a:ext uri="{FF2B5EF4-FFF2-40B4-BE49-F238E27FC236}">
                <a16:creationId xmlns:a16="http://schemas.microsoft.com/office/drawing/2014/main" id="{FD217660-5BD9-478E-86CB-C0D71E79136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268643496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>
            <a:extLst>
              <a:ext uri="{FF2B5EF4-FFF2-40B4-BE49-F238E27FC236}">
                <a16:creationId xmlns:a16="http://schemas.microsoft.com/office/drawing/2014/main" id="{068927E4-CFB4-48E6-84AD-D7AFADDF28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/>
              <a:t>Mastertitelformat bearbeiten</a:t>
            </a:r>
            <a:endParaRPr lang="de-AT"/>
          </a:p>
        </p:txBody>
      </p:sp>
      <p:sp>
        <p:nvSpPr>
          <p:cNvPr id="3" name="Textplatzhalter 2">
            <a:extLst>
              <a:ext uri="{FF2B5EF4-FFF2-40B4-BE49-F238E27FC236}">
                <a16:creationId xmlns:a16="http://schemas.microsoft.com/office/drawing/2014/main" id="{9EF1FB91-E442-4EC9-A979-07DFB0254CA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/>
              <a:t>Mastertextformat bearbeiten</a:t>
            </a:r>
          </a:p>
          <a:p>
            <a:pPr lvl="1"/>
            <a:r>
              <a:rPr lang="de-DE"/>
              <a:t>Zweite Ebene</a:t>
            </a:r>
          </a:p>
          <a:p>
            <a:pPr lvl="2"/>
            <a:r>
              <a:rPr lang="de-DE"/>
              <a:t>Dritte Ebene</a:t>
            </a:r>
          </a:p>
          <a:p>
            <a:pPr lvl="3"/>
            <a:r>
              <a:rPr lang="de-DE"/>
              <a:t>Vierte Ebene</a:t>
            </a:r>
          </a:p>
          <a:p>
            <a:pPr lvl="4"/>
            <a:r>
              <a:rPr lang="de-DE"/>
              <a:t>Fünfte Ebene</a:t>
            </a:r>
            <a:endParaRPr lang="de-AT"/>
          </a:p>
        </p:txBody>
      </p:sp>
      <p:sp>
        <p:nvSpPr>
          <p:cNvPr id="4" name="Datumsplatzhalter 3">
            <a:extLst>
              <a:ext uri="{FF2B5EF4-FFF2-40B4-BE49-F238E27FC236}">
                <a16:creationId xmlns:a16="http://schemas.microsoft.com/office/drawing/2014/main" id="{3B2331DB-ACF5-40A5-8C4E-00521DC926A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E35825-0601-410B-ACE9-B72082E22DAF}" type="datetimeFigureOut">
              <a:rPr lang="de-AT" smtClean="0"/>
              <a:t>07.04.2021</a:t>
            </a:fld>
            <a:endParaRPr lang="de-AT"/>
          </a:p>
        </p:txBody>
      </p:sp>
      <p:sp>
        <p:nvSpPr>
          <p:cNvPr id="5" name="Fußzeilenplatzhalter 4">
            <a:extLst>
              <a:ext uri="{FF2B5EF4-FFF2-40B4-BE49-F238E27FC236}">
                <a16:creationId xmlns:a16="http://schemas.microsoft.com/office/drawing/2014/main" id="{7DB54730-30C4-423C-9268-9B926548394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AT"/>
          </a:p>
        </p:txBody>
      </p:sp>
      <p:sp>
        <p:nvSpPr>
          <p:cNvPr id="6" name="Foliennummernplatzhalter 5">
            <a:extLst>
              <a:ext uri="{FF2B5EF4-FFF2-40B4-BE49-F238E27FC236}">
                <a16:creationId xmlns:a16="http://schemas.microsoft.com/office/drawing/2014/main" id="{6339AC0A-136E-4B9B-B3EC-6D24F9E77AD9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F39AA3D-A5CC-4D85-B64A-C8EA2374D751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79108269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>
            <a:extLst>
              <a:ext uri="{FF2B5EF4-FFF2-40B4-BE49-F238E27FC236}">
                <a16:creationId xmlns:a16="http://schemas.microsoft.com/office/drawing/2014/main" id="{757B5446-13CE-4DF2-A2F1-7B0947727C67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464614" y="1783959"/>
            <a:ext cx="4087306" cy="2889114"/>
          </a:xfrm>
        </p:spPr>
        <p:txBody>
          <a:bodyPr anchor="b">
            <a:normAutofit fontScale="90000"/>
          </a:bodyPr>
          <a:lstStyle/>
          <a:p>
            <a:pPr algn="l"/>
            <a:r>
              <a:rPr lang="de-AT" sz="5400" dirty="0"/>
              <a:t>Apache </a:t>
            </a:r>
            <a:r>
              <a:rPr lang="de-AT" sz="5400" dirty="0" err="1"/>
              <a:t>Tomcat</a:t>
            </a:r>
            <a:r>
              <a:rPr lang="de-AT" sz="5400" dirty="0"/>
              <a:t> mit  Python-Anbindung</a:t>
            </a:r>
          </a:p>
        </p:txBody>
      </p:sp>
      <p:sp>
        <p:nvSpPr>
          <p:cNvPr id="3" name="Untertitel 2">
            <a:extLst>
              <a:ext uri="{FF2B5EF4-FFF2-40B4-BE49-F238E27FC236}">
                <a16:creationId xmlns:a16="http://schemas.microsoft.com/office/drawing/2014/main" id="{634B948A-572E-467A-AEAC-4A39C39B002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464612" y="4750893"/>
            <a:ext cx="4087305" cy="1147863"/>
          </a:xfrm>
        </p:spPr>
        <p:txBody>
          <a:bodyPr anchor="t">
            <a:normAutofit lnSpcReduction="10000"/>
          </a:bodyPr>
          <a:lstStyle/>
          <a:p>
            <a:pPr algn="l"/>
            <a:r>
              <a:rPr lang="de-AT" sz="2000" dirty="0"/>
              <a:t>Luka Benzia</a:t>
            </a:r>
          </a:p>
          <a:p>
            <a:pPr algn="l"/>
            <a:r>
              <a:rPr lang="de-AT" sz="2000" dirty="0"/>
              <a:t>Seminar BIS</a:t>
            </a:r>
          </a:p>
          <a:p>
            <a:pPr algn="l"/>
            <a:r>
              <a:rPr lang="de-AT" sz="2000" dirty="0"/>
              <a:t>SS 2021</a:t>
            </a:r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E49CC64F-7275-4E33-961B-0C5CDC4398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 flipV="1">
            <a:off x="1" y="0"/>
            <a:ext cx="7188051" cy="6858000"/>
          </a:xfrm>
          <a:custGeom>
            <a:avLst/>
            <a:gdLst>
              <a:gd name="connsiteX0" fmla="*/ 7188051 w 7188051"/>
              <a:gd name="connsiteY0" fmla="*/ 6858000 h 6858000"/>
              <a:gd name="connsiteX1" fmla="*/ 108694 w 7188051"/>
              <a:gd name="connsiteY1" fmla="*/ 6858000 h 6858000"/>
              <a:gd name="connsiteX2" fmla="*/ 79127 w 7188051"/>
              <a:gd name="connsiteY2" fmla="*/ 6681235 h 6858000"/>
              <a:gd name="connsiteX3" fmla="*/ 0 w 7188051"/>
              <a:gd name="connsiteY3" fmla="*/ 5565888 h 6858000"/>
              <a:gd name="connsiteX4" fmla="*/ 2190696 w 7188051"/>
              <a:gd name="connsiteY4" fmla="*/ 145339 h 6858000"/>
              <a:gd name="connsiteX5" fmla="*/ 2339431 w 7188051"/>
              <a:gd name="connsiteY5" fmla="*/ 0 h 6858000"/>
              <a:gd name="connsiteX6" fmla="*/ 7188051 w 7188051"/>
              <a:gd name="connsiteY6" fmla="*/ 0 h 6858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7188051" h="6858000">
                <a:moveTo>
                  <a:pt x="7188051" y="6858000"/>
                </a:moveTo>
                <a:lnTo>
                  <a:pt x="108694" y="6858000"/>
                </a:lnTo>
                <a:lnTo>
                  <a:pt x="79127" y="6681235"/>
                </a:lnTo>
                <a:cubicBezTo>
                  <a:pt x="26981" y="6316967"/>
                  <a:pt x="0" y="5944579"/>
                  <a:pt x="0" y="5565888"/>
                </a:cubicBezTo>
                <a:cubicBezTo>
                  <a:pt x="0" y="3459953"/>
                  <a:pt x="834428" y="1548908"/>
                  <a:pt x="2190696" y="145339"/>
                </a:cubicBezTo>
                <a:lnTo>
                  <a:pt x="2339431" y="0"/>
                </a:lnTo>
                <a:lnTo>
                  <a:pt x="7188051" y="0"/>
                </a:lnTo>
                <a:close/>
              </a:path>
            </a:pathLst>
          </a:cu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8D060383-233D-45ED-8DBD-CB5FEF88A661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-1" b="-1"/>
          <a:stretch/>
        </p:blipFill>
        <p:spPr>
          <a:xfrm>
            <a:off x="0" y="497429"/>
            <a:ext cx="6008913" cy="5863142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157091221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C608BEB-860E-4094-8511-78603564A75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4059050" cy="6858000"/>
          </a:xfrm>
          <a:prstGeom prst="rect">
            <a:avLst/>
          </a:pr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el 1">
            <a:extLst>
              <a:ext uri="{FF2B5EF4-FFF2-40B4-BE49-F238E27FC236}">
                <a16:creationId xmlns:a16="http://schemas.microsoft.com/office/drawing/2014/main" id="{26C15C43-5A29-4BFD-B685-61D053D8479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1412488"/>
            <a:ext cx="2899189" cy="4363844"/>
          </a:xfrm>
        </p:spPr>
        <p:txBody>
          <a:bodyPr anchor="t">
            <a:normAutofit/>
          </a:bodyPr>
          <a:lstStyle/>
          <a:p>
            <a:r>
              <a:rPr lang="de-AT" sz="2800">
                <a:solidFill>
                  <a:srgbClr val="FFFFFF"/>
                </a:solidFill>
              </a:rPr>
              <a:t>Inhaltsverzeichnis</a:t>
            </a:r>
          </a:p>
        </p:txBody>
      </p:sp>
      <p:sp>
        <p:nvSpPr>
          <p:cNvPr id="4" name="Inhaltsplatzhalter 3">
            <a:extLst>
              <a:ext uri="{FF2B5EF4-FFF2-40B4-BE49-F238E27FC236}">
                <a16:creationId xmlns:a16="http://schemas.microsoft.com/office/drawing/2014/main" id="{83943BE1-721F-46D1-B0D7-56A0E4A8646C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4382358" y="1247078"/>
            <a:ext cx="3427283" cy="43638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20000"/>
              </a:lnSpc>
            </a:pPr>
            <a:r>
              <a:rPr lang="de-AT" sz="2000" b="1" dirty="0"/>
              <a:t>1. </a:t>
            </a:r>
            <a:r>
              <a:rPr lang="de-AT" sz="2000" b="1" dirty="0" err="1"/>
              <a:t>Introduction</a:t>
            </a:r>
            <a:endParaRPr lang="de-AT" sz="2000" b="1" dirty="0"/>
          </a:p>
          <a:p>
            <a:pPr lvl="1">
              <a:lnSpc>
                <a:spcPct val="120000"/>
              </a:lnSpc>
            </a:pPr>
            <a:r>
              <a:rPr lang="de-AT" sz="1600" dirty="0"/>
              <a:t>1.1 </a:t>
            </a:r>
            <a:r>
              <a:rPr lang="de-AT" sz="1600" dirty="0" err="1"/>
              <a:t>Objectives</a:t>
            </a:r>
            <a:endParaRPr lang="de-AT" sz="1600" dirty="0"/>
          </a:p>
          <a:p>
            <a:pPr lvl="1">
              <a:lnSpc>
                <a:spcPct val="120000"/>
              </a:lnSpc>
            </a:pPr>
            <a:r>
              <a:rPr lang="de-AT" sz="1600" dirty="0"/>
              <a:t>1.2 </a:t>
            </a:r>
            <a:r>
              <a:rPr lang="de-AT" sz="1600" dirty="0" err="1"/>
              <a:t>Methodology</a:t>
            </a:r>
            <a:endParaRPr lang="de-AT" sz="1600" dirty="0"/>
          </a:p>
          <a:p>
            <a:pPr lvl="1">
              <a:lnSpc>
                <a:spcPct val="120000"/>
              </a:lnSpc>
            </a:pPr>
            <a:r>
              <a:rPr lang="de-AT" sz="1600" dirty="0"/>
              <a:t>1.3 </a:t>
            </a:r>
            <a:r>
              <a:rPr lang="de-AT" sz="1600" dirty="0" err="1"/>
              <a:t>Structure</a:t>
            </a:r>
            <a:endParaRPr lang="de-AT" sz="1600" dirty="0"/>
          </a:p>
          <a:p>
            <a:pPr lvl="1">
              <a:lnSpc>
                <a:spcPct val="120000"/>
              </a:lnSpc>
            </a:pPr>
            <a:endParaRPr lang="de-AT" sz="2000" dirty="0"/>
          </a:p>
          <a:p>
            <a:pPr>
              <a:lnSpc>
                <a:spcPct val="120000"/>
              </a:lnSpc>
            </a:pPr>
            <a:r>
              <a:rPr lang="de-AT" sz="2000" b="1" dirty="0"/>
              <a:t>2. Background</a:t>
            </a:r>
          </a:p>
          <a:p>
            <a:pPr lvl="1">
              <a:lnSpc>
                <a:spcPct val="120000"/>
              </a:lnSpc>
            </a:pPr>
            <a:r>
              <a:rPr lang="de-AT" sz="1600" dirty="0"/>
              <a:t>2.1 </a:t>
            </a:r>
            <a:r>
              <a:rPr lang="de-AT" sz="1600" dirty="0" err="1"/>
              <a:t>What</a:t>
            </a:r>
            <a:r>
              <a:rPr lang="de-AT" sz="1600" dirty="0"/>
              <a:t> </a:t>
            </a:r>
            <a:r>
              <a:rPr lang="de-AT" sz="1600" dirty="0" err="1"/>
              <a:t>is</a:t>
            </a:r>
            <a:r>
              <a:rPr lang="de-AT" sz="1600" dirty="0"/>
              <a:t> Apache		 </a:t>
            </a:r>
            <a:r>
              <a:rPr lang="de-AT" sz="1600" dirty="0" err="1"/>
              <a:t>Tomcat</a:t>
            </a:r>
            <a:r>
              <a:rPr lang="de-AT" sz="1600" dirty="0"/>
              <a:t>?</a:t>
            </a:r>
          </a:p>
          <a:p>
            <a:pPr lvl="1">
              <a:lnSpc>
                <a:spcPct val="120000"/>
              </a:lnSpc>
            </a:pPr>
            <a:r>
              <a:rPr lang="de-AT" sz="1600" dirty="0"/>
              <a:t>2.2 </a:t>
            </a:r>
            <a:r>
              <a:rPr lang="de-AT" sz="1600" dirty="0" err="1"/>
              <a:t>What</a:t>
            </a:r>
            <a:r>
              <a:rPr lang="de-AT" sz="1600" dirty="0"/>
              <a:t> </a:t>
            </a:r>
            <a:r>
              <a:rPr lang="de-AT" sz="1600" dirty="0" err="1"/>
              <a:t>is</a:t>
            </a:r>
            <a:r>
              <a:rPr lang="de-AT" sz="1600" dirty="0"/>
              <a:t> Python?</a:t>
            </a:r>
          </a:p>
          <a:p>
            <a:pPr lvl="1">
              <a:lnSpc>
                <a:spcPct val="120000"/>
              </a:lnSpc>
            </a:pPr>
            <a:r>
              <a:rPr lang="de-AT" sz="1600" dirty="0"/>
              <a:t>2.3 </a:t>
            </a:r>
            <a:r>
              <a:rPr lang="de-AT" sz="1600" dirty="0" err="1"/>
              <a:t>Script</a:t>
            </a:r>
            <a:r>
              <a:rPr lang="de-AT" sz="1600" dirty="0"/>
              <a:t> Tag Libraries (JSR-223)</a:t>
            </a:r>
          </a:p>
          <a:p>
            <a:pPr lvl="1">
              <a:lnSpc>
                <a:spcPct val="120000"/>
              </a:lnSpc>
            </a:pPr>
            <a:endParaRPr lang="de-AT" sz="1600" dirty="0"/>
          </a:p>
          <a:p>
            <a:pPr>
              <a:lnSpc>
                <a:spcPct val="120000"/>
              </a:lnSpc>
            </a:pPr>
            <a:r>
              <a:rPr lang="de-AT" sz="2000" b="1" dirty="0"/>
              <a:t>3. </a:t>
            </a:r>
            <a:r>
              <a:rPr lang="de-AT" sz="2000" b="1" dirty="0" err="1"/>
              <a:t>Programming</a:t>
            </a:r>
            <a:r>
              <a:rPr lang="de-AT" sz="2000" b="1" dirty="0"/>
              <a:t> Part</a:t>
            </a:r>
          </a:p>
          <a:p>
            <a:pPr lvl="1">
              <a:lnSpc>
                <a:spcPct val="120000"/>
              </a:lnSpc>
            </a:pPr>
            <a:r>
              <a:rPr lang="de-AT" sz="1600" dirty="0"/>
              <a:t>3.1 Apache </a:t>
            </a:r>
            <a:r>
              <a:rPr lang="de-AT" sz="1600" dirty="0" err="1"/>
              <a:t>Tomcat</a:t>
            </a:r>
            <a:endParaRPr lang="de-AT" sz="1600" dirty="0"/>
          </a:p>
          <a:p>
            <a:pPr lvl="1">
              <a:lnSpc>
                <a:spcPct val="120000"/>
              </a:lnSpc>
            </a:pPr>
            <a:r>
              <a:rPr lang="de-AT" sz="1600" dirty="0"/>
              <a:t>3.2 </a:t>
            </a:r>
            <a:r>
              <a:rPr lang="de-AT" sz="1600" dirty="0" err="1"/>
              <a:t>Implementing</a:t>
            </a:r>
            <a:r>
              <a:rPr lang="de-AT" sz="1600" dirty="0"/>
              <a:t> Python(</a:t>
            </a:r>
            <a:r>
              <a:rPr lang="de-AT" sz="1600" dirty="0" err="1"/>
              <a:t>Jython</a:t>
            </a:r>
            <a:r>
              <a:rPr lang="de-AT" sz="1600" dirty="0"/>
              <a:t>)</a:t>
            </a:r>
          </a:p>
          <a:p>
            <a:pPr lvl="1">
              <a:lnSpc>
                <a:spcPct val="120000"/>
              </a:lnSpc>
            </a:pPr>
            <a:r>
              <a:rPr lang="de-AT" sz="1600" dirty="0"/>
              <a:t>3.3 </a:t>
            </a:r>
            <a:r>
              <a:rPr lang="de-AT" sz="1600" dirty="0" err="1"/>
              <a:t>Script</a:t>
            </a:r>
            <a:r>
              <a:rPr lang="de-AT" sz="1600" dirty="0"/>
              <a:t> Tag Libraries (JSR-223)</a:t>
            </a:r>
            <a:endParaRPr lang="de-AT" sz="2000" dirty="0"/>
          </a:p>
        </p:txBody>
      </p:sp>
      <p:cxnSp>
        <p:nvCxnSpPr>
          <p:cNvPr id="12" name="Straight Connector 11">
            <a:extLst>
              <a:ext uri="{FF2B5EF4-FFF2-40B4-BE49-F238E27FC236}">
                <a16:creationId xmlns:a16="http://schemas.microsoft.com/office/drawing/2014/main" id="{1F16A8D4-FE87-4604-88B2-394B5D1EB4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8129871" y="1412488"/>
            <a:ext cx="0" cy="3657600"/>
          </a:xfrm>
          <a:prstGeom prst="line">
            <a:avLst/>
          </a:prstGeom>
          <a:ln w="1270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Inhaltsplatzhalter 4">
            <a:extLst>
              <a:ext uri="{FF2B5EF4-FFF2-40B4-BE49-F238E27FC236}">
                <a16:creationId xmlns:a16="http://schemas.microsoft.com/office/drawing/2014/main" id="{95113853-64A8-4741-8E1A-146B03CE978C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450102" y="1247078"/>
            <a:ext cx="3197701" cy="4363844"/>
          </a:xfrm>
        </p:spPr>
        <p:txBody>
          <a:bodyPr>
            <a:normAutofit fontScale="77500" lnSpcReduction="20000"/>
          </a:bodyPr>
          <a:lstStyle/>
          <a:p>
            <a:pPr>
              <a:lnSpc>
                <a:spcPct val="130000"/>
              </a:lnSpc>
            </a:pPr>
            <a:r>
              <a:rPr lang="de-AT" sz="2000" b="1" dirty="0"/>
              <a:t>4. </a:t>
            </a:r>
            <a:r>
              <a:rPr lang="de-AT" sz="2000" b="1" dirty="0" err="1"/>
              <a:t>Nutshell</a:t>
            </a:r>
            <a:r>
              <a:rPr lang="de-AT" sz="2000" b="1" dirty="0"/>
              <a:t> </a:t>
            </a:r>
            <a:r>
              <a:rPr lang="de-AT" sz="2000" b="1" dirty="0" err="1"/>
              <a:t>Examples</a:t>
            </a:r>
            <a:endParaRPr lang="de-AT" sz="2000" b="1" dirty="0"/>
          </a:p>
          <a:p>
            <a:pPr lvl="1">
              <a:lnSpc>
                <a:spcPct val="130000"/>
              </a:lnSpc>
            </a:pPr>
            <a:r>
              <a:rPr lang="de-AT" sz="1600" dirty="0"/>
              <a:t>5.1 </a:t>
            </a:r>
            <a:r>
              <a:rPr lang="de-AT" sz="1600" dirty="0" err="1"/>
              <a:t>Nutshell</a:t>
            </a:r>
            <a:r>
              <a:rPr lang="de-AT" sz="1600" dirty="0"/>
              <a:t> </a:t>
            </a:r>
            <a:r>
              <a:rPr lang="de-AT" sz="1600" dirty="0" err="1"/>
              <a:t>context</a:t>
            </a:r>
            <a:endParaRPr lang="de-AT" sz="1600" dirty="0"/>
          </a:p>
          <a:p>
            <a:pPr lvl="1">
              <a:lnSpc>
                <a:spcPct val="130000"/>
              </a:lnSpc>
            </a:pPr>
            <a:r>
              <a:rPr lang="de-AT" sz="1600" dirty="0"/>
              <a:t>5.2 </a:t>
            </a:r>
            <a:r>
              <a:rPr lang="de-AT" sz="1600" dirty="0" err="1"/>
              <a:t>Creating</a:t>
            </a:r>
            <a:r>
              <a:rPr lang="de-AT" sz="1600" dirty="0"/>
              <a:t> </a:t>
            </a:r>
            <a:r>
              <a:rPr lang="de-AT" sz="1600" dirty="0" err="1"/>
              <a:t>Nutshell</a:t>
            </a:r>
            <a:r>
              <a:rPr lang="de-AT" sz="1600" dirty="0"/>
              <a:t>  </a:t>
            </a:r>
            <a:r>
              <a:rPr lang="de-AT" sz="1600" dirty="0" err="1"/>
              <a:t>Examples</a:t>
            </a:r>
            <a:endParaRPr lang="de-AT" sz="1600" dirty="0"/>
          </a:p>
          <a:p>
            <a:pPr lvl="1">
              <a:lnSpc>
                <a:spcPct val="130000"/>
              </a:lnSpc>
            </a:pPr>
            <a:r>
              <a:rPr lang="de-AT" sz="1600" dirty="0"/>
              <a:t>5.3 </a:t>
            </a:r>
            <a:r>
              <a:rPr lang="de-AT" sz="1600" dirty="0" err="1"/>
              <a:t>Instructions</a:t>
            </a:r>
            <a:endParaRPr lang="de-AT" sz="1600" dirty="0"/>
          </a:p>
          <a:p>
            <a:pPr marL="457200" lvl="1" indent="0">
              <a:lnSpc>
                <a:spcPct val="130000"/>
              </a:lnSpc>
              <a:buNone/>
            </a:pPr>
            <a:endParaRPr lang="de-AT" sz="2000" dirty="0"/>
          </a:p>
          <a:p>
            <a:pPr>
              <a:lnSpc>
                <a:spcPct val="130000"/>
              </a:lnSpc>
            </a:pPr>
            <a:r>
              <a:rPr lang="de-AT" sz="2000" b="1" dirty="0"/>
              <a:t>5. </a:t>
            </a:r>
            <a:r>
              <a:rPr lang="de-AT" sz="2000" b="1" dirty="0" err="1"/>
              <a:t>Conclusion</a:t>
            </a:r>
            <a:endParaRPr lang="de-AT" sz="2000" b="1" dirty="0"/>
          </a:p>
          <a:p>
            <a:pPr lvl="1">
              <a:lnSpc>
                <a:spcPct val="130000"/>
              </a:lnSpc>
            </a:pPr>
            <a:r>
              <a:rPr lang="de-AT" sz="1600" dirty="0"/>
              <a:t>5.1 Summary</a:t>
            </a:r>
          </a:p>
          <a:p>
            <a:pPr lvl="1">
              <a:lnSpc>
                <a:spcPct val="130000"/>
              </a:lnSpc>
            </a:pPr>
            <a:r>
              <a:rPr lang="de-AT" sz="1600" dirty="0"/>
              <a:t>5.2 Outlook</a:t>
            </a:r>
          </a:p>
          <a:p>
            <a:pPr marL="0" indent="0">
              <a:lnSpc>
                <a:spcPct val="130000"/>
              </a:lnSpc>
              <a:buNone/>
            </a:pPr>
            <a:endParaRPr lang="de-AT" sz="2000" b="1" dirty="0"/>
          </a:p>
          <a:p>
            <a:pPr>
              <a:lnSpc>
                <a:spcPct val="130000"/>
              </a:lnSpc>
            </a:pPr>
            <a:r>
              <a:rPr lang="de-AT" sz="2000" b="1" dirty="0"/>
              <a:t>6. Appendix</a:t>
            </a:r>
          </a:p>
          <a:p>
            <a:pPr lvl="1">
              <a:lnSpc>
                <a:spcPct val="130000"/>
              </a:lnSpc>
            </a:pPr>
            <a:r>
              <a:rPr lang="de-AT" sz="1600" dirty="0"/>
              <a:t>6.1 Python Installation</a:t>
            </a:r>
          </a:p>
          <a:p>
            <a:pPr lvl="1">
              <a:lnSpc>
                <a:spcPct val="130000"/>
              </a:lnSpc>
            </a:pPr>
            <a:r>
              <a:rPr lang="de-AT" sz="1600" dirty="0"/>
              <a:t>6.2 Apache </a:t>
            </a:r>
            <a:r>
              <a:rPr lang="de-AT" sz="1600" dirty="0" err="1"/>
              <a:t>Tomcat</a:t>
            </a:r>
            <a:r>
              <a:rPr lang="de-AT" sz="1600" dirty="0"/>
              <a:t> Installation</a:t>
            </a:r>
          </a:p>
          <a:p>
            <a:pPr lvl="1">
              <a:lnSpc>
                <a:spcPct val="130000"/>
              </a:lnSpc>
            </a:pPr>
            <a:r>
              <a:rPr lang="de-AT" sz="1600" dirty="0"/>
              <a:t>6.3 </a:t>
            </a:r>
            <a:r>
              <a:rPr lang="de-AT" sz="1600" dirty="0" err="1"/>
              <a:t>Script</a:t>
            </a:r>
            <a:r>
              <a:rPr lang="de-AT" sz="1600" dirty="0"/>
              <a:t> Tag Libraries</a:t>
            </a:r>
          </a:p>
          <a:p>
            <a:pPr lvl="1"/>
            <a:endParaRPr lang="de-AT" sz="2000" dirty="0"/>
          </a:p>
        </p:txBody>
      </p:sp>
      <p:pic>
        <p:nvPicPr>
          <p:cNvPr id="7" name="Grafik 6">
            <a:extLst>
              <a:ext uri="{FF2B5EF4-FFF2-40B4-BE49-F238E27FC236}">
                <a16:creationId xmlns:a16="http://schemas.microsoft.com/office/drawing/2014/main" id="{2E5DDFA8-497A-4CC7-AAFE-285276187B44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426" r="-1" b="-1"/>
          <a:stretch/>
        </p:blipFill>
        <p:spPr>
          <a:xfrm>
            <a:off x="684819" y="4133427"/>
            <a:ext cx="2689412" cy="2624169"/>
          </a:xfrm>
          <a:custGeom>
            <a:avLst/>
            <a:gdLst/>
            <a:ahLst/>
            <a:cxnLst/>
            <a:rect l="l" t="t" r="r" b="b"/>
            <a:pathLst>
              <a:path w="7028495" h="6858000">
                <a:moveTo>
                  <a:pt x="0" y="0"/>
                </a:moveTo>
                <a:lnTo>
                  <a:pt x="6915668" y="0"/>
                </a:lnTo>
                <a:lnTo>
                  <a:pt x="6952411" y="219663"/>
                </a:lnTo>
                <a:cubicBezTo>
                  <a:pt x="7002551" y="569921"/>
                  <a:pt x="7028495" y="927986"/>
                  <a:pt x="7028495" y="1292112"/>
                </a:cubicBezTo>
                <a:cubicBezTo>
                  <a:pt x="7028495" y="3343346"/>
                  <a:pt x="6205186" y="5202289"/>
                  <a:pt x="4870994" y="6556512"/>
                </a:cubicBezTo>
                <a:lnTo>
                  <a:pt x="4556185" y="6858000"/>
                </a:lnTo>
                <a:lnTo>
                  <a:pt x="0" y="6858000"/>
                </a:lnTo>
                <a:close/>
              </a:path>
            </a:pathLst>
          </a:custGeom>
        </p:spPr>
      </p:pic>
    </p:spTree>
    <p:extLst>
      <p:ext uri="{BB962C8B-B14F-4D97-AF65-F5344CB8AC3E}">
        <p14:creationId xmlns:p14="http://schemas.microsoft.com/office/powerpoint/2010/main" val="300685268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11">
            <a:extLst>
              <a:ext uri="{FF2B5EF4-FFF2-40B4-BE49-F238E27FC236}">
                <a16:creationId xmlns:a16="http://schemas.microsoft.com/office/drawing/2014/main" id="{A4AC5506-6312-4701-8D3C-40187889A94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651752"/>
            <a:ext cx="12192000" cy="73655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Textfeld 6">
            <a:extLst>
              <a:ext uri="{FF2B5EF4-FFF2-40B4-BE49-F238E27FC236}">
                <a16:creationId xmlns:a16="http://schemas.microsoft.com/office/drawing/2014/main" id="{26B8F709-5C4C-4AA8-861E-2187065AD473}"/>
              </a:ext>
            </a:extLst>
          </p:cNvPr>
          <p:cNvSpPr txBox="1"/>
          <p:nvPr/>
        </p:nvSpPr>
        <p:spPr>
          <a:xfrm>
            <a:off x="556532" y="643467"/>
            <a:ext cx="11210925" cy="74483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Gantt-Chart</a:t>
            </a:r>
          </a:p>
          <a:p>
            <a:pPr algn="ctr">
              <a:lnSpc>
                <a:spcPct val="90000"/>
              </a:lnSpc>
              <a:spcBef>
                <a:spcPct val="0"/>
              </a:spcBef>
              <a:spcAft>
                <a:spcPts val="600"/>
              </a:spcAft>
            </a:pPr>
            <a:r>
              <a:rPr lang="en-US" sz="2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(</a:t>
            </a:r>
            <a:r>
              <a:rPr lang="en-US" sz="2000" kern="1200" dirty="0" err="1">
                <a:solidFill>
                  <a:schemeClr val="bg1"/>
                </a:solidFill>
                <a:latin typeface="+mj-lt"/>
                <a:ea typeface="+mj-ea"/>
                <a:cs typeface="+mj-cs"/>
              </a:rPr>
              <a:t>GanttProject</a:t>
            </a:r>
            <a:r>
              <a:rPr lang="en-US" sz="2000" kern="1200" dirty="0">
                <a:solidFill>
                  <a:schemeClr val="bg1"/>
                </a:solidFill>
                <a:latin typeface="+mj-lt"/>
                <a:ea typeface="+mj-ea"/>
                <a:cs typeface="+mj-cs"/>
              </a:rPr>
              <a:t>)</a:t>
            </a:r>
          </a:p>
        </p:txBody>
      </p:sp>
      <p:pic>
        <p:nvPicPr>
          <p:cNvPr id="3" name="Grafik 2">
            <a:extLst>
              <a:ext uri="{FF2B5EF4-FFF2-40B4-BE49-F238E27FC236}">
                <a16:creationId xmlns:a16="http://schemas.microsoft.com/office/drawing/2014/main" id="{5BCD697F-DCFE-441A-BFB8-1E6816FFC68C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2124142"/>
            <a:ext cx="12192000" cy="355101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3010080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102</Words>
  <Application>Microsoft Office PowerPoint</Application>
  <PresentationFormat>Breitbild</PresentationFormat>
  <Paragraphs>34</Paragraphs>
  <Slides>3</Slides>
  <Notes>0</Notes>
  <HiddenSlides>0</HiddenSlides>
  <MMClips>0</MMClips>
  <ScaleCrop>false</ScaleCrop>
  <HeadingPairs>
    <vt:vector size="6" baseType="variant">
      <vt:variant>
        <vt:lpstr>Verwendete Schriftarten</vt:lpstr>
      </vt:variant>
      <vt:variant>
        <vt:i4>3</vt:i4>
      </vt:variant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7" baseType="lpstr">
      <vt:lpstr>Arial</vt:lpstr>
      <vt:lpstr>Calibri</vt:lpstr>
      <vt:lpstr>Calibri Light</vt:lpstr>
      <vt:lpstr>Office</vt:lpstr>
      <vt:lpstr>Apache Tomcat mit  Python-Anbindung</vt:lpstr>
      <vt:lpstr>Inhaltsverzeichnis</vt:lpstr>
      <vt:lpstr>PowerPoint-Präsentation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Apache Tomcat for Python</dc:title>
  <dc:creator>Luka Branko Benzia</dc:creator>
  <cp:lastModifiedBy>Luka Branko Benzia</cp:lastModifiedBy>
  <cp:revision>23</cp:revision>
  <dcterms:created xsi:type="dcterms:W3CDTF">2021-03-17T18:16:31Z</dcterms:created>
  <dcterms:modified xsi:type="dcterms:W3CDTF">2021-04-07T21:55:11Z</dcterms:modified>
</cp:coreProperties>
</file>