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98" r:id="rId1"/>
  </p:sldMasterIdLst>
  <p:notesMasterIdLst>
    <p:notesMasterId r:id="rId18"/>
  </p:notesMasterIdLst>
  <p:sldIdLst>
    <p:sldId id="256" r:id="rId2"/>
    <p:sldId id="257" r:id="rId3"/>
    <p:sldId id="258" r:id="rId4"/>
    <p:sldId id="259" r:id="rId5"/>
    <p:sldId id="274" r:id="rId6"/>
    <p:sldId id="261" r:id="rId7"/>
    <p:sldId id="262" r:id="rId8"/>
    <p:sldId id="263" r:id="rId9"/>
    <p:sldId id="264" r:id="rId10"/>
    <p:sldId id="275" r:id="rId11"/>
    <p:sldId id="266" r:id="rId12"/>
    <p:sldId id="267" r:id="rId13"/>
    <p:sldId id="268" r:id="rId14"/>
    <p:sldId id="269" r:id="rId15"/>
    <p:sldId id="270" r:id="rId16"/>
    <p:sldId id="271"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0008"/>
    <a:srgbClr val="262626"/>
    <a:srgbClr val="5B0A00"/>
    <a:srgbClr val="941100"/>
    <a:srgbClr val="720D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7"/>
    <p:restoredTop sz="94588"/>
  </p:normalViewPr>
  <p:slideViewPr>
    <p:cSldViewPr snapToGrid="0" snapToObjects="1">
      <p:cViewPr varScale="1">
        <p:scale>
          <a:sx n="102" d="100"/>
          <a:sy n="102" d="100"/>
        </p:scale>
        <p:origin x="108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A8DC0D-E6D3-2E46-A496-3F5D0FB314B9}" type="datetimeFigureOut">
              <a:rPr lang="de-DE" smtClean="0"/>
              <a:t>01.06.21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4BA3E0-2DC6-0E40-831C-ABD6C5338DF3}" type="slidenum">
              <a:rPr lang="de-DE" smtClean="0"/>
              <a:t>‹Nr.›</a:t>
            </a:fld>
            <a:endParaRPr lang="de-DE"/>
          </a:p>
        </p:txBody>
      </p:sp>
    </p:spTree>
    <p:extLst>
      <p:ext uri="{BB962C8B-B14F-4D97-AF65-F5344CB8AC3E}">
        <p14:creationId xmlns:p14="http://schemas.microsoft.com/office/powerpoint/2010/main" val="3392112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54BA3E0-2DC6-0E40-831C-ABD6C5338DF3}" type="slidenum">
              <a:rPr lang="de-DE" smtClean="0"/>
              <a:t>1</a:t>
            </a:fld>
            <a:endParaRPr lang="de-DE"/>
          </a:p>
        </p:txBody>
      </p:sp>
    </p:spTree>
    <p:extLst>
      <p:ext uri="{BB962C8B-B14F-4D97-AF65-F5344CB8AC3E}">
        <p14:creationId xmlns:p14="http://schemas.microsoft.com/office/powerpoint/2010/main" val="2262809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6/1/21</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8424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6/1/21</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54018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6/1/21</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454850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6/1/21</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606937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6/1/21</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221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6/1/21</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029543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6/1/21</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900082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6/1/21</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244137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6/1/21</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91991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6/1/21</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2656983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6/1/21</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999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6/1/21</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‹Nr.›</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481218"/>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7" r:id="rId6"/>
    <p:sldLayoutId id="2147484192" r:id="rId7"/>
    <p:sldLayoutId id="2147484193" r:id="rId8"/>
    <p:sldLayoutId id="2147484194" r:id="rId9"/>
    <p:sldLayoutId id="2147484196" r:id="rId10"/>
    <p:sldLayoutId id="2147484195" r:id="rId11"/>
  </p:sldLayoutIdLst>
  <p:hf sldNum="0" hdr="0" ftr="0" dt="0"/>
  <p:txStyles>
    <p:titleStyle>
      <a:lvl1pPr algn="l" defTabSz="914400" rtl="0" eaLnBrk="1" latinLnBrk="0" hangingPunct="1">
        <a:lnSpc>
          <a:spcPct val="90000"/>
        </a:lnSpc>
        <a:spcBef>
          <a:spcPct val="0"/>
        </a:spcBef>
        <a:buNone/>
        <a:defRPr sz="47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1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1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1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1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9" name="Rectangle 112">
            <a:extLst>
              <a:ext uri="{FF2B5EF4-FFF2-40B4-BE49-F238E27FC236}">
                <a16:creationId xmlns:a16="http://schemas.microsoft.com/office/drawing/2014/main" id="{54DCD9B2-D552-47A6-9FE2-15D7E8159A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0ACE0B5-C53D-6A48-A65E-ED4F89CA7A72}"/>
              </a:ext>
            </a:extLst>
          </p:cNvPr>
          <p:cNvSpPr>
            <a:spLocks noGrp="1"/>
          </p:cNvSpPr>
          <p:nvPr>
            <p:ph type="ctrTitle"/>
          </p:nvPr>
        </p:nvSpPr>
        <p:spPr>
          <a:xfrm>
            <a:off x="6730000" y="639098"/>
            <a:ext cx="4813072" cy="3494790"/>
          </a:xfrm>
        </p:spPr>
        <p:txBody>
          <a:bodyPr>
            <a:normAutofit/>
          </a:bodyPr>
          <a:lstStyle/>
          <a:p>
            <a:br>
              <a:rPr lang="de-DE" sz="6200" dirty="0"/>
            </a:br>
            <a:r>
              <a:rPr lang="de-DE" sz="6200" dirty="0"/>
              <a:t>AGB Burgtheater Wien</a:t>
            </a:r>
          </a:p>
        </p:txBody>
      </p:sp>
      <p:sp>
        <p:nvSpPr>
          <p:cNvPr id="3" name="Untertitel 2">
            <a:extLst>
              <a:ext uri="{FF2B5EF4-FFF2-40B4-BE49-F238E27FC236}">
                <a16:creationId xmlns:a16="http://schemas.microsoft.com/office/drawing/2014/main" id="{C10011AA-5B51-3947-8991-0C8BBC35C5BF}"/>
              </a:ext>
            </a:extLst>
          </p:cNvPr>
          <p:cNvSpPr>
            <a:spLocks noGrp="1"/>
          </p:cNvSpPr>
          <p:nvPr>
            <p:ph type="subTitle" idx="1"/>
          </p:nvPr>
        </p:nvSpPr>
        <p:spPr>
          <a:xfrm>
            <a:off x="6729999" y="4455621"/>
            <a:ext cx="4829101" cy="1238616"/>
          </a:xfrm>
        </p:spPr>
        <p:txBody>
          <a:bodyPr>
            <a:normAutofit/>
          </a:bodyPr>
          <a:lstStyle/>
          <a:p>
            <a:r>
              <a:rPr lang="de-DE" dirty="0">
                <a:solidFill>
                  <a:schemeClr val="tx1">
                    <a:lumMod val="85000"/>
                    <a:lumOff val="15000"/>
                  </a:schemeClr>
                </a:solidFill>
              </a:rPr>
              <a:t>Teresa Faustmann</a:t>
            </a:r>
          </a:p>
        </p:txBody>
      </p:sp>
      <p:pic>
        <p:nvPicPr>
          <p:cNvPr id="80" name="Picture 79" descr="Elegante Samtstühle im Theater">
            <a:extLst>
              <a:ext uri="{FF2B5EF4-FFF2-40B4-BE49-F238E27FC236}">
                <a16:creationId xmlns:a16="http://schemas.microsoft.com/office/drawing/2014/main" id="{CDA17A02-72CE-4E56-913C-31E65047E14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2"/>
          <a:stretch/>
        </p:blipFill>
        <p:spPr>
          <a:xfrm>
            <a:off x="633999" y="640081"/>
            <a:ext cx="5462001" cy="5054156"/>
          </a:xfrm>
          <a:prstGeom prst="rect">
            <a:avLst/>
          </a:prstGeom>
        </p:spPr>
      </p:pic>
      <p:cxnSp>
        <p:nvCxnSpPr>
          <p:cNvPr id="120" name="Straight Connector 114">
            <a:extLst>
              <a:ext uri="{FF2B5EF4-FFF2-40B4-BE49-F238E27FC236}">
                <a16:creationId xmlns:a16="http://schemas.microsoft.com/office/drawing/2014/main" id="{FCE0A9EA-62FA-4F43-BEF6-7BBBB3F90F2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32349" y="4294754"/>
            <a:ext cx="43891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1" name="Rectangle 116">
            <a:extLst>
              <a:ext uri="{FF2B5EF4-FFF2-40B4-BE49-F238E27FC236}">
                <a16:creationId xmlns:a16="http://schemas.microsoft.com/office/drawing/2014/main" id="{CCE25F7F-C10E-4478-90C0-93B61E6383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15914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feld 12">
            <a:extLst>
              <a:ext uri="{FF2B5EF4-FFF2-40B4-BE49-F238E27FC236}">
                <a16:creationId xmlns:a16="http://schemas.microsoft.com/office/drawing/2014/main" id="{D66504F8-C2DB-434E-983E-A7CD30CBAA44}"/>
              </a:ext>
            </a:extLst>
          </p:cNvPr>
          <p:cNvSpPr txBox="1"/>
          <p:nvPr/>
        </p:nvSpPr>
        <p:spPr>
          <a:xfrm>
            <a:off x="-98503" y="0"/>
            <a:ext cx="12389005" cy="6858000"/>
          </a:xfrm>
          <a:prstGeom prst="rect">
            <a:avLst/>
          </a:prstGeom>
          <a:solidFill>
            <a:srgbClr val="3E0008"/>
          </a:solidFill>
          <a:ln>
            <a:solidFill>
              <a:srgbClr val="3E0008"/>
            </a:solidFill>
          </a:ln>
        </p:spPr>
        <p:txBody>
          <a:bodyPr wrap="square" rtlCol="0">
            <a:spAutoFit/>
          </a:bodyPr>
          <a:lstStyle/>
          <a:p>
            <a:endParaRPr lang="de-DE" dirty="0"/>
          </a:p>
        </p:txBody>
      </p:sp>
      <p:sp>
        <p:nvSpPr>
          <p:cNvPr id="8" name="Titel 7">
            <a:extLst>
              <a:ext uri="{FF2B5EF4-FFF2-40B4-BE49-F238E27FC236}">
                <a16:creationId xmlns:a16="http://schemas.microsoft.com/office/drawing/2014/main" id="{824A73A7-AE19-AA42-B8CD-3F9F898406C8}"/>
              </a:ext>
            </a:extLst>
          </p:cNvPr>
          <p:cNvSpPr>
            <a:spLocks noGrp="1"/>
          </p:cNvSpPr>
          <p:nvPr>
            <p:ph type="title"/>
          </p:nvPr>
        </p:nvSpPr>
        <p:spPr>
          <a:xfrm>
            <a:off x="0" y="0"/>
            <a:ext cx="12192000" cy="6858000"/>
          </a:xfrm>
        </p:spPr>
        <p:txBody>
          <a:bodyPr anchor="ctr">
            <a:normAutofit/>
          </a:bodyPr>
          <a:lstStyle/>
          <a:p>
            <a:pPr algn="ctr"/>
            <a:r>
              <a:rPr lang="de-DE" sz="6000" dirty="0">
                <a:solidFill>
                  <a:schemeClr val="bg1"/>
                </a:solidFill>
              </a:rPr>
              <a:t>Vergleichbare Unternehmen</a:t>
            </a:r>
          </a:p>
        </p:txBody>
      </p:sp>
    </p:spTree>
    <p:extLst>
      <p:ext uri="{BB962C8B-B14F-4D97-AF65-F5344CB8AC3E}">
        <p14:creationId xmlns:p14="http://schemas.microsoft.com/office/powerpoint/2010/main" val="4078951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061CF-78CE-6C4C-A691-01A289D37826}"/>
              </a:ext>
            </a:extLst>
          </p:cNvPr>
          <p:cNvSpPr>
            <a:spLocks noGrp="1"/>
          </p:cNvSpPr>
          <p:nvPr>
            <p:ph type="title"/>
          </p:nvPr>
        </p:nvSpPr>
        <p:spPr/>
        <p:txBody>
          <a:bodyPr/>
          <a:lstStyle/>
          <a:p>
            <a:r>
              <a:rPr lang="de-DE" dirty="0"/>
              <a:t>Fußballklub Austria Wien</a:t>
            </a:r>
          </a:p>
        </p:txBody>
      </p:sp>
      <p:sp>
        <p:nvSpPr>
          <p:cNvPr id="3" name="Inhaltsplatzhalter 2">
            <a:extLst>
              <a:ext uri="{FF2B5EF4-FFF2-40B4-BE49-F238E27FC236}">
                <a16:creationId xmlns:a16="http://schemas.microsoft.com/office/drawing/2014/main" id="{C320660E-7898-4F42-8414-A43D63F63998}"/>
              </a:ext>
            </a:extLst>
          </p:cNvPr>
          <p:cNvSpPr>
            <a:spLocks noGrp="1"/>
          </p:cNvSpPr>
          <p:nvPr>
            <p:ph idx="1"/>
          </p:nvPr>
        </p:nvSpPr>
        <p:spPr/>
        <p:txBody>
          <a:bodyPr anchor="ctr"/>
          <a:lstStyle/>
          <a:p>
            <a:pPr marL="363538" indent="-220663">
              <a:lnSpc>
                <a:spcPct val="200000"/>
              </a:lnSpc>
              <a:buClr>
                <a:srgbClr val="3E0008"/>
              </a:buClr>
              <a:buFont typeface="Arial" panose="020B0604020202020204" pitchFamily="34" charset="0"/>
              <a:buChar char="•"/>
            </a:pPr>
            <a:r>
              <a:rPr lang="de-DE" dirty="0"/>
              <a:t>Beauftragt kein anderes Unternehmen</a:t>
            </a:r>
          </a:p>
          <a:p>
            <a:pPr marL="363538" indent="-220663">
              <a:lnSpc>
                <a:spcPct val="200000"/>
              </a:lnSpc>
              <a:buClr>
                <a:srgbClr val="3E0008"/>
              </a:buClr>
              <a:buFont typeface="Arial" panose="020B0604020202020204" pitchFamily="34" charset="0"/>
              <a:buChar char="•"/>
            </a:pPr>
            <a:r>
              <a:rPr lang="de-DE" dirty="0"/>
              <a:t>Keine Preissenkung durch Einziehungsauftrag</a:t>
            </a:r>
          </a:p>
          <a:p>
            <a:pPr marL="363538" indent="-220663">
              <a:lnSpc>
                <a:spcPct val="200000"/>
              </a:lnSpc>
              <a:buClr>
                <a:srgbClr val="3E0008"/>
              </a:buClr>
              <a:buFont typeface="Arial" panose="020B0604020202020204" pitchFamily="34" charset="0"/>
              <a:buChar char="•"/>
            </a:pPr>
            <a:r>
              <a:rPr lang="de-DE" dirty="0"/>
              <a:t>Verrechnet keine Zahlscheingebühren</a:t>
            </a:r>
          </a:p>
          <a:p>
            <a:pPr marL="0" indent="0">
              <a:buNone/>
            </a:pPr>
            <a:endParaRPr lang="de-DE" dirty="0"/>
          </a:p>
        </p:txBody>
      </p:sp>
      <p:pic>
        <p:nvPicPr>
          <p:cNvPr id="3074" name="Picture 2" descr="FK Austria Wien – Wikipedia">
            <a:extLst>
              <a:ext uri="{FF2B5EF4-FFF2-40B4-BE49-F238E27FC236}">
                <a16:creationId xmlns:a16="http://schemas.microsoft.com/office/drawing/2014/main" id="{CD193DB7-EFB2-E641-91F4-C379CBA23F7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74825" y="2108201"/>
            <a:ext cx="2494921" cy="3112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7069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9BFEFE-BF6B-F246-93CB-9086521A1DC3}"/>
              </a:ext>
            </a:extLst>
          </p:cNvPr>
          <p:cNvSpPr>
            <a:spLocks noGrp="1"/>
          </p:cNvSpPr>
          <p:nvPr>
            <p:ph type="title"/>
          </p:nvPr>
        </p:nvSpPr>
        <p:spPr/>
        <p:txBody>
          <a:bodyPr/>
          <a:lstStyle/>
          <a:p>
            <a:r>
              <a:rPr lang="de-DE" dirty="0"/>
              <a:t>Kunsthistorisches Museum</a:t>
            </a:r>
          </a:p>
        </p:txBody>
      </p:sp>
      <p:sp>
        <p:nvSpPr>
          <p:cNvPr id="3" name="Inhaltsplatzhalter 2">
            <a:extLst>
              <a:ext uri="{FF2B5EF4-FFF2-40B4-BE49-F238E27FC236}">
                <a16:creationId xmlns:a16="http://schemas.microsoft.com/office/drawing/2014/main" id="{DD39E13C-C28F-F846-B78C-2B517A6C9CB7}"/>
              </a:ext>
            </a:extLst>
          </p:cNvPr>
          <p:cNvSpPr>
            <a:spLocks noGrp="1"/>
          </p:cNvSpPr>
          <p:nvPr>
            <p:ph idx="1"/>
          </p:nvPr>
        </p:nvSpPr>
        <p:spPr/>
        <p:txBody>
          <a:bodyPr/>
          <a:lstStyle/>
          <a:p>
            <a:pPr marL="363538" indent="-220663">
              <a:lnSpc>
                <a:spcPct val="200000"/>
              </a:lnSpc>
              <a:buClr>
                <a:srgbClr val="3E0008"/>
              </a:buClr>
              <a:buFont typeface="Arial" panose="020B0604020202020204" pitchFamily="34" charset="0"/>
              <a:buChar char="•"/>
            </a:pPr>
            <a:r>
              <a:rPr lang="de-DE" dirty="0"/>
              <a:t>Verwendet Einnahmen für die Aufrechterhaltung des österreichischen Kulturerbes</a:t>
            </a:r>
          </a:p>
          <a:p>
            <a:pPr marL="363538" indent="-220663">
              <a:lnSpc>
                <a:spcPct val="200000"/>
              </a:lnSpc>
              <a:buClr>
                <a:srgbClr val="3E0008"/>
              </a:buClr>
              <a:buFont typeface="Arial" panose="020B0604020202020204" pitchFamily="34" charset="0"/>
              <a:buChar char="•"/>
            </a:pPr>
            <a:r>
              <a:rPr lang="de-DE" dirty="0"/>
              <a:t>Zusätzliche Nebengebühren können ausgeschlossen werden</a:t>
            </a:r>
          </a:p>
        </p:txBody>
      </p:sp>
      <p:pic>
        <p:nvPicPr>
          <p:cNvPr id="4098" name="Picture 2" descr="Kunsthistorisches Museum – Wikipedia">
            <a:extLst>
              <a:ext uri="{FF2B5EF4-FFF2-40B4-BE49-F238E27FC236}">
                <a16:creationId xmlns:a16="http://schemas.microsoft.com/office/drawing/2014/main" id="{0000D83E-5D29-414D-92D3-FCE3B2E2775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9921" y="3142397"/>
            <a:ext cx="4552157"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1902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C244DA-31E7-1A4C-A406-22EE83070590}"/>
              </a:ext>
            </a:extLst>
          </p:cNvPr>
          <p:cNvSpPr>
            <a:spLocks noGrp="1"/>
          </p:cNvSpPr>
          <p:nvPr>
            <p:ph type="title"/>
          </p:nvPr>
        </p:nvSpPr>
        <p:spPr/>
        <p:txBody>
          <a:bodyPr/>
          <a:lstStyle/>
          <a:p>
            <a:r>
              <a:rPr lang="de-DE" dirty="0"/>
              <a:t>Staatsoper Wien</a:t>
            </a:r>
          </a:p>
        </p:txBody>
      </p:sp>
      <p:sp>
        <p:nvSpPr>
          <p:cNvPr id="3" name="Inhaltsplatzhalter 2">
            <a:extLst>
              <a:ext uri="{FF2B5EF4-FFF2-40B4-BE49-F238E27FC236}">
                <a16:creationId xmlns:a16="http://schemas.microsoft.com/office/drawing/2014/main" id="{8802BF75-1BDA-9A42-97D7-1CAA28429714}"/>
              </a:ext>
            </a:extLst>
          </p:cNvPr>
          <p:cNvSpPr>
            <a:spLocks noGrp="1"/>
          </p:cNvSpPr>
          <p:nvPr>
            <p:ph idx="1"/>
          </p:nvPr>
        </p:nvSpPr>
        <p:spPr/>
        <p:txBody>
          <a:bodyPr/>
          <a:lstStyle/>
          <a:p>
            <a:pPr marL="363538" indent="-220663">
              <a:lnSpc>
                <a:spcPct val="200000"/>
              </a:lnSpc>
              <a:buClr>
                <a:srgbClr val="3E0008"/>
              </a:buClr>
              <a:buFont typeface="Arial" panose="020B0604020202020204" pitchFamily="34" charset="0"/>
              <a:buChar char="•"/>
            </a:pPr>
            <a:r>
              <a:rPr lang="de-DE" dirty="0"/>
              <a:t>Tochterunternehmen der Bundestheater-Holding GmbH</a:t>
            </a:r>
          </a:p>
          <a:p>
            <a:pPr marL="363538" indent="-220663">
              <a:lnSpc>
                <a:spcPct val="200000"/>
              </a:lnSpc>
              <a:buClr>
                <a:srgbClr val="3E0008"/>
              </a:buClr>
              <a:buFont typeface="Arial" panose="020B0604020202020204" pitchFamily="34" charset="0"/>
              <a:buChar char="•"/>
            </a:pPr>
            <a:r>
              <a:rPr lang="de-DE" dirty="0"/>
              <a:t>Selbe AGB wie die Burgtheater GmbH</a:t>
            </a:r>
          </a:p>
          <a:p>
            <a:pPr marL="363538" indent="-220663">
              <a:lnSpc>
                <a:spcPct val="200000"/>
              </a:lnSpc>
              <a:buClr>
                <a:srgbClr val="3E0008"/>
              </a:buClr>
              <a:buFont typeface="Arial" panose="020B0604020202020204" pitchFamily="34" charset="0"/>
              <a:buChar char="•"/>
            </a:pPr>
            <a:r>
              <a:rPr lang="de-DE" dirty="0"/>
              <a:t>Handelsvertreter: Culturall</a:t>
            </a:r>
          </a:p>
          <a:p>
            <a:pPr marL="363538" indent="-220663">
              <a:lnSpc>
                <a:spcPct val="200000"/>
              </a:lnSpc>
              <a:buClr>
                <a:srgbClr val="3E0008"/>
              </a:buClr>
              <a:buFont typeface="Arial" panose="020B0604020202020204" pitchFamily="34" charset="0"/>
              <a:buChar char="•"/>
            </a:pPr>
            <a:r>
              <a:rPr lang="de-DE" dirty="0"/>
              <a:t>BundestheaterCard -&gt; Verwaltungsgebühren</a:t>
            </a:r>
          </a:p>
        </p:txBody>
      </p:sp>
      <p:pic>
        <p:nvPicPr>
          <p:cNvPr id="5124" name="Picture 4" descr="Wiener Staatsoper">
            <a:extLst>
              <a:ext uri="{FF2B5EF4-FFF2-40B4-BE49-F238E27FC236}">
                <a16:creationId xmlns:a16="http://schemas.microsoft.com/office/drawing/2014/main" id="{DF5C7095-BEC2-9D49-9AB4-4E746793913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017905" y="2358428"/>
            <a:ext cx="3260436" cy="3260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937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C0EBB2-C418-FB4A-905A-1F3DCE1DD28E}"/>
              </a:ext>
            </a:extLst>
          </p:cNvPr>
          <p:cNvSpPr>
            <a:spLocks noGrp="1"/>
          </p:cNvSpPr>
          <p:nvPr>
            <p:ph type="title"/>
          </p:nvPr>
        </p:nvSpPr>
        <p:spPr/>
        <p:txBody>
          <a:bodyPr/>
          <a:lstStyle/>
          <a:p>
            <a:r>
              <a:rPr lang="de-DE" dirty="0"/>
              <a:t>Raimund Theater</a:t>
            </a:r>
          </a:p>
        </p:txBody>
      </p:sp>
      <p:sp>
        <p:nvSpPr>
          <p:cNvPr id="3" name="Inhaltsplatzhalter 2">
            <a:extLst>
              <a:ext uri="{FF2B5EF4-FFF2-40B4-BE49-F238E27FC236}">
                <a16:creationId xmlns:a16="http://schemas.microsoft.com/office/drawing/2014/main" id="{C9B37405-DBE7-1843-BDE7-21AE3B044E27}"/>
              </a:ext>
            </a:extLst>
          </p:cNvPr>
          <p:cNvSpPr>
            <a:spLocks noGrp="1"/>
          </p:cNvSpPr>
          <p:nvPr>
            <p:ph idx="1"/>
          </p:nvPr>
        </p:nvSpPr>
        <p:spPr/>
        <p:txBody>
          <a:bodyPr/>
          <a:lstStyle/>
          <a:p>
            <a:pPr marL="363538" indent="-220663">
              <a:lnSpc>
                <a:spcPct val="200000"/>
              </a:lnSpc>
              <a:buClr>
                <a:srgbClr val="3E0008"/>
              </a:buClr>
              <a:buFont typeface="Arial" panose="020B0604020202020204" pitchFamily="34" charset="0"/>
              <a:buChar char="•"/>
            </a:pPr>
            <a:r>
              <a:rPr lang="de-DE" dirty="0"/>
              <a:t>Handelsvertreter: Wien Ticket Service GmbH</a:t>
            </a:r>
          </a:p>
          <a:p>
            <a:pPr marL="363538" indent="-220663">
              <a:lnSpc>
                <a:spcPct val="200000"/>
              </a:lnSpc>
              <a:buClr>
                <a:srgbClr val="3E0008"/>
              </a:buClr>
              <a:buFont typeface="Arial" panose="020B0604020202020204" pitchFamily="34" charset="0"/>
              <a:buChar char="•"/>
            </a:pPr>
            <a:r>
              <a:rPr lang="de-DE" dirty="0"/>
              <a:t>Unterschiedliche Gebühren fallen an:</a:t>
            </a:r>
          </a:p>
          <a:p>
            <a:pPr marL="656146" lvl="1" indent="-220663">
              <a:lnSpc>
                <a:spcPct val="200000"/>
              </a:lnSpc>
              <a:buClr>
                <a:srgbClr val="3E0008"/>
              </a:buClr>
              <a:buFont typeface="Arial" panose="020B0604020202020204" pitchFamily="34" charset="0"/>
              <a:buChar char="•"/>
            </a:pPr>
            <a:r>
              <a:rPr lang="de-DE" dirty="0"/>
              <a:t>Versandgebühren, Hinterlegungsgebühren,…</a:t>
            </a:r>
          </a:p>
          <a:p>
            <a:pPr marL="363538" indent="-220663">
              <a:lnSpc>
                <a:spcPct val="200000"/>
              </a:lnSpc>
              <a:buClr>
                <a:srgbClr val="3E0008"/>
              </a:buClr>
              <a:buFont typeface="Arial" panose="020B0604020202020204" pitchFamily="34" charset="0"/>
              <a:buChar char="•"/>
            </a:pPr>
            <a:r>
              <a:rPr lang="de-DE" dirty="0"/>
              <a:t>Keine Preissenkung durch Einziehungsauftrag</a:t>
            </a:r>
          </a:p>
          <a:p>
            <a:pPr marL="142875" indent="0">
              <a:lnSpc>
                <a:spcPct val="200000"/>
              </a:lnSpc>
              <a:buClr>
                <a:srgbClr val="3E0008"/>
              </a:buClr>
              <a:buNone/>
            </a:pPr>
            <a:endParaRPr lang="de-DE" dirty="0"/>
          </a:p>
        </p:txBody>
      </p:sp>
      <p:pic>
        <p:nvPicPr>
          <p:cNvPr id="6146" name="Picture 2" descr="Raimund Theater • Wien, Österreich">
            <a:extLst>
              <a:ext uri="{FF2B5EF4-FFF2-40B4-BE49-F238E27FC236}">
                <a16:creationId xmlns:a16="http://schemas.microsoft.com/office/drawing/2014/main" id="{7C247F8C-6FE4-2E47-AF64-9E05D10C213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603211" y="2341418"/>
            <a:ext cx="2491509" cy="249150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564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C98009-8607-1940-A66A-A0BAFBCD88EE}"/>
              </a:ext>
            </a:extLst>
          </p:cNvPr>
          <p:cNvSpPr>
            <a:spLocks noGrp="1"/>
          </p:cNvSpPr>
          <p:nvPr>
            <p:ph type="title"/>
          </p:nvPr>
        </p:nvSpPr>
        <p:spPr/>
        <p:txBody>
          <a:bodyPr/>
          <a:lstStyle/>
          <a:p>
            <a:r>
              <a:rPr lang="de-DE" dirty="0"/>
              <a:t>Zusammenfassung</a:t>
            </a:r>
          </a:p>
        </p:txBody>
      </p:sp>
      <p:sp>
        <p:nvSpPr>
          <p:cNvPr id="3" name="Inhaltsplatzhalter 2">
            <a:extLst>
              <a:ext uri="{FF2B5EF4-FFF2-40B4-BE49-F238E27FC236}">
                <a16:creationId xmlns:a16="http://schemas.microsoft.com/office/drawing/2014/main" id="{6959BEA2-3F0C-8348-A5FC-C8D3DBE52446}"/>
              </a:ext>
            </a:extLst>
          </p:cNvPr>
          <p:cNvSpPr>
            <a:spLocks noGrp="1"/>
          </p:cNvSpPr>
          <p:nvPr>
            <p:ph idx="1"/>
          </p:nvPr>
        </p:nvSpPr>
        <p:spPr/>
        <p:txBody>
          <a:bodyPr numCol="2" anchor="ctr">
            <a:normAutofit fontScale="92500" lnSpcReduction="20000"/>
          </a:bodyPr>
          <a:lstStyle/>
          <a:p>
            <a:pPr marL="142875" indent="0">
              <a:lnSpc>
                <a:spcPct val="200000"/>
              </a:lnSpc>
              <a:buClr>
                <a:srgbClr val="3E0008"/>
              </a:buClr>
              <a:buNone/>
            </a:pPr>
            <a:endParaRPr lang="de-DE" sz="500" dirty="0"/>
          </a:p>
          <a:p>
            <a:pPr marL="363538" indent="-220663">
              <a:lnSpc>
                <a:spcPct val="200000"/>
              </a:lnSpc>
              <a:buClr>
                <a:srgbClr val="3E0008"/>
              </a:buClr>
              <a:buFont typeface="Arial" panose="020B0604020202020204" pitchFamily="34" charset="0"/>
              <a:buChar char="•"/>
            </a:pPr>
            <a:r>
              <a:rPr lang="de-DE" dirty="0"/>
              <a:t>Verwaltungsgebühren:</a:t>
            </a:r>
          </a:p>
          <a:p>
            <a:pPr marL="656146" lvl="1" indent="-220663">
              <a:lnSpc>
                <a:spcPct val="200000"/>
              </a:lnSpc>
              <a:buClr>
                <a:srgbClr val="3E0008"/>
              </a:buClr>
              <a:buFont typeface="Arial" panose="020B0604020202020204" pitchFamily="34" charset="0"/>
              <a:buChar char="•"/>
            </a:pPr>
            <a:r>
              <a:rPr lang="de-DE" dirty="0"/>
              <a:t>Provision für Handelsvertreter</a:t>
            </a:r>
          </a:p>
          <a:p>
            <a:pPr marL="656146" lvl="1" indent="-220663">
              <a:lnSpc>
                <a:spcPct val="200000"/>
              </a:lnSpc>
              <a:buClr>
                <a:srgbClr val="3E0008"/>
              </a:buClr>
              <a:buFont typeface="Arial" panose="020B0604020202020204" pitchFamily="34" charset="0"/>
              <a:buChar char="•"/>
            </a:pPr>
            <a:r>
              <a:rPr lang="de-DE" dirty="0"/>
              <a:t>Zahlscheingebühren</a:t>
            </a:r>
          </a:p>
          <a:p>
            <a:pPr marL="656146" lvl="1" indent="-220663">
              <a:lnSpc>
                <a:spcPct val="200000"/>
              </a:lnSpc>
              <a:buClr>
                <a:srgbClr val="3E0008"/>
              </a:buClr>
              <a:buFont typeface="Arial" panose="020B0604020202020204" pitchFamily="34" charset="0"/>
              <a:buChar char="•"/>
            </a:pPr>
            <a:r>
              <a:rPr lang="de-DE" dirty="0"/>
              <a:t>Negative Auswirkung KonsumentInnen</a:t>
            </a:r>
          </a:p>
          <a:p>
            <a:pPr marL="656146" lvl="1" indent="-220663">
              <a:lnSpc>
                <a:spcPct val="200000"/>
              </a:lnSpc>
              <a:buClr>
                <a:srgbClr val="3E0008"/>
              </a:buClr>
              <a:buFont typeface="Arial" panose="020B0604020202020204" pitchFamily="34" charset="0"/>
              <a:buChar char="•"/>
            </a:pPr>
            <a:endParaRPr lang="de-DE" dirty="0"/>
          </a:p>
          <a:p>
            <a:pPr marL="435483" lvl="1" indent="0">
              <a:lnSpc>
                <a:spcPct val="200000"/>
              </a:lnSpc>
              <a:buClr>
                <a:srgbClr val="3E0008"/>
              </a:buClr>
              <a:buNone/>
            </a:pPr>
            <a:endParaRPr lang="de-DE" dirty="0"/>
          </a:p>
          <a:p>
            <a:pPr marL="363538" indent="-220663">
              <a:lnSpc>
                <a:spcPct val="200000"/>
              </a:lnSpc>
              <a:buClr>
                <a:srgbClr val="3E0008"/>
              </a:buClr>
              <a:buFont typeface="Arial" panose="020B0604020202020204" pitchFamily="34" charset="0"/>
              <a:buChar char="•"/>
            </a:pPr>
            <a:endParaRPr lang="de-DE" sz="400" dirty="0"/>
          </a:p>
          <a:p>
            <a:pPr marL="363538" indent="-220663">
              <a:lnSpc>
                <a:spcPct val="200000"/>
              </a:lnSpc>
              <a:buClr>
                <a:srgbClr val="3E0008"/>
              </a:buClr>
              <a:buFont typeface="Arial" panose="020B0604020202020204" pitchFamily="34" charset="0"/>
              <a:buChar char="•"/>
            </a:pPr>
            <a:r>
              <a:rPr lang="de-DE" dirty="0"/>
              <a:t>Vergleichsunternehmen:</a:t>
            </a:r>
          </a:p>
          <a:p>
            <a:pPr marL="656146" lvl="1" indent="-220663">
              <a:lnSpc>
                <a:spcPct val="200000"/>
              </a:lnSpc>
              <a:buClr>
                <a:srgbClr val="3E0008"/>
              </a:buClr>
              <a:buFont typeface="Arial" panose="020B0604020202020204" pitchFamily="34" charset="0"/>
              <a:buChar char="•"/>
            </a:pPr>
            <a:r>
              <a:rPr lang="de-DE" dirty="0"/>
              <a:t>FK Austria Wien</a:t>
            </a:r>
          </a:p>
          <a:p>
            <a:pPr marL="656146" lvl="1" indent="-220663">
              <a:lnSpc>
                <a:spcPct val="200000"/>
              </a:lnSpc>
              <a:buClr>
                <a:srgbClr val="3E0008"/>
              </a:buClr>
              <a:buFont typeface="Arial" panose="020B0604020202020204" pitchFamily="34" charset="0"/>
              <a:buChar char="•"/>
            </a:pPr>
            <a:r>
              <a:rPr lang="de-DE" dirty="0"/>
              <a:t>Kunsthistorisches Museum</a:t>
            </a:r>
          </a:p>
          <a:p>
            <a:pPr marL="656146" lvl="1" indent="-220663">
              <a:lnSpc>
                <a:spcPct val="200000"/>
              </a:lnSpc>
              <a:buClr>
                <a:srgbClr val="3E0008"/>
              </a:buClr>
              <a:buFont typeface="Arial" panose="020B0604020202020204" pitchFamily="34" charset="0"/>
              <a:buChar char="•"/>
            </a:pPr>
            <a:r>
              <a:rPr lang="de-DE" dirty="0"/>
              <a:t>Staatsoper Wien </a:t>
            </a:r>
          </a:p>
          <a:p>
            <a:pPr marL="656146" lvl="1" indent="-220663">
              <a:lnSpc>
                <a:spcPct val="200000"/>
              </a:lnSpc>
              <a:buClr>
                <a:srgbClr val="3E0008"/>
              </a:buClr>
              <a:buFont typeface="Arial" panose="020B0604020202020204" pitchFamily="34" charset="0"/>
              <a:buChar char="•"/>
            </a:pPr>
            <a:r>
              <a:rPr lang="de-DE" dirty="0"/>
              <a:t>Raimund Theater</a:t>
            </a:r>
          </a:p>
        </p:txBody>
      </p:sp>
      <p:pic>
        <p:nvPicPr>
          <p:cNvPr id="2052" name="Picture 4" descr="Free Red X Transparent Png, Download Free Red X Transparent Png png images,  Free ClipArts on Clipart Library">
            <a:extLst>
              <a:ext uri="{FF2B5EF4-FFF2-40B4-BE49-F238E27FC236}">
                <a16:creationId xmlns:a16="http://schemas.microsoft.com/office/drawing/2014/main" id="{2B4B07AA-9ED9-1B41-84D3-602E91C0B55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8419283" y="4285475"/>
            <a:ext cx="312122" cy="312122"/>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5C49BCAD-4FC0-6A45-A8B8-3C604755B583}"/>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8470" y="3173309"/>
            <a:ext cx="430583" cy="4150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a:extLst>
              <a:ext uri="{FF2B5EF4-FFF2-40B4-BE49-F238E27FC236}">
                <a16:creationId xmlns:a16="http://schemas.microsoft.com/office/drawing/2014/main" id="{A96F4327-45F3-374C-9DF4-D9B30C8930D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330580" y="3781136"/>
            <a:ext cx="430583" cy="4150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a:extLst>
              <a:ext uri="{FF2B5EF4-FFF2-40B4-BE49-F238E27FC236}">
                <a16:creationId xmlns:a16="http://schemas.microsoft.com/office/drawing/2014/main" id="{B21A13AF-EC9B-244D-B986-174D164B9E6E}"/>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8470" y="4879723"/>
            <a:ext cx="430583" cy="415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864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305D3B-6CAD-1644-88DD-5B98227D0A3C}"/>
              </a:ext>
            </a:extLst>
          </p:cNvPr>
          <p:cNvSpPr>
            <a:spLocks noGrp="1"/>
          </p:cNvSpPr>
          <p:nvPr>
            <p:ph type="title"/>
          </p:nvPr>
        </p:nvSpPr>
        <p:spPr/>
        <p:txBody>
          <a:bodyPr/>
          <a:lstStyle/>
          <a:p>
            <a:r>
              <a:rPr lang="de-DE" dirty="0"/>
              <a:t>Ausblick</a:t>
            </a:r>
          </a:p>
        </p:txBody>
      </p:sp>
      <p:sp>
        <p:nvSpPr>
          <p:cNvPr id="3" name="Inhaltsplatzhalter 2">
            <a:extLst>
              <a:ext uri="{FF2B5EF4-FFF2-40B4-BE49-F238E27FC236}">
                <a16:creationId xmlns:a16="http://schemas.microsoft.com/office/drawing/2014/main" id="{5C9A584F-0B50-274E-AB25-E5EC50801E80}"/>
              </a:ext>
            </a:extLst>
          </p:cNvPr>
          <p:cNvSpPr>
            <a:spLocks noGrp="1"/>
          </p:cNvSpPr>
          <p:nvPr>
            <p:ph idx="1"/>
          </p:nvPr>
        </p:nvSpPr>
        <p:spPr/>
        <p:txBody>
          <a:bodyPr anchor="ctr"/>
          <a:lstStyle/>
          <a:p>
            <a:pPr marL="363538" indent="-220663">
              <a:lnSpc>
                <a:spcPct val="200000"/>
              </a:lnSpc>
              <a:buClr>
                <a:srgbClr val="3E0008"/>
              </a:buClr>
              <a:buFont typeface="Arial" panose="020B0604020202020204" pitchFamily="34" charset="0"/>
              <a:buChar char="•"/>
            </a:pPr>
            <a:r>
              <a:rPr lang="de-DE" dirty="0"/>
              <a:t>Zukünftige juristische Handhabung</a:t>
            </a:r>
          </a:p>
          <a:p>
            <a:pPr marL="363538" indent="-220663">
              <a:lnSpc>
                <a:spcPct val="200000"/>
              </a:lnSpc>
              <a:buClr>
                <a:srgbClr val="3E0008"/>
              </a:buClr>
              <a:buFont typeface="Arial" panose="020B0604020202020204" pitchFamily="34" charset="0"/>
              <a:buChar char="•"/>
            </a:pPr>
            <a:r>
              <a:rPr lang="de-DE" dirty="0"/>
              <a:t>Einschaltung VKI</a:t>
            </a:r>
          </a:p>
          <a:p>
            <a:pPr marL="363538" indent="-220663">
              <a:lnSpc>
                <a:spcPct val="200000"/>
              </a:lnSpc>
              <a:buClr>
                <a:srgbClr val="3E0008"/>
              </a:buClr>
              <a:buFont typeface="Arial" panose="020B0604020202020204" pitchFamily="34" charset="0"/>
              <a:buChar char="•"/>
            </a:pPr>
            <a:r>
              <a:rPr lang="de-DE" dirty="0"/>
              <a:t>Klagen auf Unterlassung</a:t>
            </a:r>
          </a:p>
        </p:txBody>
      </p:sp>
    </p:spTree>
    <p:extLst>
      <p:ext uri="{BB962C8B-B14F-4D97-AF65-F5344CB8AC3E}">
        <p14:creationId xmlns:p14="http://schemas.microsoft.com/office/powerpoint/2010/main" val="287330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5077F6-419E-7943-811B-2FCC45EA8A2C}"/>
              </a:ext>
            </a:extLst>
          </p:cNvPr>
          <p:cNvSpPr>
            <a:spLocks noGrp="1"/>
          </p:cNvSpPr>
          <p:nvPr>
            <p:ph type="title"/>
          </p:nvPr>
        </p:nvSpPr>
        <p:spPr/>
        <p:txBody>
          <a:bodyPr/>
          <a:lstStyle/>
          <a:p>
            <a:r>
              <a:rPr lang="de-DE" dirty="0"/>
              <a:t>Überblick</a:t>
            </a:r>
          </a:p>
        </p:txBody>
      </p:sp>
      <p:sp>
        <p:nvSpPr>
          <p:cNvPr id="3" name="Inhaltsplatzhalter 2">
            <a:extLst>
              <a:ext uri="{FF2B5EF4-FFF2-40B4-BE49-F238E27FC236}">
                <a16:creationId xmlns:a16="http://schemas.microsoft.com/office/drawing/2014/main" id="{4FC1FE38-42AC-0F49-9F90-31D02206CAF6}"/>
              </a:ext>
            </a:extLst>
          </p:cNvPr>
          <p:cNvSpPr>
            <a:spLocks noGrp="1"/>
          </p:cNvSpPr>
          <p:nvPr>
            <p:ph idx="1"/>
          </p:nvPr>
        </p:nvSpPr>
        <p:spPr/>
        <p:txBody>
          <a:bodyPr numCol="2" anchor="b">
            <a:normAutofit/>
          </a:bodyPr>
          <a:lstStyle/>
          <a:p>
            <a:pPr marL="142875" indent="0">
              <a:lnSpc>
                <a:spcPct val="220000"/>
              </a:lnSpc>
              <a:buClr>
                <a:srgbClr val="3E0008"/>
              </a:buClr>
              <a:buNone/>
            </a:pPr>
            <a:endParaRPr lang="de-DE" sz="500" dirty="0"/>
          </a:p>
          <a:p>
            <a:pPr marL="363538" indent="-220663">
              <a:lnSpc>
                <a:spcPct val="220000"/>
              </a:lnSpc>
              <a:buClr>
                <a:srgbClr val="3E0008"/>
              </a:buClr>
              <a:buFont typeface="Arial" panose="020B0604020202020204" pitchFamily="34" charset="0"/>
              <a:buChar char="•"/>
            </a:pPr>
            <a:r>
              <a:rPr lang="de-DE" dirty="0"/>
              <a:t>Einleitung</a:t>
            </a:r>
          </a:p>
          <a:p>
            <a:pPr marL="363538" indent="-220663">
              <a:lnSpc>
                <a:spcPct val="220000"/>
              </a:lnSpc>
              <a:buClr>
                <a:srgbClr val="3E0008"/>
              </a:buClr>
              <a:buFont typeface="Arial" panose="020B0604020202020204" pitchFamily="34" charset="0"/>
              <a:buChar char="•"/>
            </a:pPr>
            <a:r>
              <a:rPr lang="de-DE" dirty="0"/>
              <a:t>Bundestheater-Holding GmbH</a:t>
            </a:r>
          </a:p>
          <a:p>
            <a:pPr marL="363538" indent="-220663">
              <a:lnSpc>
                <a:spcPct val="220000"/>
              </a:lnSpc>
              <a:buClr>
                <a:srgbClr val="3E0008"/>
              </a:buClr>
              <a:buFont typeface="Arial" panose="020B0604020202020204" pitchFamily="34" charset="0"/>
              <a:buChar char="•"/>
            </a:pPr>
            <a:r>
              <a:rPr lang="de-DE" dirty="0"/>
              <a:t>Rechtsbereiche</a:t>
            </a:r>
          </a:p>
          <a:p>
            <a:pPr marL="363538" indent="-220663">
              <a:lnSpc>
                <a:spcPct val="220000"/>
              </a:lnSpc>
              <a:buClr>
                <a:srgbClr val="3E0008"/>
              </a:buClr>
              <a:buFont typeface="Arial" panose="020B0604020202020204" pitchFamily="34" charset="0"/>
              <a:buChar char="•"/>
            </a:pPr>
            <a:endParaRPr lang="de-DE" dirty="0"/>
          </a:p>
          <a:p>
            <a:pPr marL="363538" indent="-220663">
              <a:lnSpc>
                <a:spcPct val="220000"/>
              </a:lnSpc>
              <a:buClr>
                <a:srgbClr val="3E0008"/>
              </a:buClr>
              <a:buFont typeface="Arial" panose="020B0604020202020204" pitchFamily="34" charset="0"/>
              <a:buChar char="•"/>
            </a:pPr>
            <a:endParaRPr lang="de-DE" sz="500" dirty="0"/>
          </a:p>
          <a:p>
            <a:pPr marL="363538" indent="-220663">
              <a:lnSpc>
                <a:spcPct val="220000"/>
              </a:lnSpc>
              <a:buClr>
                <a:srgbClr val="3E0008"/>
              </a:buClr>
              <a:buFont typeface="Arial" panose="020B0604020202020204" pitchFamily="34" charset="0"/>
              <a:buChar char="•"/>
            </a:pPr>
            <a:r>
              <a:rPr lang="de-DE" dirty="0"/>
              <a:t>Vergleichsunternehmen</a:t>
            </a:r>
          </a:p>
          <a:p>
            <a:pPr marL="363538" indent="-220663">
              <a:lnSpc>
                <a:spcPct val="220000"/>
              </a:lnSpc>
              <a:buClr>
                <a:srgbClr val="3E0008"/>
              </a:buClr>
              <a:buFont typeface="Arial" panose="020B0604020202020204" pitchFamily="34" charset="0"/>
              <a:buChar char="•"/>
            </a:pPr>
            <a:r>
              <a:rPr lang="de-DE" dirty="0"/>
              <a:t>Ergebnisse</a:t>
            </a:r>
          </a:p>
          <a:p>
            <a:pPr marL="363538" indent="-220663">
              <a:lnSpc>
                <a:spcPct val="220000"/>
              </a:lnSpc>
              <a:buClr>
                <a:srgbClr val="3E0008"/>
              </a:buClr>
              <a:buFont typeface="Arial" panose="020B0604020202020204" pitchFamily="34" charset="0"/>
              <a:buChar char="•"/>
            </a:pPr>
            <a:r>
              <a:rPr lang="de-DE" dirty="0"/>
              <a:t>Ausblick</a:t>
            </a:r>
          </a:p>
        </p:txBody>
      </p:sp>
    </p:spTree>
    <p:extLst>
      <p:ext uri="{BB962C8B-B14F-4D97-AF65-F5344CB8AC3E}">
        <p14:creationId xmlns:p14="http://schemas.microsoft.com/office/powerpoint/2010/main" val="915140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CE9BAE-9361-CE48-9F81-14400FA7980F}"/>
              </a:ext>
            </a:extLst>
          </p:cNvPr>
          <p:cNvSpPr>
            <a:spLocks noGrp="1"/>
          </p:cNvSpPr>
          <p:nvPr>
            <p:ph type="title"/>
          </p:nvPr>
        </p:nvSpPr>
        <p:spPr/>
        <p:txBody>
          <a:bodyPr/>
          <a:lstStyle/>
          <a:p>
            <a:r>
              <a:rPr lang="de-DE" dirty="0"/>
              <a:t>Einleitung</a:t>
            </a:r>
          </a:p>
        </p:txBody>
      </p:sp>
      <p:sp>
        <p:nvSpPr>
          <p:cNvPr id="3" name="Inhaltsplatzhalter 2">
            <a:extLst>
              <a:ext uri="{FF2B5EF4-FFF2-40B4-BE49-F238E27FC236}">
                <a16:creationId xmlns:a16="http://schemas.microsoft.com/office/drawing/2014/main" id="{23F3B92E-5B1D-044F-BC28-56566605D70C}"/>
              </a:ext>
            </a:extLst>
          </p:cNvPr>
          <p:cNvSpPr>
            <a:spLocks noGrp="1"/>
          </p:cNvSpPr>
          <p:nvPr>
            <p:ph idx="1"/>
          </p:nvPr>
        </p:nvSpPr>
        <p:spPr/>
        <p:txBody>
          <a:bodyPr anchor="t"/>
          <a:lstStyle/>
          <a:p>
            <a:pPr marL="363538" indent="-220663">
              <a:lnSpc>
                <a:spcPct val="200000"/>
              </a:lnSpc>
              <a:buClr>
                <a:srgbClr val="3E0008"/>
              </a:buClr>
              <a:buFont typeface="Arial" panose="020B0604020202020204" pitchFamily="34" charset="0"/>
              <a:buChar char="•"/>
            </a:pPr>
            <a:r>
              <a:rPr lang="de-DE" dirty="0"/>
              <a:t>Verwaltungsgebühren von € 4,50</a:t>
            </a:r>
          </a:p>
          <a:p>
            <a:pPr marL="363538" indent="-220663">
              <a:lnSpc>
                <a:spcPct val="200000"/>
              </a:lnSpc>
              <a:buClr>
                <a:srgbClr val="3E0008"/>
              </a:buClr>
              <a:buFont typeface="Arial" panose="020B0604020202020204" pitchFamily="34" charset="0"/>
              <a:buChar char="•"/>
            </a:pPr>
            <a:r>
              <a:rPr lang="de-DE" dirty="0"/>
              <a:t>Genehmigung bei Einziehungsauftrages -&gt; Gebühren fallen weg</a:t>
            </a:r>
          </a:p>
          <a:p>
            <a:pPr marL="363538" indent="-220663">
              <a:lnSpc>
                <a:spcPct val="200000"/>
              </a:lnSpc>
              <a:buClr>
                <a:srgbClr val="3E0008"/>
              </a:buClr>
              <a:buFont typeface="Arial" panose="020B0604020202020204" pitchFamily="34" charset="0"/>
              <a:buChar char="•"/>
            </a:pPr>
            <a:r>
              <a:rPr lang="de-DE" dirty="0"/>
              <a:t>Verwaltungsgebühren = Zahlscheingebühren?</a:t>
            </a:r>
          </a:p>
          <a:p>
            <a:pPr marL="363538" indent="-220663">
              <a:lnSpc>
                <a:spcPct val="200000"/>
              </a:lnSpc>
              <a:buClr>
                <a:srgbClr val="3E0008"/>
              </a:buClr>
              <a:buFont typeface="Arial" panose="020B0604020202020204" pitchFamily="34" charset="0"/>
              <a:buChar char="•"/>
            </a:pPr>
            <a:r>
              <a:rPr lang="de-DE" dirty="0"/>
              <a:t>Wie handeln andere Unternehmen?</a:t>
            </a:r>
          </a:p>
        </p:txBody>
      </p:sp>
    </p:spTree>
    <p:extLst>
      <p:ext uri="{BB962C8B-B14F-4D97-AF65-F5344CB8AC3E}">
        <p14:creationId xmlns:p14="http://schemas.microsoft.com/office/powerpoint/2010/main" val="2102949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648593"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EDC1B285-8516-EE4C-AB7A-B2FCA7CE818A}"/>
              </a:ext>
            </a:extLst>
          </p:cNvPr>
          <p:cNvSpPr>
            <a:spLocks noGrp="1"/>
          </p:cNvSpPr>
          <p:nvPr>
            <p:ph type="title"/>
          </p:nvPr>
        </p:nvSpPr>
        <p:spPr>
          <a:xfrm>
            <a:off x="492369" y="605896"/>
            <a:ext cx="3923514" cy="5646208"/>
          </a:xfrm>
        </p:spPr>
        <p:txBody>
          <a:bodyPr anchor="ctr">
            <a:normAutofit/>
          </a:bodyPr>
          <a:lstStyle/>
          <a:p>
            <a:r>
              <a:rPr lang="de-DE" sz="4400" dirty="0" err="1">
                <a:solidFill>
                  <a:schemeClr val="bg1"/>
                </a:solidFill>
              </a:rPr>
              <a:t>BundestheaterHolding</a:t>
            </a:r>
            <a:r>
              <a:rPr lang="de-DE" sz="4400" dirty="0">
                <a:solidFill>
                  <a:schemeClr val="bg1"/>
                </a:solidFill>
              </a:rPr>
              <a:t> GmbH</a:t>
            </a:r>
          </a:p>
        </p:txBody>
      </p:sp>
      <p:pic>
        <p:nvPicPr>
          <p:cNvPr id="11" name="Inhaltsplatzhalter 10">
            <a:extLst>
              <a:ext uri="{FF2B5EF4-FFF2-40B4-BE49-F238E27FC236}">
                <a16:creationId xmlns:a16="http://schemas.microsoft.com/office/drawing/2014/main" id="{D7FA0E82-13AB-A842-B9B2-FCA38027685C}"/>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l="20803" t="11493" r="26138" b="12287"/>
          <a:stretch/>
        </p:blipFill>
        <p:spPr>
          <a:xfrm>
            <a:off x="5339725" y="113434"/>
            <a:ext cx="6155473" cy="6248456"/>
          </a:xfrm>
        </p:spPr>
      </p:pic>
    </p:spTree>
    <p:extLst>
      <p:ext uri="{BB962C8B-B14F-4D97-AF65-F5344CB8AC3E}">
        <p14:creationId xmlns:p14="http://schemas.microsoft.com/office/powerpoint/2010/main" val="2055414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feld 12">
            <a:extLst>
              <a:ext uri="{FF2B5EF4-FFF2-40B4-BE49-F238E27FC236}">
                <a16:creationId xmlns:a16="http://schemas.microsoft.com/office/drawing/2014/main" id="{D66504F8-C2DB-434E-983E-A7CD30CBAA44}"/>
              </a:ext>
            </a:extLst>
          </p:cNvPr>
          <p:cNvSpPr txBox="1"/>
          <p:nvPr/>
        </p:nvSpPr>
        <p:spPr>
          <a:xfrm>
            <a:off x="-98503" y="0"/>
            <a:ext cx="12389005" cy="6858000"/>
          </a:xfrm>
          <a:prstGeom prst="rect">
            <a:avLst/>
          </a:prstGeom>
          <a:solidFill>
            <a:srgbClr val="3E0008"/>
          </a:solidFill>
          <a:ln>
            <a:solidFill>
              <a:srgbClr val="3E0008"/>
            </a:solidFill>
          </a:ln>
        </p:spPr>
        <p:txBody>
          <a:bodyPr wrap="square" rtlCol="0">
            <a:spAutoFit/>
          </a:bodyPr>
          <a:lstStyle/>
          <a:p>
            <a:endParaRPr lang="de-DE" dirty="0"/>
          </a:p>
        </p:txBody>
      </p:sp>
      <p:sp>
        <p:nvSpPr>
          <p:cNvPr id="8" name="Titel 7">
            <a:extLst>
              <a:ext uri="{FF2B5EF4-FFF2-40B4-BE49-F238E27FC236}">
                <a16:creationId xmlns:a16="http://schemas.microsoft.com/office/drawing/2014/main" id="{824A73A7-AE19-AA42-B8CD-3F9F898406C8}"/>
              </a:ext>
            </a:extLst>
          </p:cNvPr>
          <p:cNvSpPr>
            <a:spLocks noGrp="1"/>
          </p:cNvSpPr>
          <p:nvPr>
            <p:ph type="title"/>
          </p:nvPr>
        </p:nvSpPr>
        <p:spPr>
          <a:xfrm>
            <a:off x="0" y="0"/>
            <a:ext cx="12192000" cy="6858000"/>
          </a:xfrm>
        </p:spPr>
        <p:txBody>
          <a:bodyPr anchor="ctr">
            <a:normAutofit/>
          </a:bodyPr>
          <a:lstStyle/>
          <a:p>
            <a:pPr algn="ctr"/>
            <a:r>
              <a:rPr lang="de-DE" sz="6000" dirty="0">
                <a:solidFill>
                  <a:schemeClr val="bg1"/>
                </a:solidFill>
              </a:rPr>
              <a:t>Rechtsbereiche</a:t>
            </a:r>
            <a:endParaRPr lang="de-DE" sz="6600" dirty="0">
              <a:solidFill>
                <a:schemeClr val="bg1"/>
              </a:solidFill>
            </a:endParaRPr>
          </a:p>
        </p:txBody>
      </p:sp>
    </p:spTree>
    <p:extLst>
      <p:ext uri="{BB962C8B-B14F-4D97-AF65-F5344CB8AC3E}">
        <p14:creationId xmlns:p14="http://schemas.microsoft.com/office/powerpoint/2010/main" val="794187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117BA5-0572-8F49-A624-FA6E4B307AA8}"/>
              </a:ext>
            </a:extLst>
          </p:cNvPr>
          <p:cNvSpPr>
            <a:spLocks noGrp="1"/>
          </p:cNvSpPr>
          <p:nvPr>
            <p:ph type="title"/>
          </p:nvPr>
        </p:nvSpPr>
        <p:spPr/>
        <p:txBody>
          <a:bodyPr/>
          <a:lstStyle/>
          <a:p>
            <a:r>
              <a:rPr lang="de-DE" dirty="0"/>
              <a:t>AGB Burgtheater</a:t>
            </a:r>
          </a:p>
        </p:txBody>
      </p:sp>
      <p:sp>
        <p:nvSpPr>
          <p:cNvPr id="3" name="Inhaltsplatzhalter 2">
            <a:extLst>
              <a:ext uri="{FF2B5EF4-FFF2-40B4-BE49-F238E27FC236}">
                <a16:creationId xmlns:a16="http://schemas.microsoft.com/office/drawing/2014/main" id="{D1C55D5B-F978-DB4D-91A5-B565EC92F171}"/>
              </a:ext>
            </a:extLst>
          </p:cNvPr>
          <p:cNvSpPr>
            <a:spLocks noGrp="1"/>
          </p:cNvSpPr>
          <p:nvPr>
            <p:ph idx="1"/>
          </p:nvPr>
        </p:nvSpPr>
        <p:spPr/>
        <p:txBody>
          <a:bodyPr/>
          <a:lstStyle/>
          <a:p>
            <a:pPr marL="363538" indent="-220663">
              <a:lnSpc>
                <a:spcPct val="200000"/>
              </a:lnSpc>
              <a:buClr>
                <a:srgbClr val="3E0008"/>
              </a:buClr>
              <a:buFont typeface="Arial" panose="020B0604020202020204" pitchFamily="34" charset="0"/>
              <a:buChar char="•"/>
            </a:pPr>
            <a:r>
              <a:rPr lang="de-DE" dirty="0"/>
              <a:t>ART for ART Theaterservice GmbH und Culturall Handelsges.m.b.H</a:t>
            </a:r>
          </a:p>
          <a:p>
            <a:pPr marL="656146" lvl="1" indent="-220663">
              <a:lnSpc>
                <a:spcPct val="200000"/>
              </a:lnSpc>
              <a:buClr>
                <a:srgbClr val="3E0008"/>
              </a:buClr>
              <a:buFont typeface="Arial" panose="020B0604020202020204" pitchFamily="34" charset="0"/>
              <a:buChar char="•"/>
            </a:pPr>
            <a:r>
              <a:rPr lang="de-DE" dirty="0"/>
              <a:t>Zuständig für den Kartenverkauf </a:t>
            </a:r>
          </a:p>
          <a:p>
            <a:pPr marL="656146" lvl="1" indent="-220663">
              <a:lnSpc>
                <a:spcPct val="200000"/>
              </a:lnSpc>
              <a:buClr>
                <a:srgbClr val="3E0008"/>
              </a:buClr>
              <a:buFont typeface="Arial" panose="020B0604020202020204" pitchFamily="34" charset="0"/>
              <a:buChar char="•"/>
            </a:pPr>
            <a:r>
              <a:rPr lang="de-DE" dirty="0"/>
              <a:t>Fremden Namen und auf fremde Rechnung</a:t>
            </a:r>
          </a:p>
        </p:txBody>
      </p:sp>
      <p:pic>
        <p:nvPicPr>
          <p:cNvPr id="1026" name="Picture 2" descr="Culturall - Online buchen, live erleben">
            <a:extLst>
              <a:ext uri="{FF2B5EF4-FFF2-40B4-BE49-F238E27FC236}">
                <a16:creationId xmlns:a16="http://schemas.microsoft.com/office/drawing/2014/main" id="{5F76B3B6-3F38-0A48-BC62-B4AB8D5157A0}"/>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554720" y="3558169"/>
            <a:ext cx="2540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47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943590-74B4-2E48-88F7-39F877C4035E}"/>
              </a:ext>
            </a:extLst>
          </p:cNvPr>
          <p:cNvSpPr>
            <a:spLocks noGrp="1"/>
          </p:cNvSpPr>
          <p:nvPr>
            <p:ph type="title"/>
          </p:nvPr>
        </p:nvSpPr>
        <p:spPr/>
        <p:txBody>
          <a:bodyPr/>
          <a:lstStyle/>
          <a:p>
            <a:r>
              <a:rPr lang="de-DE" dirty="0"/>
              <a:t>Handelsvertretergesetz</a:t>
            </a:r>
          </a:p>
        </p:txBody>
      </p:sp>
      <p:sp>
        <p:nvSpPr>
          <p:cNvPr id="3" name="Inhaltsplatzhalter 2">
            <a:extLst>
              <a:ext uri="{FF2B5EF4-FFF2-40B4-BE49-F238E27FC236}">
                <a16:creationId xmlns:a16="http://schemas.microsoft.com/office/drawing/2014/main" id="{2E1D06A0-3F0C-C047-9C54-5649DC23166E}"/>
              </a:ext>
            </a:extLst>
          </p:cNvPr>
          <p:cNvSpPr>
            <a:spLocks noGrp="1"/>
          </p:cNvSpPr>
          <p:nvPr>
            <p:ph idx="1"/>
          </p:nvPr>
        </p:nvSpPr>
        <p:spPr/>
        <p:txBody>
          <a:bodyPr>
            <a:normAutofit/>
          </a:bodyPr>
          <a:lstStyle/>
          <a:p>
            <a:pPr marL="363538" indent="-220663">
              <a:lnSpc>
                <a:spcPct val="200000"/>
              </a:lnSpc>
              <a:buClr>
                <a:srgbClr val="3E0008"/>
              </a:buClr>
              <a:buFont typeface="Arial" panose="020B0604020202020204" pitchFamily="34" charset="0"/>
              <a:buChar char="•"/>
            </a:pPr>
            <a:r>
              <a:rPr lang="de-DE" dirty="0"/>
              <a:t>Handeln auf fremden Namen und auf fremde Rechnung</a:t>
            </a:r>
          </a:p>
          <a:p>
            <a:pPr marL="363538" indent="-220663">
              <a:lnSpc>
                <a:spcPct val="200000"/>
              </a:lnSpc>
              <a:buClr>
                <a:srgbClr val="3E0008"/>
              </a:buClr>
              <a:buFont typeface="Arial" panose="020B0604020202020204" pitchFamily="34" charset="0"/>
              <a:buChar char="•"/>
            </a:pPr>
            <a:r>
              <a:rPr lang="de-DE" dirty="0"/>
              <a:t>Ständig mit den Geschäften des Unternehmens betraut</a:t>
            </a:r>
          </a:p>
          <a:p>
            <a:pPr marL="363538" indent="-220663">
              <a:lnSpc>
                <a:spcPct val="200000"/>
              </a:lnSpc>
              <a:buClr>
                <a:srgbClr val="3E0008"/>
              </a:buClr>
              <a:buFont typeface="Arial" panose="020B0604020202020204" pitchFamily="34" charset="0"/>
              <a:buChar char="•"/>
            </a:pPr>
            <a:r>
              <a:rPr lang="de-DE" dirty="0"/>
              <a:t>Eigenständiges Unternehmen und trägt eigenes Unternehmensrisiko</a:t>
            </a:r>
          </a:p>
          <a:p>
            <a:pPr marL="363538" indent="-220663">
              <a:lnSpc>
                <a:spcPct val="200000"/>
              </a:lnSpc>
              <a:buClr>
                <a:srgbClr val="3E0008"/>
              </a:buClr>
              <a:buFont typeface="Arial" panose="020B0604020202020204" pitchFamily="34" charset="0"/>
              <a:buChar char="•"/>
            </a:pPr>
            <a:r>
              <a:rPr lang="de-DE" dirty="0"/>
              <a:t>Handelsvertreter bekommt eine Vergütung</a:t>
            </a:r>
          </a:p>
          <a:p>
            <a:pPr marL="656146" lvl="1" indent="-220663">
              <a:lnSpc>
                <a:spcPct val="200000"/>
              </a:lnSpc>
              <a:buClr>
                <a:srgbClr val="3E0008"/>
              </a:buClr>
              <a:buFont typeface="Arial" panose="020B0604020202020204" pitchFamily="34" charset="0"/>
              <a:buChar char="•"/>
            </a:pPr>
            <a:r>
              <a:rPr lang="de-DE" dirty="0"/>
              <a:t>Provision oder Gewinnbeteiligung am Unternehmen</a:t>
            </a:r>
          </a:p>
          <a:p>
            <a:endParaRPr lang="de-DE" dirty="0"/>
          </a:p>
        </p:txBody>
      </p:sp>
    </p:spTree>
    <p:extLst>
      <p:ext uri="{BB962C8B-B14F-4D97-AF65-F5344CB8AC3E}">
        <p14:creationId xmlns:p14="http://schemas.microsoft.com/office/powerpoint/2010/main" val="3651942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45CFAC-CD3B-B442-8CA3-C2ACB46519D0}"/>
              </a:ext>
            </a:extLst>
          </p:cNvPr>
          <p:cNvSpPr>
            <a:spLocks noGrp="1"/>
          </p:cNvSpPr>
          <p:nvPr>
            <p:ph type="title"/>
          </p:nvPr>
        </p:nvSpPr>
        <p:spPr/>
        <p:txBody>
          <a:bodyPr/>
          <a:lstStyle/>
          <a:p>
            <a:r>
              <a:rPr lang="de-DE" dirty="0"/>
              <a:t>Konsumentenschutzgesetz</a:t>
            </a:r>
          </a:p>
        </p:txBody>
      </p:sp>
      <p:sp>
        <p:nvSpPr>
          <p:cNvPr id="3" name="Inhaltsplatzhalter 2">
            <a:extLst>
              <a:ext uri="{FF2B5EF4-FFF2-40B4-BE49-F238E27FC236}">
                <a16:creationId xmlns:a16="http://schemas.microsoft.com/office/drawing/2014/main" id="{C3E48CA7-D093-204D-A2D4-896EAE9348E1}"/>
              </a:ext>
            </a:extLst>
          </p:cNvPr>
          <p:cNvSpPr>
            <a:spLocks noGrp="1"/>
          </p:cNvSpPr>
          <p:nvPr>
            <p:ph idx="1"/>
          </p:nvPr>
        </p:nvSpPr>
        <p:spPr/>
        <p:txBody>
          <a:bodyPr/>
          <a:lstStyle/>
          <a:p>
            <a:pPr marL="363538" indent="-220663">
              <a:lnSpc>
                <a:spcPct val="200000"/>
              </a:lnSpc>
              <a:buClr>
                <a:srgbClr val="3E0008"/>
              </a:buClr>
              <a:buFont typeface="Arial" panose="020B0604020202020204" pitchFamily="34" charset="0"/>
              <a:buChar char="•"/>
            </a:pPr>
            <a:r>
              <a:rPr lang="de-DE" dirty="0"/>
              <a:t>§ 6 Abs 1 und 2 KschG – unzulässige Vertragsbestimmungen</a:t>
            </a:r>
          </a:p>
          <a:p>
            <a:pPr marL="363538" indent="-220663">
              <a:lnSpc>
                <a:spcPct val="200000"/>
              </a:lnSpc>
              <a:buClr>
                <a:srgbClr val="3E0008"/>
              </a:buClr>
              <a:buFont typeface="Arial" panose="020B0604020202020204" pitchFamily="34" charset="0"/>
              <a:buChar char="•"/>
            </a:pPr>
            <a:r>
              <a:rPr lang="de-DE" dirty="0"/>
              <a:t>Ausnahme: </a:t>
            </a:r>
          </a:p>
          <a:p>
            <a:pPr marL="656146" lvl="1" indent="-220663">
              <a:lnSpc>
                <a:spcPct val="200000"/>
              </a:lnSpc>
              <a:buClr>
                <a:srgbClr val="3E0008"/>
              </a:buClr>
              <a:buFont typeface="Arial" panose="020B0604020202020204" pitchFamily="34" charset="0"/>
              <a:buChar char="•"/>
            </a:pPr>
            <a:r>
              <a:rPr lang="de-DE" dirty="0"/>
              <a:t>spezielle Vertragsbestimmung wurde bereits im Vorhinein ausgehandelt</a:t>
            </a:r>
          </a:p>
          <a:p>
            <a:pPr marL="656146" lvl="1" indent="-220663">
              <a:lnSpc>
                <a:spcPct val="200000"/>
              </a:lnSpc>
              <a:buClr>
                <a:srgbClr val="3E0008"/>
              </a:buClr>
              <a:buFont typeface="Arial" panose="020B0604020202020204" pitchFamily="34" charset="0"/>
              <a:buChar char="•"/>
            </a:pPr>
            <a:r>
              <a:rPr lang="de-DE" dirty="0"/>
              <a:t>Beweis muss vorhanden sein</a:t>
            </a:r>
          </a:p>
          <a:p>
            <a:pPr marL="656146" lvl="1" indent="-220663">
              <a:lnSpc>
                <a:spcPct val="200000"/>
              </a:lnSpc>
              <a:buClr>
                <a:srgbClr val="3E0008"/>
              </a:buClr>
              <a:buFont typeface="Arial" panose="020B0604020202020204" pitchFamily="34" charset="0"/>
              <a:buChar char="•"/>
            </a:pPr>
            <a:endParaRPr lang="de-DE" dirty="0"/>
          </a:p>
          <a:p>
            <a:endParaRPr lang="de-DE" dirty="0"/>
          </a:p>
        </p:txBody>
      </p:sp>
    </p:spTree>
    <p:extLst>
      <p:ext uri="{BB962C8B-B14F-4D97-AF65-F5344CB8AC3E}">
        <p14:creationId xmlns:p14="http://schemas.microsoft.com/office/powerpoint/2010/main" val="805409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10D7C0-F531-B94E-AEAA-2A060FF8BC6C}"/>
              </a:ext>
            </a:extLst>
          </p:cNvPr>
          <p:cNvSpPr>
            <a:spLocks noGrp="1"/>
          </p:cNvSpPr>
          <p:nvPr>
            <p:ph type="title"/>
          </p:nvPr>
        </p:nvSpPr>
        <p:spPr/>
        <p:txBody>
          <a:bodyPr/>
          <a:lstStyle/>
          <a:p>
            <a:r>
              <a:rPr lang="de-DE" dirty="0"/>
              <a:t>Zahlungsdienstgesetz</a:t>
            </a:r>
          </a:p>
        </p:txBody>
      </p:sp>
      <p:sp>
        <p:nvSpPr>
          <p:cNvPr id="3" name="Inhaltsplatzhalter 2">
            <a:extLst>
              <a:ext uri="{FF2B5EF4-FFF2-40B4-BE49-F238E27FC236}">
                <a16:creationId xmlns:a16="http://schemas.microsoft.com/office/drawing/2014/main" id="{77EB096E-4BCD-E543-B8F7-C20088C496BD}"/>
              </a:ext>
            </a:extLst>
          </p:cNvPr>
          <p:cNvSpPr>
            <a:spLocks noGrp="1"/>
          </p:cNvSpPr>
          <p:nvPr>
            <p:ph idx="1"/>
          </p:nvPr>
        </p:nvSpPr>
        <p:spPr/>
        <p:txBody>
          <a:bodyPr>
            <a:normAutofit lnSpcReduction="10000"/>
          </a:bodyPr>
          <a:lstStyle/>
          <a:p>
            <a:pPr marL="142875" indent="0">
              <a:lnSpc>
                <a:spcPct val="200000"/>
              </a:lnSpc>
              <a:buClr>
                <a:srgbClr val="3E0008"/>
              </a:buClr>
              <a:buNone/>
            </a:pPr>
            <a:r>
              <a:rPr lang="de-DE" b="1" dirty="0"/>
              <a:t>§ 56 Abs 3 ZaDiG </a:t>
            </a:r>
          </a:p>
          <a:p>
            <a:pPr marL="142875" indent="0">
              <a:lnSpc>
                <a:spcPct val="200000"/>
              </a:lnSpc>
              <a:buClr>
                <a:srgbClr val="3E0008"/>
              </a:buClr>
              <a:buNone/>
            </a:pPr>
            <a:r>
              <a:rPr lang="de-AT" dirty="0"/>
              <a:t>„Der Zahlungsdienstleister darf dem Zahlungsempfänger nicht verwehren, dem Zahler für die Nutzung eines bestimmten Zahlungsinstruments eine Ermäßigung anzubieten oder ihm anderweitig einen Anreiz zur Nutzung dieses Instruments zu geben. Die Erhebung von Entgelten durch den Zahlungsempfänger im Falle der Nutzung eines bestimmten Zahlungsinstrumentes ist unzulässig.“</a:t>
            </a:r>
            <a:endParaRPr lang="de-DE" dirty="0"/>
          </a:p>
        </p:txBody>
      </p:sp>
    </p:spTree>
    <p:extLst>
      <p:ext uri="{BB962C8B-B14F-4D97-AF65-F5344CB8AC3E}">
        <p14:creationId xmlns:p14="http://schemas.microsoft.com/office/powerpoint/2010/main" val="4006623112"/>
      </p:ext>
    </p:extLst>
  </p:cSld>
  <p:clrMapOvr>
    <a:masterClrMapping/>
  </p:clrMapOvr>
</p:sld>
</file>

<file path=ppt/theme/theme1.xml><?xml version="1.0" encoding="utf-8"?>
<a:theme xmlns:a="http://schemas.openxmlformats.org/drawingml/2006/main" name="RetrospectVTI">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Avenir Next LT Pro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venir Next LT Pro"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275</Words>
  <Application>Microsoft Macintosh PowerPoint</Application>
  <PresentationFormat>Breitbild</PresentationFormat>
  <Paragraphs>74</Paragraphs>
  <Slides>16</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16</vt:i4>
      </vt:variant>
    </vt:vector>
  </HeadingPairs>
  <TitlesOfParts>
    <vt:vector size="21" baseType="lpstr">
      <vt:lpstr>Arial</vt:lpstr>
      <vt:lpstr>Avenir Next LT Pro</vt:lpstr>
      <vt:lpstr>Avenir Next LT Pro Light</vt:lpstr>
      <vt:lpstr>Calibri</vt:lpstr>
      <vt:lpstr>RetrospectVTI</vt:lpstr>
      <vt:lpstr> AGB Burgtheater Wien</vt:lpstr>
      <vt:lpstr>Überblick</vt:lpstr>
      <vt:lpstr>Einleitung</vt:lpstr>
      <vt:lpstr>BundestheaterHolding GmbH</vt:lpstr>
      <vt:lpstr>Rechtsbereiche</vt:lpstr>
      <vt:lpstr>AGB Burgtheater</vt:lpstr>
      <vt:lpstr>Handelsvertretergesetz</vt:lpstr>
      <vt:lpstr>Konsumentenschutzgesetz</vt:lpstr>
      <vt:lpstr>Zahlungsdienstgesetz</vt:lpstr>
      <vt:lpstr>Vergleichbare Unternehmen</vt:lpstr>
      <vt:lpstr>Fußballklub Austria Wien</vt:lpstr>
      <vt:lpstr>Kunsthistorisches Museum</vt:lpstr>
      <vt:lpstr>Staatsoper Wien</vt:lpstr>
      <vt:lpstr>Raimund Theater</vt:lpstr>
      <vt:lpstr>Zusammenfassung</vt:lpstr>
      <vt:lpstr>Ausblick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AGB Burgtheater Wien</dc:title>
  <dc:creator>Teresa Faustmann</dc:creator>
  <cp:lastModifiedBy>Teresa Faustmann</cp:lastModifiedBy>
  <cp:revision>46</cp:revision>
  <dcterms:created xsi:type="dcterms:W3CDTF">2021-03-17T14:37:47Z</dcterms:created>
  <dcterms:modified xsi:type="dcterms:W3CDTF">2021-06-01T21:49:36Z</dcterms:modified>
</cp:coreProperties>
</file>