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6/1/2021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html5test.com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z="6600" dirty="0" smtClean="0"/>
              <a:t>HTML5 </a:t>
            </a:r>
            <a:r>
              <a:rPr lang="de-AT" sz="4800" dirty="0" smtClean="0"/>
              <a:t>&lt;&gt;…. &lt;/&gt;</a:t>
            </a:r>
            <a:endParaRPr lang="en-GB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849497"/>
          </a:xfrm>
        </p:spPr>
        <p:txBody>
          <a:bodyPr>
            <a:noAutofit/>
          </a:bodyPr>
          <a:lstStyle/>
          <a:p>
            <a:r>
              <a:rPr lang="de-AT" sz="2800" dirty="0" smtClean="0"/>
              <a:t>Mustafa Rafie 							</a:t>
            </a:r>
            <a:endParaRPr lang="en-GB" sz="2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792" y="249393"/>
            <a:ext cx="2276935" cy="2069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015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712" y="859312"/>
            <a:ext cx="10571998" cy="970450"/>
          </a:xfrm>
        </p:spPr>
        <p:txBody>
          <a:bodyPr/>
          <a:lstStyle/>
          <a:p>
            <a:r>
              <a:rPr lang="en-GB" dirty="0" smtClean="0"/>
              <a:t>2D Content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&lt;</a:t>
            </a:r>
            <a:r>
              <a:rPr lang="de-AT" dirty="0" err="1" smtClean="0"/>
              <a:t>svg</a:t>
            </a:r>
            <a:r>
              <a:rPr lang="de-AT" dirty="0" smtClean="0"/>
              <a:t>&gt; 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&lt;</a:t>
            </a:r>
            <a:r>
              <a:rPr lang="de-AT" dirty="0" err="1" smtClean="0"/>
              <a:t>canvas</a:t>
            </a:r>
            <a:r>
              <a:rPr lang="de-AT" dirty="0" smtClean="0"/>
              <a:t>&gt;</a:t>
            </a:r>
          </a:p>
          <a:p>
            <a:endParaRPr lang="de-AT" dirty="0" smtClean="0"/>
          </a:p>
        </p:txBody>
      </p:sp>
      <p:cxnSp>
        <p:nvCxnSpPr>
          <p:cNvPr id="5" name="Gerader Verbinder 4"/>
          <p:cNvCxnSpPr/>
          <p:nvPr/>
        </p:nvCxnSpPr>
        <p:spPr>
          <a:xfrm flipH="1">
            <a:off x="5370490" y="1829762"/>
            <a:ext cx="12879" cy="5176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154" y="3113238"/>
            <a:ext cx="2722752" cy="151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23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Benutzerfreundliche Formulare</a:t>
            </a:r>
            <a:endParaRPr lang="en-GB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66" y="2457504"/>
            <a:ext cx="5310049" cy="3801628"/>
          </a:xfrm>
        </p:spPr>
      </p:pic>
      <p:sp>
        <p:nvSpPr>
          <p:cNvPr id="5" name="Textfeld 4"/>
          <p:cNvSpPr txBox="1"/>
          <p:nvPr/>
        </p:nvSpPr>
        <p:spPr>
          <a:xfrm>
            <a:off x="810000" y="2962140"/>
            <a:ext cx="22151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smtClean="0"/>
              <a:t>&lt;email&gt;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smtClean="0"/>
              <a:t>&lt;</a:t>
            </a:r>
            <a:r>
              <a:rPr lang="de-AT" sz="2400" dirty="0" err="1" smtClean="0"/>
              <a:t>number</a:t>
            </a:r>
            <a:r>
              <a:rPr lang="de-AT" sz="2400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smtClean="0"/>
              <a:t>&lt;</a:t>
            </a:r>
            <a:r>
              <a:rPr lang="de-AT" sz="2400" dirty="0" err="1" smtClean="0"/>
              <a:t>url</a:t>
            </a:r>
            <a:r>
              <a:rPr lang="de-AT" sz="2400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smtClean="0"/>
              <a:t>&lt;</a:t>
            </a:r>
            <a:r>
              <a:rPr lang="de-AT" sz="2400" dirty="0" err="1" smtClean="0"/>
              <a:t>tel</a:t>
            </a:r>
            <a:r>
              <a:rPr lang="de-AT" sz="2400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smtClean="0"/>
              <a:t>&lt;</a:t>
            </a:r>
            <a:r>
              <a:rPr lang="de-AT" sz="2400" dirty="0" err="1" smtClean="0"/>
              <a:t>search</a:t>
            </a:r>
            <a:r>
              <a:rPr lang="de-AT" sz="2400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smtClean="0"/>
              <a:t>&lt;</a:t>
            </a:r>
            <a:r>
              <a:rPr lang="de-AT" sz="2400" dirty="0" err="1" smtClean="0"/>
              <a:t>range</a:t>
            </a:r>
            <a:r>
              <a:rPr lang="de-AT" sz="2400" dirty="0" smtClean="0"/>
              <a:t>&gt;</a:t>
            </a:r>
          </a:p>
          <a:p>
            <a:endParaRPr lang="en-GB" dirty="0"/>
          </a:p>
        </p:txBody>
      </p:sp>
      <p:cxnSp>
        <p:nvCxnSpPr>
          <p:cNvPr id="7" name="Gerader Verbinder 6"/>
          <p:cNvCxnSpPr/>
          <p:nvPr/>
        </p:nvCxnSpPr>
        <p:spPr>
          <a:xfrm>
            <a:off x="5241701" y="1906073"/>
            <a:ext cx="25758" cy="4951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761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Einbetten von Audios und Videos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Kein  </a:t>
            </a:r>
            <a:r>
              <a:rPr lang="de-AT" dirty="0" err="1" smtClean="0"/>
              <a:t>Plug-in</a:t>
            </a:r>
            <a:r>
              <a:rPr lang="de-AT" dirty="0" smtClean="0"/>
              <a:t> mehr nötig</a:t>
            </a:r>
          </a:p>
          <a:p>
            <a:endParaRPr lang="de-AT" dirty="0"/>
          </a:p>
          <a:p>
            <a:r>
              <a:rPr lang="de-AT" dirty="0" smtClean="0"/>
              <a:t>&lt;</a:t>
            </a:r>
            <a:r>
              <a:rPr lang="de-AT" dirty="0" err="1" smtClean="0"/>
              <a:t>audio</a:t>
            </a:r>
            <a:r>
              <a:rPr lang="de-AT" dirty="0" smtClean="0"/>
              <a:t>&gt;</a:t>
            </a:r>
          </a:p>
          <a:p>
            <a:endParaRPr lang="de-AT" dirty="0"/>
          </a:p>
          <a:p>
            <a:r>
              <a:rPr lang="de-AT" dirty="0" smtClean="0"/>
              <a:t>&lt;</a:t>
            </a:r>
            <a:r>
              <a:rPr lang="de-AT" dirty="0" err="1" smtClean="0"/>
              <a:t>video</a:t>
            </a:r>
            <a:r>
              <a:rPr lang="de-AT" dirty="0" smtClean="0"/>
              <a:t>&gt;</a:t>
            </a:r>
            <a:endParaRPr lang="en-GB" dirty="0"/>
          </a:p>
        </p:txBody>
      </p:sp>
      <p:cxnSp>
        <p:nvCxnSpPr>
          <p:cNvPr id="5" name="Gerader Verbinder 4"/>
          <p:cNvCxnSpPr/>
          <p:nvPr/>
        </p:nvCxnSpPr>
        <p:spPr>
          <a:xfrm>
            <a:off x="5769735" y="1893194"/>
            <a:ext cx="12879" cy="49648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149" y="2773326"/>
            <a:ext cx="4208482" cy="96320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390" y="4447256"/>
            <a:ext cx="2361866" cy="191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46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Mehr Interaktivität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&lt;</a:t>
            </a:r>
            <a:r>
              <a:rPr lang="de-AT" dirty="0" err="1" smtClean="0"/>
              <a:t>dialog</a:t>
            </a:r>
            <a:r>
              <a:rPr lang="de-AT" dirty="0" smtClean="0"/>
              <a:t>&gt;</a:t>
            </a:r>
          </a:p>
          <a:p>
            <a:endParaRPr lang="de-AT" dirty="0"/>
          </a:p>
          <a:p>
            <a:r>
              <a:rPr lang="de-AT" dirty="0" smtClean="0"/>
              <a:t>&lt;</a:t>
            </a:r>
            <a:r>
              <a:rPr lang="de-AT" dirty="0" err="1" smtClean="0"/>
              <a:t>summary</a:t>
            </a:r>
            <a:r>
              <a:rPr lang="de-AT" dirty="0" smtClean="0"/>
              <a:t>&gt;</a:t>
            </a:r>
          </a:p>
          <a:p>
            <a:endParaRPr lang="de-AT" dirty="0"/>
          </a:p>
          <a:p>
            <a:r>
              <a:rPr lang="de-AT" dirty="0" smtClean="0"/>
              <a:t>&lt;</a:t>
            </a:r>
            <a:r>
              <a:rPr lang="de-AT" dirty="0" err="1" smtClean="0"/>
              <a:t>details</a:t>
            </a:r>
            <a:r>
              <a:rPr lang="de-AT" dirty="0" smtClean="0"/>
              <a:t>&gt;</a:t>
            </a:r>
            <a:endParaRPr lang="en-GB" dirty="0"/>
          </a:p>
        </p:txBody>
      </p:sp>
      <p:cxnSp>
        <p:nvCxnSpPr>
          <p:cNvPr id="5" name="Gerader Verbinder 4"/>
          <p:cNvCxnSpPr/>
          <p:nvPr/>
        </p:nvCxnSpPr>
        <p:spPr>
          <a:xfrm>
            <a:off x="5898524" y="1880315"/>
            <a:ext cx="12879" cy="5087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759" y="4597752"/>
            <a:ext cx="3137597" cy="128022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451" y="2772383"/>
            <a:ext cx="297221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08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APIs - Programmierschnittstelle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Drag </a:t>
            </a:r>
            <a:r>
              <a:rPr lang="de-AT" dirty="0" err="1" smtClean="0"/>
              <a:t>and</a:t>
            </a:r>
            <a:r>
              <a:rPr lang="de-AT" dirty="0" smtClean="0"/>
              <a:t> Drop API</a:t>
            </a:r>
          </a:p>
          <a:p>
            <a:endParaRPr lang="de-AT" dirty="0"/>
          </a:p>
          <a:p>
            <a:r>
              <a:rPr lang="de-AT" dirty="0" err="1" smtClean="0"/>
              <a:t>Geolocation</a:t>
            </a:r>
            <a:r>
              <a:rPr lang="de-AT" dirty="0" smtClean="0"/>
              <a:t> API</a:t>
            </a:r>
          </a:p>
          <a:p>
            <a:endParaRPr lang="de-AT" dirty="0"/>
          </a:p>
          <a:p>
            <a:r>
              <a:rPr lang="de-AT" dirty="0" smtClean="0"/>
              <a:t>Web Storage API</a:t>
            </a:r>
          </a:p>
          <a:p>
            <a:endParaRPr lang="de-AT" dirty="0"/>
          </a:p>
          <a:p>
            <a:r>
              <a:rPr lang="de-AT" dirty="0" smtClean="0"/>
              <a:t>Offline </a:t>
            </a:r>
            <a:r>
              <a:rPr lang="de-AT" dirty="0" err="1" smtClean="0"/>
              <a:t>Applications</a:t>
            </a:r>
            <a:r>
              <a:rPr lang="de-AT" dirty="0" smtClean="0"/>
              <a:t> API</a:t>
            </a:r>
          </a:p>
          <a:p>
            <a:endParaRPr lang="en-GB" dirty="0"/>
          </a:p>
        </p:txBody>
      </p:sp>
      <p:cxnSp>
        <p:nvCxnSpPr>
          <p:cNvPr id="7" name="Gerader Verbinder 6"/>
          <p:cNvCxnSpPr/>
          <p:nvPr/>
        </p:nvCxnSpPr>
        <p:spPr>
          <a:xfrm>
            <a:off x="5859887" y="1918952"/>
            <a:ext cx="25758" cy="4939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783" y="3272698"/>
            <a:ext cx="3945340" cy="153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759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Browserunterstützung</a:t>
            </a:r>
            <a:endParaRPr lang="en-GB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050" y="2717168"/>
            <a:ext cx="9543898" cy="2743473"/>
          </a:xfrm>
        </p:spPr>
      </p:pic>
      <p:sp>
        <p:nvSpPr>
          <p:cNvPr id="5" name="Textfeld 4"/>
          <p:cNvSpPr txBox="1"/>
          <p:nvPr/>
        </p:nvSpPr>
        <p:spPr>
          <a:xfrm>
            <a:off x="4750156" y="5834129"/>
            <a:ext cx="2691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http://html5test.com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/>
              <a:t>https://caniuse.com/</a:t>
            </a:r>
          </a:p>
        </p:txBody>
      </p:sp>
    </p:spTree>
    <p:extLst>
      <p:ext uri="{BB962C8B-B14F-4D97-AF65-F5344CB8AC3E}">
        <p14:creationId xmlns:p14="http://schemas.microsoft.com/office/powerpoint/2010/main" val="3554797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Diskussionsrunde </a:t>
            </a:r>
            <a:endParaRPr lang="en-GB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91" y="2785679"/>
            <a:ext cx="5511050" cy="3099966"/>
          </a:xfrm>
        </p:spPr>
      </p:pic>
    </p:spTree>
    <p:extLst>
      <p:ext uri="{BB962C8B-B14F-4D97-AF65-F5344CB8AC3E}">
        <p14:creationId xmlns:p14="http://schemas.microsoft.com/office/powerpoint/2010/main" val="3302225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Inhaltverzeichnis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418" y="2570016"/>
            <a:ext cx="10554574" cy="3636511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Entstehungsgeschichte 										</a:t>
            </a:r>
          </a:p>
          <a:p>
            <a:endParaRPr lang="de-AT" dirty="0"/>
          </a:p>
          <a:p>
            <a:r>
              <a:rPr lang="de-AT" dirty="0" smtClean="0"/>
              <a:t>HTML Timeline</a:t>
            </a:r>
          </a:p>
          <a:p>
            <a:endParaRPr lang="de-AT" dirty="0"/>
          </a:p>
          <a:p>
            <a:r>
              <a:rPr lang="de-AT" dirty="0" smtClean="0"/>
              <a:t>HTML5 Elemente</a:t>
            </a:r>
          </a:p>
          <a:p>
            <a:endParaRPr lang="de-AT" dirty="0"/>
          </a:p>
          <a:p>
            <a:r>
              <a:rPr lang="de-AT" dirty="0" smtClean="0"/>
              <a:t>HTML5 APIs	</a:t>
            </a:r>
          </a:p>
          <a:p>
            <a:endParaRPr lang="de-AT" dirty="0"/>
          </a:p>
          <a:p>
            <a:r>
              <a:rPr lang="de-AT" dirty="0" smtClean="0"/>
              <a:t>Browserunterstützung	</a:t>
            </a:r>
          </a:p>
          <a:p>
            <a:endParaRPr lang="de-A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4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Entstehung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8712" y="2454107"/>
            <a:ext cx="10554574" cy="3636511"/>
          </a:xfrm>
        </p:spPr>
        <p:txBody>
          <a:bodyPr/>
          <a:lstStyle/>
          <a:p>
            <a:r>
              <a:rPr lang="de-AT" dirty="0" smtClean="0"/>
              <a:t>Tim Berners-Lee </a:t>
            </a:r>
          </a:p>
          <a:p>
            <a:endParaRPr lang="de-AT" dirty="0" smtClean="0"/>
          </a:p>
          <a:p>
            <a:r>
              <a:rPr lang="en-GB" dirty="0"/>
              <a:t>1989 </a:t>
            </a:r>
            <a:r>
              <a:rPr lang="en-GB" dirty="0" smtClean="0"/>
              <a:t>, CERN </a:t>
            </a:r>
          </a:p>
          <a:p>
            <a:endParaRPr lang="de-AT" dirty="0"/>
          </a:p>
          <a:p>
            <a:r>
              <a:rPr lang="en-GB" dirty="0"/>
              <a:t>http://info.cern.ch/</a:t>
            </a:r>
            <a:endParaRPr lang="en-GB" dirty="0" smtClean="0"/>
          </a:p>
          <a:p>
            <a:endParaRPr lang="en-GB" dirty="0" smtClean="0"/>
          </a:p>
          <a:p>
            <a:r>
              <a:rPr lang="de-AT" dirty="0" smtClean="0"/>
              <a:t>Gründer von WWW </a:t>
            </a:r>
            <a:endParaRPr lang="en-GB" dirty="0" smtClean="0"/>
          </a:p>
          <a:p>
            <a:endParaRPr lang="de-AT" dirty="0" smtClean="0"/>
          </a:p>
          <a:p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26" y="2894379"/>
            <a:ext cx="5907471" cy="1999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Gerader Verbinder 5"/>
          <p:cNvCxnSpPr/>
          <p:nvPr/>
        </p:nvCxnSpPr>
        <p:spPr>
          <a:xfrm>
            <a:off x="5125792" y="1880315"/>
            <a:ext cx="0" cy="5100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1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Browserkrieg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z="2000" b="1" dirty="0" smtClean="0"/>
              <a:t>Der erste Browserkrieg (1995 – 2001) </a:t>
            </a:r>
          </a:p>
          <a:p>
            <a:pPr lvl="1"/>
            <a:r>
              <a:rPr lang="de-AT" dirty="0" smtClean="0"/>
              <a:t>	Netscape Navigator vs. Internet Explorer </a:t>
            </a:r>
          </a:p>
          <a:p>
            <a:endParaRPr lang="de-AT" dirty="0"/>
          </a:p>
          <a:p>
            <a:endParaRPr lang="de-AT" dirty="0" smtClean="0"/>
          </a:p>
          <a:p>
            <a:r>
              <a:rPr lang="de-AT" sz="2000" b="1" dirty="0" smtClean="0"/>
              <a:t>Der zweite Browserkrieg (2004- 2017)</a:t>
            </a:r>
          </a:p>
          <a:p>
            <a:pPr marL="685800" lvl="1"/>
            <a:r>
              <a:rPr lang="de-AT" b="1" dirty="0" smtClean="0"/>
              <a:t>W3C vs. WHATWG Konflikt</a:t>
            </a:r>
          </a:p>
          <a:p>
            <a:endParaRPr lang="de-AT" dirty="0"/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657" y="2428349"/>
            <a:ext cx="4586806" cy="2594412"/>
          </a:xfrm>
          <a:prstGeom prst="rect">
            <a:avLst/>
          </a:prstGeom>
        </p:spPr>
      </p:pic>
      <p:cxnSp>
        <p:nvCxnSpPr>
          <p:cNvPr id="6" name="Gerader Verbinder 5"/>
          <p:cNvCxnSpPr/>
          <p:nvPr/>
        </p:nvCxnSpPr>
        <p:spPr>
          <a:xfrm>
            <a:off x="6284890" y="1931831"/>
            <a:ext cx="25758" cy="4926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9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HTML5 Timeline</a:t>
            </a:r>
            <a:endParaRPr lang="en-GB" dirty="0"/>
          </a:p>
        </p:txBody>
      </p:sp>
      <p:pic>
        <p:nvPicPr>
          <p:cNvPr id="1026" name="Picture 2" descr="zei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69" y="3363977"/>
            <a:ext cx="9687367" cy="1903483"/>
          </a:xfrm>
          <a:prstGeom prst="rect">
            <a:avLst/>
          </a:prstGeom>
          <a:noFill/>
          <a:ln w="9525">
            <a:solidFill>
              <a:srgbClr val="E7E6E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7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0000" y="910828"/>
            <a:ext cx="10571998" cy="970450"/>
          </a:xfrm>
        </p:spPr>
        <p:txBody>
          <a:bodyPr/>
          <a:lstStyle/>
          <a:p>
            <a:r>
              <a:rPr lang="de-AT" dirty="0" smtClean="0"/>
              <a:t/>
            </a:r>
            <a:br>
              <a:rPr lang="de-AT" dirty="0" smtClean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W3C - </a:t>
            </a:r>
            <a:r>
              <a:rPr lang="en-GB" dirty="0"/>
              <a:t>World Wide Web Consortium</a:t>
            </a:r>
            <a:br>
              <a:rPr lang="en-GB" dirty="0"/>
            </a:b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 1. </a:t>
            </a:r>
            <a:r>
              <a:rPr lang="en-GB" dirty="0" err="1"/>
              <a:t>Oktober</a:t>
            </a:r>
            <a:r>
              <a:rPr lang="en-GB" dirty="0"/>
              <a:t> </a:t>
            </a:r>
            <a:r>
              <a:rPr lang="en-GB" dirty="0" smtClean="0"/>
              <a:t>1994</a:t>
            </a:r>
          </a:p>
          <a:p>
            <a:endParaRPr lang="de-AT" dirty="0" smtClean="0"/>
          </a:p>
          <a:p>
            <a:r>
              <a:rPr lang="de-AT" dirty="0" smtClean="0"/>
              <a:t>Zweck: </a:t>
            </a:r>
            <a:r>
              <a:rPr lang="de-AT" dirty="0"/>
              <a:t>Standardisierungsgremium für </a:t>
            </a:r>
            <a:r>
              <a:rPr lang="de-AT" dirty="0" smtClean="0"/>
              <a:t>das World Wide Web</a:t>
            </a:r>
          </a:p>
          <a:p>
            <a:endParaRPr lang="de-AT" dirty="0" smtClean="0"/>
          </a:p>
          <a:p>
            <a:r>
              <a:rPr lang="de-AT" dirty="0" smtClean="0"/>
              <a:t>„Web </a:t>
            </a:r>
            <a:r>
              <a:rPr lang="de-AT" dirty="0" err="1" smtClean="0"/>
              <a:t>for</a:t>
            </a:r>
            <a:r>
              <a:rPr lang="de-AT" dirty="0" smtClean="0"/>
              <a:t> All“</a:t>
            </a:r>
          </a:p>
          <a:p>
            <a:endParaRPr lang="de-AT" dirty="0"/>
          </a:p>
          <a:p>
            <a:r>
              <a:rPr lang="de-AT" dirty="0" smtClean="0"/>
              <a:t>HTML </a:t>
            </a:r>
            <a:r>
              <a:rPr lang="de-AT" dirty="0" err="1" smtClean="0"/>
              <a:t>Recommandations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70399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0000" y="640371"/>
            <a:ext cx="10571998" cy="970450"/>
          </a:xfrm>
        </p:spPr>
        <p:txBody>
          <a:bodyPr/>
          <a:lstStyle/>
          <a:p>
            <a:r>
              <a:rPr lang="de-AT" dirty="0" smtClean="0"/>
              <a:t>WHATWG - </a:t>
            </a:r>
            <a:r>
              <a:rPr lang="en-GB" dirty="0"/>
              <a:t>Web Hypertext Application Technology Working Group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04. Juni 2004</a:t>
            </a:r>
          </a:p>
          <a:p>
            <a:endParaRPr lang="de-AT" dirty="0" smtClean="0"/>
          </a:p>
          <a:p>
            <a:r>
              <a:rPr lang="de-AT" dirty="0" smtClean="0"/>
              <a:t>Gründer: Ian </a:t>
            </a:r>
            <a:r>
              <a:rPr lang="de-AT" dirty="0" err="1" smtClean="0"/>
              <a:t>Hickson</a:t>
            </a:r>
            <a:endParaRPr lang="de-AT" dirty="0" smtClean="0"/>
          </a:p>
          <a:p>
            <a:endParaRPr lang="de-AT" dirty="0" smtClean="0"/>
          </a:p>
          <a:p>
            <a:r>
              <a:rPr lang="en-GB" dirty="0" smtClean="0"/>
              <a:t>Apple</a:t>
            </a:r>
            <a:r>
              <a:rPr lang="en-GB" dirty="0"/>
              <a:t>, Google, Mozilla, </a:t>
            </a:r>
            <a:r>
              <a:rPr lang="en-GB" dirty="0" smtClean="0"/>
              <a:t>Microsoft</a:t>
            </a:r>
          </a:p>
          <a:p>
            <a:endParaRPr lang="en-GB" dirty="0"/>
          </a:p>
          <a:p>
            <a:r>
              <a:rPr lang="de-AT" dirty="0" smtClean="0"/>
              <a:t>HTML </a:t>
            </a:r>
            <a:r>
              <a:rPr lang="de-AT" dirty="0"/>
              <a:t>Living Standard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207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HTML5 Elemente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err="1"/>
              <a:t>Neue</a:t>
            </a:r>
            <a:r>
              <a:rPr lang="en-GB" sz="2000" dirty="0"/>
              <a:t> </a:t>
            </a:r>
            <a:r>
              <a:rPr lang="en-GB" sz="2000" dirty="0" err="1"/>
              <a:t>semantische</a:t>
            </a:r>
            <a:r>
              <a:rPr lang="en-GB" sz="2000" dirty="0"/>
              <a:t> </a:t>
            </a:r>
            <a:r>
              <a:rPr lang="en-GB" sz="2000" b="1" dirty="0" err="1"/>
              <a:t>Elemente</a:t>
            </a:r>
            <a:r>
              <a:rPr lang="en-GB" sz="2000" dirty="0"/>
              <a:t> </a:t>
            </a:r>
            <a:endParaRPr lang="en-GB" sz="2000" dirty="0" smtClean="0"/>
          </a:p>
          <a:p>
            <a:endParaRPr lang="de-AT" sz="2000" dirty="0"/>
          </a:p>
          <a:p>
            <a:r>
              <a:rPr lang="en-GB" sz="2000" b="1" dirty="0" err="1"/>
              <a:t>Neue</a:t>
            </a:r>
            <a:r>
              <a:rPr lang="en-GB" sz="2000" dirty="0"/>
              <a:t> </a:t>
            </a:r>
            <a:r>
              <a:rPr lang="en-GB" sz="2000" dirty="0" err="1"/>
              <a:t>grafische</a:t>
            </a:r>
            <a:r>
              <a:rPr lang="en-GB" sz="2000" dirty="0"/>
              <a:t> </a:t>
            </a:r>
            <a:r>
              <a:rPr lang="en-GB" sz="2000" b="1" dirty="0" err="1" smtClean="0"/>
              <a:t>Elemente</a:t>
            </a:r>
            <a:r>
              <a:rPr lang="en-GB" sz="2000" b="1" dirty="0" smtClean="0"/>
              <a:t> </a:t>
            </a:r>
          </a:p>
          <a:p>
            <a:endParaRPr lang="de-AT" sz="2000" b="1" dirty="0"/>
          </a:p>
          <a:p>
            <a:r>
              <a:rPr lang="en-GB" sz="2000" b="1" dirty="0" err="1"/>
              <a:t>Neue</a:t>
            </a:r>
            <a:r>
              <a:rPr lang="en-GB" sz="2000" dirty="0"/>
              <a:t> </a:t>
            </a:r>
            <a:r>
              <a:rPr lang="en-GB" sz="2000" dirty="0" err="1" smtClean="0"/>
              <a:t>Multimediaelemente</a:t>
            </a:r>
            <a:endParaRPr lang="en-GB" sz="2000" dirty="0" smtClean="0"/>
          </a:p>
          <a:p>
            <a:endParaRPr lang="de-AT" sz="2000" dirty="0"/>
          </a:p>
          <a:p>
            <a:r>
              <a:rPr lang="de-AT" sz="2000" b="1" dirty="0" smtClean="0"/>
              <a:t>Neue</a:t>
            </a:r>
            <a:r>
              <a:rPr lang="de-AT" sz="2000" dirty="0" smtClean="0"/>
              <a:t> interaktive </a:t>
            </a:r>
            <a:r>
              <a:rPr lang="de-AT" sz="2000" b="1" dirty="0" smtClean="0"/>
              <a:t>Elemente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891774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Bessere Semantik</a:t>
            </a:r>
            <a:endParaRPr lang="en-GB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70" y="2573048"/>
            <a:ext cx="6141839" cy="3222445"/>
          </a:xfrm>
        </p:spPr>
      </p:pic>
    </p:spTree>
    <p:extLst>
      <p:ext uri="{BB962C8B-B14F-4D97-AF65-F5344CB8AC3E}">
        <p14:creationId xmlns:p14="http://schemas.microsoft.com/office/powerpoint/2010/main" val="4051745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itierfähig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Zitierfähig</Template>
  <TotalTime>0</TotalTime>
  <Words>132</Words>
  <Application>Microsoft Office PowerPoint</Application>
  <PresentationFormat>Breitbild</PresentationFormat>
  <Paragraphs>91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2</vt:lpstr>
      <vt:lpstr>Zitierfähig</vt:lpstr>
      <vt:lpstr>HTML5 &lt;&gt;…. &lt;/&gt;</vt:lpstr>
      <vt:lpstr>Inhaltverzeichnis </vt:lpstr>
      <vt:lpstr>Entstehung</vt:lpstr>
      <vt:lpstr>Browserkrieg</vt:lpstr>
      <vt:lpstr>HTML5 Timeline</vt:lpstr>
      <vt:lpstr>   W3C - World Wide Web Consortium </vt:lpstr>
      <vt:lpstr>WHATWG - Web Hypertext Application Technology Working Group </vt:lpstr>
      <vt:lpstr>HTML5 Elemente </vt:lpstr>
      <vt:lpstr>Bessere Semantik</vt:lpstr>
      <vt:lpstr>2D Content </vt:lpstr>
      <vt:lpstr>Benutzerfreundliche Formulare</vt:lpstr>
      <vt:lpstr>Einbetten von Audios und Videos</vt:lpstr>
      <vt:lpstr>Mehr Interaktivität </vt:lpstr>
      <vt:lpstr>APIs - Programmierschnittstelle</vt:lpstr>
      <vt:lpstr>Browserunterstützung</vt:lpstr>
      <vt:lpstr>Diskussionsrunde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HTML5 &lt;&gt;…. &lt;/&gt;</dc:title>
  <dc:creator>Mustafa</dc:creator>
  <cp:lastModifiedBy>Mustafa</cp:lastModifiedBy>
  <cp:revision>12</cp:revision>
  <dcterms:created xsi:type="dcterms:W3CDTF">2021-06-01T19:30:08Z</dcterms:created>
  <dcterms:modified xsi:type="dcterms:W3CDTF">2021-06-01T21:10:33Z</dcterms:modified>
</cp:coreProperties>
</file>