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818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77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411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63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41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228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401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536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896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091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598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30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200" b="1" dirty="0">
                <a:effectLst/>
              </a:rPr>
              <a:t>Principles and Comparisons of the Open-source Licenses GPL 3.0, LGPL 3.0, AL 2.0,  CPL 1.0 (EPL 1.0) and "</a:t>
            </a:r>
            <a:r>
              <a:rPr lang="en-GB" sz="3200" b="1" dirty="0" err="1">
                <a:effectLst/>
              </a:rPr>
              <a:t>OpenJDK</a:t>
            </a:r>
            <a:r>
              <a:rPr lang="en-GB" sz="3200" b="1" dirty="0">
                <a:effectLst/>
              </a:rPr>
              <a:t> with CLASSPATH </a:t>
            </a:r>
            <a:r>
              <a:rPr lang="en-GB" sz="3200" b="1" dirty="0" smtClean="0">
                <a:effectLst/>
              </a:rPr>
              <a:t>exception</a:t>
            </a:r>
            <a:br>
              <a:rPr lang="en-GB" sz="3200" b="1" dirty="0" smtClean="0">
                <a:effectLst/>
              </a:rPr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2000" dirty="0" smtClean="0"/>
              <a:t>by Victoria Volkova</a:t>
            </a:r>
            <a:r>
              <a:rPr lang="de-AT" sz="3200" dirty="0">
                <a:effectLst/>
              </a:rPr>
              <a:t/>
            </a:r>
            <a:br>
              <a:rPr lang="de-AT" sz="3200" dirty="0">
                <a:effectLst/>
              </a:rPr>
            </a:br>
            <a:endParaRPr lang="de-AT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4152 SEMINAR AUS BIS</a:t>
            </a:r>
          </a:p>
          <a:p>
            <a:r>
              <a:rPr lang="de-AT" dirty="0" smtClean="0"/>
              <a:t>LV Leiter: Univ. Prof. Dr. Rony G. Flatscher</a:t>
            </a:r>
          </a:p>
        </p:txBody>
      </p:sp>
    </p:spTree>
    <p:extLst>
      <p:ext uri="{BB962C8B-B14F-4D97-AF65-F5344CB8AC3E}">
        <p14:creationId xmlns:p14="http://schemas.microsoft.com/office/powerpoint/2010/main" val="97941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1031845"/>
          </a:xfrm>
        </p:spPr>
        <p:txBody>
          <a:bodyPr/>
          <a:lstStyle/>
          <a:p>
            <a:pPr algn="ctr"/>
            <a:r>
              <a:rPr lang="de-AT" dirty="0" smtClean="0"/>
              <a:t>Table of Contents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3253" y="1095632"/>
            <a:ext cx="5008606" cy="5543293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1.    Introduction</a:t>
            </a:r>
            <a:endParaRPr lang="de-A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Short History of the Software Licensing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The Importance of the Software Licensing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Detailed Introduction of the Topics Covered in the Paper</a:t>
            </a:r>
            <a:endParaRPr lang="de-AT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2.     Definitions</a:t>
            </a:r>
            <a:endParaRPr lang="de-A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Types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of Licenses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Free and Open Source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Licenses</a:t>
            </a:r>
            <a:r>
              <a:rPr lang="en-GB" sz="1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                      </a:t>
            </a:r>
            <a:endParaRPr lang="de-AT" sz="14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    </a:t>
            </a:r>
            <a:r>
              <a:rPr lang="en-GB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GPL </a:t>
            </a:r>
            <a:r>
              <a:rPr lang="en-GB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3.0 – General Public License</a:t>
            </a:r>
            <a:endParaRPr lang="de-AT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Technical characteristics </a:t>
            </a:r>
            <a:r>
              <a:rPr lang="en-GB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Pricing</a:t>
            </a:r>
            <a:endParaRPr lang="de-AT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Permissions and </a:t>
            </a:r>
            <a:r>
              <a:rPr lang="en-GB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Limitations </a:t>
            </a:r>
            <a:r>
              <a:rPr lang="en-GB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GB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endParaRPr lang="de-AT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Warranties and Liabilities</a:t>
            </a:r>
            <a:endParaRPr lang="de-AT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 startAt="4"/>
            </a:pPr>
            <a:r>
              <a:rPr lang="en-GB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LGPL 3.0   </a:t>
            </a:r>
          </a:p>
          <a:p>
            <a:pPr lvl="2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Technical characteristics and Pricing</a:t>
            </a:r>
            <a:endParaRPr lang="de-A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Permissions and Limitations in Use</a:t>
            </a:r>
            <a:endParaRPr lang="de-A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Warranties and Liabilities</a:t>
            </a:r>
            <a:endParaRPr lang="de-A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600" dirty="0" smtClean="0">
              <a:effectLst/>
            </a:endParaRPr>
          </a:p>
          <a:p>
            <a:pPr marL="0" lvl="0" indent="0">
              <a:buNone/>
            </a:pPr>
            <a:endParaRPr lang="de-AT" sz="1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90735" y="1031846"/>
            <a:ext cx="5016843" cy="560708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  AL 2.0 - Apache License, Version 2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Technical characteristics and Pricing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Permissions and Limitations in Use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Warranties and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Liabilities</a:t>
            </a:r>
            <a:endParaRPr lang="en-GB" sz="14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AutoNum type="arabicPeriod" startAt="6"/>
            </a:pPr>
            <a:r>
              <a:rPr lang="en-GB" sz="1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Cpl </a:t>
            </a:r>
            <a:r>
              <a:rPr lang="en-GB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1.0 – Common Public </a:t>
            </a:r>
            <a:r>
              <a:rPr lang="en-GB" sz="1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License</a:t>
            </a:r>
          </a:p>
          <a:p>
            <a:pPr lvl="2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Technical characteristics and Pricing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Permissions and Limitations in Use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Warranties and Liabilities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GB" sz="1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      </a:t>
            </a:r>
            <a:r>
              <a:rPr lang="en-GB" sz="14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OpenJDK</a:t>
            </a:r>
            <a:r>
              <a:rPr lang="en-GB" sz="1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(Java Development Kit) with </a:t>
            </a:r>
            <a:r>
              <a:rPr lang="en-GB" sz="14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Classpath</a:t>
            </a:r>
            <a:r>
              <a:rPr lang="en-GB" sz="1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Exception</a:t>
            </a:r>
            <a:endParaRPr lang="de-AT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Exception Handling with Java</a:t>
            </a:r>
            <a:endParaRPr lang="de-AT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1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Technical </a:t>
            </a:r>
            <a:r>
              <a:rPr lang="en-GB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Characteristics of </a:t>
            </a:r>
            <a:r>
              <a:rPr lang="en-GB" sz="14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OpenJDK</a:t>
            </a:r>
            <a:endParaRPr lang="de-AT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Permissions and limitations in use</a:t>
            </a:r>
            <a:endParaRPr lang="de-AT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Warranties and Liabilities</a:t>
            </a:r>
            <a:endParaRPr lang="de-AT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GB" sz="1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      </a:t>
            </a:r>
            <a:r>
              <a:rPr lang="en-GB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Overview of GPL 3.0, LGPL 3.0, AL 2.0, CPL 1.0 and </a:t>
            </a:r>
            <a:r>
              <a:rPr lang="en-GB" sz="14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OpendJDK</a:t>
            </a:r>
            <a:endParaRPr lang="de-AT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1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Chart with  the Comparison </a:t>
            </a:r>
            <a:r>
              <a:rPr lang="en-GB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 pluses and minuses in use</a:t>
            </a:r>
            <a:endParaRPr lang="de-AT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Suggestions </a:t>
            </a:r>
            <a:r>
              <a:rPr lang="en-GB" sz="1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Recommendations on </a:t>
            </a:r>
            <a:r>
              <a:rPr lang="en-GB" sz="1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Implementation</a:t>
            </a:r>
          </a:p>
          <a:p>
            <a:pPr marL="0" indent="0">
              <a:buNone/>
            </a:pPr>
            <a:r>
              <a:rPr lang="en-GB" sz="1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9.      Summary and Conclusions </a:t>
            </a:r>
            <a:endParaRPr lang="en-GB" sz="14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75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4792422"/>
              </p:ext>
            </p:extLst>
          </p:nvPr>
        </p:nvGraphicFramePr>
        <p:xfrm>
          <a:off x="23" y="-9"/>
          <a:ext cx="12192000" cy="6796224"/>
        </p:xfrm>
        <a:graphic>
          <a:graphicData uri="http://schemas.openxmlformats.org/drawingml/2006/table">
            <a:tbl>
              <a:tblPr/>
              <a:tblGrid>
                <a:gridCol w="1033342"/>
                <a:gridCol w="1598335"/>
                <a:gridCol w="557560"/>
                <a:gridCol w="545169"/>
                <a:gridCol w="545169"/>
                <a:gridCol w="141249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  <a:gridCol w="138771"/>
              </a:tblGrid>
              <a:tr h="287343">
                <a:tc>
                  <a:txBody>
                    <a:bodyPr/>
                    <a:lstStyle/>
                    <a:p>
                      <a:pPr algn="l" fontAlgn="t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Lead</a:t>
                      </a:r>
                    </a:p>
                  </a:txBody>
                  <a:tcPr marL="3162" marR="3162" marT="31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Start:</a:t>
                      </a:r>
                    </a:p>
                  </a:txBody>
                  <a:tcPr marL="3162" marR="28459" marT="3162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Thu, 4/1/2021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43"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Display Week:</a:t>
                      </a:r>
                    </a:p>
                  </a:txBody>
                  <a:tcPr marL="3162" marR="28459" marT="3162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Tage:86</a:t>
                      </a:r>
                    </a:p>
                  </a:txBody>
                  <a:tcPr marL="3162" marR="3162" marT="3162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2" marR="3162" marT="3162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 29, 2021</a:t>
                      </a:r>
                    </a:p>
                  </a:txBody>
                  <a:tcPr marL="28459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 5, 2021</a:t>
                      </a:r>
                    </a:p>
                  </a:txBody>
                  <a:tcPr marL="28459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 12, 2021</a:t>
                      </a:r>
                    </a:p>
                  </a:txBody>
                  <a:tcPr marL="28459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 19, 2021</a:t>
                      </a:r>
                    </a:p>
                  </a:txBody>
                  <a:tcPr marL="28459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 26, 2021</a:t>
                      </a:r>
                    </a:p>
                  </a:txBody>
                  <a:tcPr marL="28459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3, 2021</a:t>
                      </a:r>
                    </a:p>
                  </a:txBody>
                  <a:tcPr marL="28459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10, 2021</a:t>
                      </a:r>
                    </a:p>
                  </a:txBody>
                  <a:tcPr marL="28459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17, 2021</a:t>
                      </a:r>
                    </a:p>
                  </a:txBody>
                  <a:tcPr marL="28459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</a:tr>
              <a:tr h="145670">
                <a:tc gridSpan="6">
                  <a:txBody>
                    <a:bodyPr/>
                    <a:lstStyle/>
                    <a:p>
                      <a:pPr algn="l" fontAlgn="b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87343">
                <a:tc>
                  <a:txBody>
                    <a:bodyPr/>
                    <a:lstStyle/>
                    <a:p>
                      <a:pPr algn="l" fontAlgn="ctr"/>
                      <a:r>
                        <a:rPr lang="de-AT" sz="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TASK</a:t>
                      </a:r>
                    </a:p>
                  </a:txBody>
                  <a:tcPr marL="28459" marR="3162" marT="31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PROGRESS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END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W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W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W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W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W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W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W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W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</a:tr>
              <a:tr h="287343">
                <a:tc>
                  <a:txBody>
                    <a:bodyPr/>
                    <a:lstStyle/>
                    <a:p>
                      <a:pPr algn="l" fontAlgn="ctr"/>
                      <a:r>
                        <a:rPr lang="de-AT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März 2021</a:t>
                      </a:r>
                    </a:p>
                  </a:txBody>
                  <a:tcPr marL="28459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4/14/21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4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de-AT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Thema Rescherschieren</a:t>
                      </a:r>
                    </a:p>
                  </a:txBody>
                  <a:tcPr marL="56918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4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de-AT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Basis Literatur- und Quellen Auswahl</a:t>
                      </a:r>
                    </a:p>
                  </a:txBody>
                  <a:tcPr marL="56918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4/6/21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4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de-AT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über das Thema und Begriffe lesen</a:t>
                      </a:r>
                    </a:p>
                  </a:txBody>
                  <a:tcPr marL="56918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4/6/21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4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de-AT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für die SA erstellen</a:t>
                      </a:r>
                    </a:p>
                  </a:txBody>
                  <a:tcPr marL="56918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4/6/21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4/11/21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43">
                <a:tc>
                  <a:txBody>
                    <a:bodyPr/>
                    <a:lstStyle/>
                    <a:p>
                      <a:pPr algn="l" fontAlgn="ctr"/>
                      <a:r>
                        <a:rPr lang="de-AT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2021</a:t>
                      </a:r>
                    </a:p>
                  </a:txBody>
                  <a:tcPr marL="28459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4/15/21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5/14/21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43">
                <a:tc>
                  <a:txBody>
                    <a:bodyPr/>
                    <a:lstStyle/>
                    <a:p>
                      <a:pPr algn="l" fontAlgn="ctr"/>
                      <a:r>
                        <a:rPr lang="de-AT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Präsentation</a:t>
                      </a:r>
                    </a:p>
                  </a:txBody>
                  <a:tcPr marL="56918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4/22/21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4/22/21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4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de-AT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Seminararbeit  Bearbeitung</a:t>
                      </a:r>
                    </a:p>
                  </a:txBody>
                  <a:tcPr marL="56918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4/24/21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4/29/21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4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de-AT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Weitere Reschersche</a:t>
                      </a:r>
                    </a:p>
                  </a:txBody>
                  <a:tcPr marL="56918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4/29/21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5/2/21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4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OSL definieren circa 15 Seten</a:t>
                      </a:r>
                    </a:p>
                  </a:txBody>
                  <a:tcPr marL="56918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4/29/21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43">
                <a:tc>
                  <a:txBody>
                    <a:bodyPr/>
                    <a:lstStyle/>
                    <a:p>
                      <a:pPr algn="l" fontAlgn="ctr"/>
                      <a:r>
                        <a:rPr lang="de-AT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Präsentation</a:t>
                      </a:r>
                    </a:p>
                  </a:txBody>
                  <a:tcPr marL="56918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5/6/21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5/6/21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4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de-AT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Weitere Quellen Bearbeitung und Lernen</a:t>
                      </a:r>
                    </a:p>
                  </a:txBody>
                  <a:tcPr marL="56918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4/29/21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5/2/21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43">
                <a:tc>
                  <a:txBody>
                    <a:bodyPr/>
                    <a:lstStyle/>
                    <a:p>
                      <a:pPr algn="l" fontAlgn="ctr"/>
                      <a:r>
                        <a:rPr lang="de-AT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 2021</a:t>
                      </a:r>
                    </a:p>
                  </a:txBody>
                  <a:tcPr marL="28459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5/15/21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6/14/21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43">
                <a:tc>
                  <a:txBody>
                    <a:bodyPr/>
                    <a:lstStyle/>
                    <a:p>
                      <a:pPr algn="l" fontAlgn="ctr"/>
                      <a:r>
                        <a:rPr lang="de-AT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Präsentation</a:t>
                      </a:r>
                    </a:p>
                  </a:txBody>
                  <a:tcPr marL="56918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5/20/21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5/20/21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4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de-AT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Chart erstellen, Zitieren, Quellen</a:t>
                      </a:r>
                    </a:p>
                  </a:txBody>
                  <a:tcPr marL="56918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5/22/21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5/29/21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00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de-AT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Nötige Korrekturen durchführen und Abgeben</a:t>
                      </a:r>
                    </a:p>
                  </a:txBody>
                  <a:tcPr marL="56918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5/27/21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43">
                <a:tc>
                  <a:txBody>
                    <a:bodyPr/>
                    <a:lstStyle/>
                    <a:p>
                      <a:pPr algn="l" fontAlgn="ctr"/>
                      <a:r>
                        <a:rPr lang="de-AT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 2021</a:t>
                      </a:r>
                    </a:p>
                  </a:txBody>
                  <a:tcPr marL="28459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6/15/21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7/14/21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4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de-AT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das Thema der Seminararbeit präsentieren</a:t>
                      </a:r>
                    </a:p>
                  </a:txBody>
                  <a:tcPr marL="56918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date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date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43"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18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4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3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Insert new rows ABOVE this one</a:t>
                      </a:r>
                    </a:p>
                  </a:txBody>
                  <a:tcPr marL="28459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3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62" marR="3162" marT="3162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9932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499</Words>
  <Application>Microsoft Office PowerPoint</Application>
  <PresentationFormat>Widescreen</PresentationFormat>
  <Paragraphs>1397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Principles and Comparisons of the Open-source Licenses GPL 3.0, LGPL 3.0, AL 2.0,  CPL 1.0 (EPL 1.0) and "OpenJDK with CLASSPATH exception  by Victoria Volkova </vt:lpstr>
      <vt:lpstr>Table of Contents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and Comparisons of the Open-source Licenses GPL 3.0, LGPL 3.0, AL 2.0,  CPL 1.0 (EPL 1.0) and "OpenJDK with CLASSPATH exception</dc:title>
  <dc:creator>Victoria Volkova</dc:creator>
  <cp:lastModifiedBy>Victoria Volkova</cp:lastModifiedBy>
  <cp:revision>22</cp:revision>
  <dcterms:created xsi:type="dcterms:W3CDTF">2021-03-31T18:55:51Z</dcterms:created>
  <dcterms:modified xsi:type="dcterms:W3CDTF">2021-05-19T19:04:35Z</dcterms:modified>
</cp:coreProperties>
</file>