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858" r:id="rId1"/>
  </p:sldMasterIdLst>
  <p:sldIdLst>
    <p:sldId id="256" r:id="rId2"/>
    <p:sldId id="263" r:id="rId3"/>
    <p:sldId id="258" r:id="rId4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7406B6BF-1D67-6C43-BCB0-917EEC37320C}" v="729" dt="2021-03-17T17:19:37.025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756"/>
    <p:restoredTop sz="94668"/>
  </p:normalViewPr>
  <p:slideViewPr>
    <p:cSldViewPr snapToGrid="0" snapToObjects="1">
      <p:cViewPr varScale="1">
        <p:scale>
          <a:sx n="105" d="100"/>
          <a:sy n="105" d="100"/>
        </p:scale>
        <p:origin x="600" y="20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5/10/relationships/revisionInfo" Target="revisionInfo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/>
              <a:t>Master-Untertitelformat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69481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145472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7427858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3338289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000683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800690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6261988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36014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01031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0838036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de-DE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/>
              <a:t>Mastertextformat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1791280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/>
              <a:t>Mastertitelformat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/>
              <a:t>Mastertextformat bearbeiten</a:t>
            </a:r>
          </a:p>
          <a:p>
            <a:pPr lvl="1"/>
            <a:r>
              <a:rPr lang="de-DE"/>
              <a:t>Zweite Ebene</a:t>
            </a:r>
          </a:p>
          <a:p>
            <a:pPr lvl="2"/>
            <a:r>
              <a:rPr lang="de-DE"/>
              <a:t>Dritte Ebene</a:t>
            </a:r>
          </a:p>
          <a:p>
            <a:pPr lvl="3"/>
            <a:r>
              <a:rPr lang="de-DE"/>
              <a:t>Vierte Ebene</a:t>
            </a:r>
          </a:p>
          <a:p>
            <a:pPr lvl="4"/>
            <a:r>
              <a:rPr lang="de-DE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22942D-AF1E-1A4A-AAB1-AF71F1108364}" type="datetimeFigureOut">
              <a:rPr lang="de-DE" smtClean="0"/>
              <a:t>22.04.21</a:t>
            </a:fld>
            <a:endParaRPr lang="de-D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1C6FC8-2747-DA4E-A1B6-2DEF57B5A583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1567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9" r:id="rId1"/>
    <p:sldLayoutId id="2147483860" r:id="rId2"/>
    <p:sldLayoutId id="2147483861" r:id="rId3"/>
    <p:sldLayoutId id="2147483862" r:id="rId4"/>
    <p:sldLayoutId id="2147483863" r:id="rId5"/>
    <p:sldLayoutId id="2147483864" r:id="rId6"/>
    <p:sldLayoutId id="2147483865" r:id="rId7"/>
    <p:sldLayoutId id="2147483866" r:id="rId8"/>
    <p:sldLayoutId id="2147483867" r:id="rId9"/>
    <p:sldLayoutId id="2147483868" r:id="rId10"/>
    <p:sldLayoutId id="214748386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8" name="Rectangle 6">
            <a:extLst>
              <a:ext uri="{FF2B5EF4-FFF2-40B4-BE49-F238E27FC236}">
                <a16:creationId xmlns:a16="http://schemas.microsoft.com/office/drawing/2014/main" id="{934F1179-B481-4F9E-BCA3-AFB972070F8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ight Triangle 8">
            <a:extLst>
              <a:ext uri="{FF2B5EF4-FFF2-40B4-BE49-F238E27FC236}">
                <a16:creationId xmlns:a16="http://schemas.microsoft.com/office/drawing/2014/main" id="{827DC2C4-B485-428A-BF4A-472D2967F47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flipH="1">
            <a:off x="8576720" y="3335867"/>
            <a:ext cx="3291840" cy="3200400"/>
          </a:xfrm>
          <a:prstGeom prst="rtTriangle">
            <a:avLst/>
          </a:prstGeom>
          <a:solidFill>
            <a:schemeClr val="accent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Rectangle 10">
            <a:extLst>
              <a:ext uri="{FF2B5EF4-FFF2-40B4-BE49-F238E27FC236}">
                <a16:creationId xmlns:a16="http://schemas.microsoft.com/office/drawing/2014/main" id="{EE04B5EB-F158-4507-90DD-BD23620C7CC9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1774" y="623275"/>
            <a:ext cx="10905053" cy="5607882"/>
          </a:xfrm>
          <a:prstGeom prst="rect">
            <a:avLst/>
          </a:prstGeom>
          <a:noFill/>
          <a:ln w="19050">
            <a:solidFill>
              <a:schemeClr val="tx1">
                <a:lumMod val="75000"/>
                <a:lumOff val="2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C39757B3-D29E-FE43-863B-C4741D50E4C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85241" y="1008994"/>
            <a:ext cx="9231410" cy="3091520"/>
          </a:xfrm>
        </p:spPr>
        <p:txBody>
          <a:bodyPr anchor="b">
            <a:normAutofit/>
          </a:bodyPr>
          <a:lstStyle/>
          <a:p>
            <a:pPr algn="l"/>
            <a:br>
              <a:rPr lang="de-AT" sz="2900" dirty="0"/>
            </a:br>
            <a:br>
              <a:rPr lang="de-AT" sz="2900" dirty="0"/>
            </a:br>
            <a:br>
              <a:rPr lang="de-AT" sz="2900" dirty="0"/>
            </a:br>
            <a:r>
              <a:rPr lang="de-AT" sz="2900" b="1" dirty="0"/>
              <a:t>Registrierkassaverordnung in Ö:</a:t>
            </a:r>
            <a:br>
              <a:rPr lang="de-AT" sz="2900" b="1" dirty="0"/>
            </a:br>
            <a:r>
              <a:rPr lang="de-AT" sz="2900" dirty="0"/>
              <a:t>Kritischer Vergleich verschiedener Softwaresystemanbieter im Bereich der Gastwirtschaft sowie generelle Markt-und Entwicklungstendenzen</a:t>
            </a:r>
            <a:endParaRPr lang="de-DE" sz="2900" dirty="0"/>
          </a:p>
        </p:txBody>
      </p:sp>
      <p:sp>
        <p:nvSpPr>
          <p:cNvPr id="14" name="Textfeld 13">
            <a:extLst>
              <a:ext uri="{FF2B5EF4-FFF2-40B4-BE49-F238E27FC236}">
                <a16:creationId xmlns:a16="http://schemas.microsoft.com/office/drawing/2014/main" id="{57FE6468-A771-7A4D-ACBD-24EC42BB0CB3}"/>
              </a:ext>
            </a:extLst>
          </p:cNvPr>
          <p:cNvSpPr txBox="1"/>
          <p:nvPr/>
        </p:nvSpPr>
        <p:spPr>
          <a:xfrm>
            <a:off x="1385888" y="5186363"/>
            <a:ext cx="804386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dirty="0"/>
              <a:t>9. Thema							Gundula Ebner		</a:t>
            </a:r>
            <a:r>
              <a:rPr lang="de-DE"/>
              <a:t>	22.</a:t>
            </a:r>
            <a:r>
              <a:rPr lang="de-DE" dirty="0"/>
              <a:t>April.2021</a:t>
            </a:r>
          </a:p>
        </p:txBody>
      </p:sp>
    </p:spTree>
    <p:extLst>
      <p:ext uri="{BB962C8B-B14F-4D97-AF65-F5344CB8AC3E}">
        <p14:creationId xmlns:p14="http://schemas.microsoft.com/office/powerpoint/2010/main" val="41001604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500"/>
                                  </p:stCondLst>
                                  <p:iterate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103D22D-C58B-FC40-A880-B218BC22F7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dirty="0"/>
              <a:t>Inhaltsangabe</a:t>
            </a:r>
          </a:p>
        </p:txBody>
      </p:sp>
      <p:sp>
        <p:nvSpPr>
          <p:cNvPr id="3" name="Inhaltsplatzhalter 2">
            <a:extLst>
              <a:ext uri="{FF2B5EF4-FFF2-40B4-BE49-F238E27FC236}">
                <a16:creationId xmlns:a16="http://schemas.microsoft.com/office/drawing/2014/main" id="{5DEAEEBF-7127-4140-A595-C0724F16E7DB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de-DE" dirty="0"/>
              <a:t>1. Einleitung</a:t>
            </a:r>
          </a:p>
          <a:p>
            <a:pPr lvl="1"/>
            <a:r>
              <a:rPr lang="de-DE" dirty="0"/>
              <a:t>1.1. Problemstellung und Forschungsfrage</a:t>
            </a:r>
          </a:p>
          <a:p>
            <a:pPr lvl="1"/>
            <a:r>
              <a:rPr lang="de-DE" dirty="0"/>
              <a:t>1.2. Aufbau der Arbeit</a:t>
            </a:r>
          </a:p>
          <a:p>
            <a:r>
              <a:rPr lang="de-DE" dirty="0"/>
              <a:t>2. Registrierkassa</a:t>
            </a:r>
          </a:p>
          <a:p>
            <a:pPr lvl="1"/>
            <a:r>
              <a:rPr lang="de-DE" dirty="0"/>
              <a:t>2.1. Registrierkassaverordnung</a:t>
            </a:r>
          </a:p>
          <a:p>
            <a:pPr lvl="1"/>
            <a:r>
              <a:rPr lang="de-DE" dirty="0"/>
              <a:t>2.2. Auswahlkriterien seitens Gastronomen</a:t>
            </a:r>
          </a:p>
          <a:p>
            <a:pPr>
              <a:lnSpc>
                <a:spcPct val="120000"/>
              </a:lnSpc>
            </a:pPr>
            <a:r>
              <a:rPr lang="de-DE" dirty="0"/>
              <a:t>3. Vergleich der Softwaresysteme für die Gastwirtschaft</a:t>
            </a:r>
          </a:p>
          <a:p>
            <a:pPr lvl="1"/>
            <a:r>
              <a:rPr lang="de-DE" dirty="0"/>
              <a:t>3.1. Klein- und Mittelunternehmen</a:t>
            </a:r>
          </a:p>
          <a:p>
            <a:pPr marL="914400" lvl="2" indent="0">
              <a:buNone/>
            </a:pPr>
            <a:r>
              <a:rPr lang="de-DE" dirty="0"/>
              <a:t>3.1.1. </a:t>
            </a:r>
            <a:r>
              <a:rPr lang="de-DE" dirty="0" err="1"/>
              <a:t>helloCash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3.1.2. </a:t>
            </a:r>
            <a:r>
              <a:rPr lang="de-DE" dirty="0" err="1"/>
              <a:t>ZettleGo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3.1.3. WBV Registrierkassen Software</a:t>
            </a:r>
          </a:p>
          <a:p>
            <a:pPr marL="914400" lvl="2" indent="0">
              <a:buNone/>
            </a:pPr>
            <a:r>
              <a:rPr lang="de-DE" dirty="0"/>
              <a:t>3.1.4. TCPOS</a:t>
            </a:r>
          </a:p>
          <a:p>
            <a:pPr marL="914400" lvl="2" indent="0">
              <a:buNone/>
            </a:pPr>
            <a:r>
              <a:rPr lang="de-DE" dirty="0"/>
              <a:t>3.1.5. </a:t>
            </a:r>
            <a:r>
              <a:rPr lang="de-DE" dirty="0" err="1"/>
              <a:t>Simply</a:t>
            </a:r>
            <a:r>
              <a:rPr lang="de-DE" dirty="0"/>
              <a:t> </a:t>
            </a:r>
            <a:r>
              <a:rPr lang="de-DE" dirty="0" err="1"/>
              <a:t>Delivery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3.1.6. </a:t>
            </a:r>
            <a:r>
              <a:rPr lang="de-DE" dirty="0" err="1"/>
              <a:t>lightspeed</a:t>
            </a:r>
            <a:endParaRPr lang="de-DE" dirty="0"/>
          </a:p>
          <a:p>
            <a:pPr marL="914400" lvl="2" indent="0">
              <a:buNone/>
            </a:pPr>
            <a:endParaRPr lang="de-DE" dirty="0"/>
          </a:p>
          <a:p>
            <a:pPr lvl="1"/>
            <a:endParaRPr lang="de-DE" dirty="0"/>
          </a:p>
        </p:txBody>
      </p:sp>
      <p:sp>
        <p:nvSpPr>
          <p:cNvPr id="4" name="Inhaltsplatzhalter 3">
            <a:extLst>
              <a:ext uri="{FF2B5EF4-FFF2-40B4-BE49-F238E27FC236}">
                <a16:creationId xmlns:a16="http://schemas.microsoft.com/office/drawing/2014/main" id="{2DD11121-CCCB-2C4C-9B61-AFEAECA9ACF8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77500" lnSpcReduction="20000"/>
          </a:bodyPr>
          <a:lstStyle/>
          <a:p>
            <a:pPr lvl="1"/>
            <a:r>
              <a:rPr lang="de-DE" dirty="0"/>
              <a:t>3.2. Großunternehmen</a:t>
            </a:r>
          </a:p>
          <a:p>
            <a:pPr marL="914400" lvl="2" indent="0">
              <a:buNone/>
            </a:pPr>
            <a:r>
              <a:rPr lang="de-DE" dirty="0"/>
              <a:t>3.2.1. </a:t>
            </a:r>
            <a:r>
              <a:rPr lang="de-DE" dirty="0" err="1"/>
              <a:t>Gastronovi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3.2.2. Ready2order</a:t>
            </a:r>
          </a:p>
          <a:p>
            <a:pPr marL="914400" lvl="2" indent="0">
              <a:buNone/>
            </a:pPr>
            <a:r>
              <a:rPr lang="de-DE" dirty="0"/>
              <a:t>3.2.3. </a:t>
            </a:r>
            <a:r>
              <a:rPr lang="de-DE" dirty="0" err="1"/>
              <a:t>Vectron</a:t>
            </a:r>
            <a:endParaRPr lang="de-DE" dirty="0"/>
          </a:p>
          <a:p>
            <a:pPr marL="914400" lvl="2" indent="0">
              <a:buNone/>
            </a:pPr>
            <a:r>
              <a:rPr lang="de-DE" dirty="0"/>
              <a:t>3.2.4. </a:t>
            </a:r>
            <a:r>
              <a:rPr lang="de-DE" dirty="0" err="1"/>
              <a:t>Duratec</a:t>
            </a:r>
            <a:r>
              <a:rPr lang="de-DE" dirty="0"/>
              <a:t> Digital World</a:t>
            </a:r>
          </a:p>
          <a:p>
            <a:pPr lvl="1"/>
            <a:r>
              <a:rPr lang="de-DE" dirty="0"/>
              <a:t>3.3. Preis- Leistungsvergleich </a:t>
            </a:r>
          </a:p>
          <a:p>
            <a:pPr marL="914400" lvl="2" indent="0">
              <a:buNone/>
            </a:pPr>
            <a:endParaRPr lang="de-DE" dirty="0"/>
          </a:p>
          <a:p>
            <a:pPr lvl="1"/>
            <a:r>
              <a:rPr lang="de-DE" sz="2800" dirty="0"/>
              <a:t>4. Markt- und Entwicklungstendenzen</a:t>
            </a:r>
          </a:p>
          <a:p>
            <a:pPr lvl="1"/>
            <a:endParaRPr lang="de-DE" sz="2800" dirty="0"/>
          </a:p>
          <a:p>
            <a:pPr lvl="1"/>
            <a:r>
              <a:rPr lang="de-DE" sz="2800" dirty="0"/>
              <a:t>5. Zusammenfassung und Schluss</a:t>
            </a:r>
          </a:p>
          <a:p>
            <a:pPr lvl="1"/>
            <a:endParaRPr lang="de-DE" dirty="0"/>
          </a:p>
          <a:p>
            <a:pPr marL="457200" lvl="1" indent="0">
              <a:buNone/>
            </a:pPr>
            <a:endParaRPr lang="de-DE" dirty="0"/>
          </a:p>
        </p:txBody>
      </p:sp>
      <p:sp>
        <p:nvSpPr>
          <p:cNvPr id="6" name="Textfeld 5">
            <a:extLst>
              <a:ext uri="{FF2B5EF4-FFF2-40B4-BE49-F238E27FC236}">
                <a16:creationId xmlns:a16="http://schemas.microsoft.com/office/drawing/2014/main" id="{B5353747-9E2D-BF4A-93C3-02609CB5353B}"/>
              </a:ext>
            </a:extLst>
          </p:cNvPr>
          <p:cNvSpPr txBox="1"/>
          <p:nvPr/>
        </p:nvSpPr>
        <p:spPr>
          <a:xfrm>
            <a:off x="6757988" y="1457325"/>
            <a:ext cx="184731" cy="369332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75981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A4AC5506-6312-4701-8D3C-40187889A94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651752"/>
            <a:ext cx="12192000" cy="736551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el 1">
            <a:extLst>
              <a:ext uri="{FF2B5EF4-FFF2-40B4-BE49-F238E27FC236}">
                <a16:creationId xmlns:a16="http://schemas.microsoft.com/office/drawing/2014/main" id="{99B18C5D-35FC-5E48-ABA6-A907701D579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532" y="643467"/>
            <a:ext cx="11210925" cy="744836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ctr"/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Gantt-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Diagramm</a:t>
            </a:r>
            <a:r>
              <a:rPr lang="en-US" sz="3200" kern="1200" dirty="0">
                <a:solidFill>
                  <a:schemeClr val="bg1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kern="1200" dirty="0" err="1">
                <a:solidFill>
                  <a:schemeClr val="bg1"/>
                </a:solidFill>
                <a:latin typeface="+mj-lt"/>
                <a:ea typeface="+mj-ea"/>
                <a:cs typeface="+mj-cs"/>
              </a:rPr>
              <a:t>aktuell</a:t>
            </a:r>
            <a:endParaRPr lang="en-US" sz="3200" kern="1200" dirty="0">
              <a:solidFill>
                <a:schemeClr val="bg1"/>
              </a:solidFill>
              <a:latin typeface="+mj-lt"/>
              <a:ea typeface="+mj-ea"/>
              <a:cs typeface="+mj-cs"/>
            </a:endParaRPr>
          </a:p>
        </p:txBody>
      </p:sp>
      <p:pic>
        <p:nvPicPr>
          <p:cNvPr id="6" name="Inhaltsplatzhalter 5">
            <a:extLst>
              <a:ext uri="{FF2B5EF4-FFF2-40B4-BE49-F238E27FC236}">
                <a16:creationId xmlns:a16="http://schemas.microsoft.com/office/drawing/2014/main" id="{01FBDD54-824E-454E-A10F-30F2031E8B24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314450" y="1854994"/>
            <a:ext cx="9563100" cy="4292600"/>
          </a:xfrm>
        </p:spPr>
      </p:pic>
    </p:spTree>
    <p:extLst>
      <p:ext uri="{BB962C8B-B14F-4D97-AF65-F5344CB8AC3E}">
        <p14:creationId xmlns:p14="http://schemas.microsoft.com/office/powerpoint/2010/main" val="213739063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132</Words>
  <Application>Microsoft Macintosh PowerPoint</Application>
  <PresentationFormat>Breitbild</PresentationFormat>
  <Paragraphs>28</Paragraphs>
  <Slides>3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</vt:lpstr>
      <vt:lpstr>   Registrierkassaverordnung in Ö: Kritischer Vergleich verschiedener Softwaresystemanbieter im Bereich der Gastwirtschaft sowie generelle Markt-und Entwicklungstendenzen</vt:lpstr>
      <vt:lpstr>Inhaltsangabe</vt:lpstr>
      <vt:lpstr>Gantt-Diagramm aktuell</vt:lpstr>
    </vt:vector>
  </TitlesOfParts>
  <Manager/>
  <Company/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Registrierkassaverordnung: Markt- &amp; Entwicklungstendenzen Software, insbesondere Vergleich der Systeme für die Gastwirtschaft</dc:title>
  <dc:subject/>
  <dc:creator>Gundula Maria Ebner</dc:creator>
  <cp:keywords/>
  <dc:description/>
  <cp:lastModifiedBy>Gundula Maria Ebner</cp:lastModifiedBy>
  <cp:revision>28</cp:revision>
  <dcterms:created xsi:type="dcterms:W3CDTF">2021-03-15T15:38:43Z</dcterms:created>
  <dcterms:modified xsi:type="dcterms:W3CDTF">2021-04-22T05:37:51Z</dcterms:modified>
  <cp:category/>
</cp:coreProperties>
</file>