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918" r:id="rId2"/>
  </p:sldMasterIdLst>
  <p:notesMasterIdLst>
    <p:notesMasterId r:id="rId24"/>
  </p:notesMasterIdLst>
  <p:sldIdLst>
    <p:sldId id="256" r:id="rId3"/>
    <p:sldId id="274" r:id="rId4"/>
    <p:sldId id="275" r:id="rId5"/>
    <p:sldId id="281" r:id="rId6"/>
    <p:sldId id="282" r:id="rId7"/>
    <p:sldId id="276" r:id="rId8"/>
    <p:sldId id="283" r:id="rId9"/>
    <p:sldId id="284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69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09F27-6A73-4660-BC9C-9E17CFCE7154}" type="datetimeFigureOut">
              <a:rPr lang="de-AT" smtClean="0"/>
              <a:t>01.06.2021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FAE41-0E0D-45C7-B8B3-86136733008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954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8FAE41-0E0D-45C7-B8B3-86136733008B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6659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07FC5-1B20-4F1D-8222-FC885927A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1DC02A4-CCEA-44D3-94B2-99FEAAFF93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D53754-99D1-40A1-A3C6-42C27133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BE3673-68D8-41F3-A847-7512DCDA0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15AB8F-B15F-4CA9-A0D9-816CDEB7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2298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9356F-9A9B-4DD6-A13C-91E1385AF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B87B34-A91F-44F3-9EE2-61708B762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FBF0EF-70D7-436D-8604-8AFB7E7C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188BE-C695-49DA-8EDF-C5E5E3DD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3E59C4-2CD2-40FD-8180-A7B53108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05487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A3568FC-683A-4B85-8C83-23079C161A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F166901-60DB-410A-9C8D-2313E5442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7ECB69C-9D49-4061-8394-29827BD1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0151BF-6AB8-4070-AFC9-73996E3A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FA6ECA-6FEB-487F-9606-1162291A7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4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71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9194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85822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3693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8019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42293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6271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01432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A8A9F-5DC0-4247-B897-5E14E5EDB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D81BC4-8BE5-43F1-8AC6-074F02C6B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7519D4-F03C-48A5-8F55-7854031F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A706AC-26DA-41C4-816A-3B7D92E9D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0780E2-B401-49DC-9AAD-622521427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049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18253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453647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275406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361582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006529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19848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99635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7436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7DEA95-1A4B-43C3-8225-7BA55F4E3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9EA6F1-B258-4457-A421-0267AADA7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71C79F-509A-423C-807E-C9A82F0D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3122E6-3387-42AE-95FF-ABC3BCA77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52905F-107C-4391-9845-68FDE4944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754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C61F4-33CC-4D0D-826A-00C85BCD6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762ECE7-A3F4-443F-A4AF-45857C9850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305F16-E415-4A5A-9CEF-38957CBFD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DACFDF-A16B-41B9-8F60-D575D55A3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5FCC36-3C87-49F8-98FC-D1B31701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079E29-79E0-46FD-8769-014F1A4EF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162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EF05A-8764-4659-BA54-1D27509EC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40A84D-073D-4846-A892-FA3B85338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83B983-EA28-4B86-85CA-F2AB376CD9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0BB136-61B3-4307-B6AD-056A9BFD9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CBE4ED0-3E67-405A-B0B9-7B279718B5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2E9F35F-A54A-45BB-A5EF-1B1B73DB1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CB9B39E-81F0-4359-B430-C643903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FED6ADE-CF56-4F4B-9AED-FB8C8E3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35695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0F2C0-8B0B-4979-B729-B0C82470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8D5C56-CD9A-499E-84BE-53DEC835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5A59A4D-5D4F-485E-B5FD-E4FE7B83E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46302E-C8A8-426F-9384-47A23E27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39143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42E092D-51A9-4710-894F-DE43C421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E4C2848-D085-423A-BA9B-9954B5035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5E23DB-E84E-4B4B-BFBE-B63BDB94A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1743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2A4D89-C101-4F0B-AFCD-6B1D160D9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0B87D3-BAED-429B-80E2-CDBBB259B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90FFA90-7910-4099-802E-A05DD89C88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6F684-4034-4C33-91C0-E525EB3A5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AF76B3-0275-4786-9F58-9A62D697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E1C6222-09C5-43CB-A3DC-C31CA863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5528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684FD-D054-4FBF-AC18-83BA9288B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8EE95A1-75EB-49BF-A296-DE0C54A21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997A8B-5E6C-4721-A81A-674014FEE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5CE02F-028F-4772-B8E7-6F729A513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A9A80B-5FC3-48CD-A453-2883DBE05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F280CB-6902-4396-AAEB-72D3E40B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335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21B5411-7566-4213-89DF-5DE5D6757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B21707-1DD6-48A6-A774-2A61F799A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BC5DEC-6CD2-4185-BCF3-FD3EBA791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0D8322-7C80-4EBF-A8BD-2CE18B643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6EFB04-E18C-45AC-9893-9C4EB7678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5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34B-9B3E-4699-9D22-A7ABCEA644FB}" type="datetime1">
              <a:rPr lang="en-US" smtClean="0"/>
              <a:t>6/1/2021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1240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  <p:sldLayoutId id="2147483933" r:id="rId15"/>
    <p:sldLayoutId id="2147483934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henswertes-deutschland.de/bundeslaender/reiseinfos-reisetipps-hessen-ferienregionen.html" TargetMode="External"/><Relationship Id="rId2" Type="http://schemas.openxmlformats.org/officeDocument/2006/relationships/hyperlink" Target="https://pixabay.com/de/illustrations/gesetz-symbol-recht-paragraf-447487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webp"/><Relationship Id="rId4" Type="http://schemas.openxmlformats.org/officeDocument/2006/relationships/hyperlink" Target="https://emojiterra.com/de/rotes-ausrufezeich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eb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938460-F322-4CAB-A52B-50F6C0094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7464" y="534254"/>
            <a:ext cx="5334000" cy="2833528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de-AT" sz="3700" dirty="0"/>
              <a:t>EU-DSGVO:</a:t>
            </a:r>
            <a:br>
              <a:rPr lang="de-AT" sz="3700" dirty="0"/>
            </a:br>
            <a:r>
              <a:rPr lang="de-AT" sz="3700" dirty="0"/>
              <a:t>ein wirksamer Schutz der Persönlichkeitsrechte der Bürger?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DDB7899-2CFF-482F-A535-67287FFC8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7464" y="4411103"/>
            <a:ext cx="5627421" cy="1640216"/>
          </a:xfrm>
        </p:spPr>
        <p:txBody>
          <a:bodyPr anchor="t">
            <a:normAutofit/>
          </a:bodyPr>
          <a:lstStyle/>
          <a:p>
            <a:pPr algn="l"/>
            <a:r>
              <a:rPr lang="de-AT" dirty="0"/>
              <a:t>Vanessa Schadl, h11779184</a:t>
            </a:r>
          </a:p>
          <a:p>
            <a:pPr algn="l"/>
            <a:r>
              <a:rPr lang="de-AT" dirty="0"/>
              <a:t>Präsentation SBWL BIS Kurs 5, 4152,SoSe21, Thema 4</a:t>
            </a:r>
          </a:p>
          <a:p>
            <a:pPr algn="l"/>
            <a:r>
              <a:rPr lang="de-AT" dirty="0"/>
              <a:t>LV-Leiter: ao. Univ. Prof. Dr. Rony G. Flatscher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D4B6F0-D620-453D-B4C4-B6FB15D23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6CD301D-8445-499A-A729-5F9ADF4FB0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9671" y="685800"/>
            <a:ext cx="47355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79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crollen: vertikal 1">
            <a:extLst>
              <a:ext uri="{FF2B5EF4-FFF2-40B4-BE49-F238E27FC236}">
                <a16:creationId xmlns:a16="http://schemas.microsoft.com/office/drawing/2014/main" id="{5803C38F-0BF9-4E6F-A539-214F010286D2}"/>
              </a:ext>
            </a:extLst>
          </p:cNvPr>
          <p:cNvSpPr/>
          <p:nvPr/>
        </p:nvSpPr>
        <p:spPr>
          <a:xfrm>
            <a:off x="6287404" y="2505244"/>
            <a:ext cx="3079435" cy="2823904"/>
          </a:xfrm>
          <a:prstGeom prst="vertic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418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3.1.2</a:t>
            </a:r>
            <a:r>
              <a:rPr lang="de-AT" sz="18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Verantwortlicher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D4066F6-5865-4362-945B-D66E5D397B69}"/>
              </a:ext>
            </a:extLst>
          </p:cNvPr>
          <p:cNvSpPr txBox="1"/>
          <p:nvPr/>
        </p:nvSpPr>
        <p:spPr>
          <a:xfrm>
            <a:off x="735876" y="1186078"/>
            <a:ext cx="111779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natürliche oder juristische Person, die über die Verarbeitung von personenbezogenen Daten entscheidet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verantwortlich für die Einhaltung der DSGVO-Bestimmungen (haftende Person)</a:t>
            </a:r>
            <a:endParaRPr lang="de-AT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4CE7736-606E-42E0-A2ED-B4385099C70D}"/>
              </a:ext>
            </a:extLst>
          </p:cNvPr>
          <p:cNvSpPr txBox="1"/>
          <p:nvPr/>
        </p:nvSpPr>
        <p:spPr>
          <a:xfrm>
            <a:off x="1091953" y="2335836"/>
            <a:ext cx="6178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Informationspflicht (Art.13)</a:t>
            </a:r>
            <a:endParaRPr lang="de-AT" sz="1400" b="1" u="sng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D7D6FE6-0278-4091-8AD2-A57FF42F5ACC}"/>
              </a:ext>
            </a:extLst>
          </p:cNvPr>
          <p:cNvSpPr txBox="1"/>
          <p:nvPr/>
        </p:nvSpPr>
        <p:spPr>
          <a:xfrm>
            <a:off x="1640914" y="2865554"/>
            <a:ext cx="35697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Kommunikation der Verarbeitungsvorgänge direkt zum Zeitpunkt der Datenerhebung </a:t>
            </a:r>
            <a:endParaRPr lang="de-AT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49688B8-E8C8-4ABE-AC0B-D03B894E475F}"/>
              </a:ext>
            </a:extLst>
          </p:cNvPr>
          <p:cNvSpPr txBox="1"/>
          <p:nvPr/>
        </p:nvSpPr>
        <p:spPr>
          <a:xfrm>
            <a:off x="1640914" y="4287415"/>
            <a:ext cx="33133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Übermittlung in einfacher verständlicher Sprache, transparent und auf leicht zugänglichem Wege für die betroffene Person</a:t>
            </a:r>
            <a:endParaRPr lang="de-AT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040E4E4-7EAF-4B1B-B977-AC31A2F3BFB6}"/>
              </a:ext>
            </a:extLst>
          </p:cNvPr>
          <p:cNvSpPr txBox="1"/>
          <p:nvPr/>
        </p:nvSpPr>
        <p:spPr>
          <a:xfrm>
            <a:off x="6878587" y="2911721"/>
            <a:ext cx="21094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Verantwortliche?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Zweck?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Daten?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Rechtsgrundlage?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Übermittlung?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Rechte? 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Dauer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?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Maßnahmen?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170735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4CE7736-606E-42E0-A2ED-B4385099C70D}"/>
              </a:ext>
            </a:extLst>
          </p:cNvPr>
          <p:cNvSpPr txBox="1"/>
          <p:nvPr/>
        </p:nvSpPr>
        <p:spPr>
          <a:xfrm>
            <a:off x="230819" y="816746"/>
            <a:ext cx="6178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Auskunftspflicht (Art.15)</a:t>
            </a:r>
            <a:endParaRPr lang="de-AT" sz="1400" b="1" u="sng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B90E491-04D4-4520-9A2A-43026CF9AA18}"/>
              </a:ext>
            </a:extLst>
          </p:cNvPr>
          <p:cNvSpPr txBox="1"/>
          <p:nvPr/>
        </p:nvSpPr>
        <p:spPr>
          <a:xfrm>
            <a:off x="115409" y="1080632"/>
            <a:ext cx="116395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Auf Anfrage der betroffenen Person: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FFBBD6D-992E-41EB-BB7E-28EA14CBC100}"/>
              </a:ext>
            </a:extLst>
          </p:cNvPr>
          <p:cNvSpPr txBox="1"/>
          <p:nvPr/>
        </p:nvSpPr>
        <p:spPr>
          <a:xfrm>
            <a:off x="843377" y="2201189"/>
            <a:ext cx="100939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Identitätsanalyse um Falschsendungen der Daten zu vermeiden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8672AC5-7DB8-47C5-B0C9-4C0B7BF23747}"/>
              </a:ext>
            </a:extLst>
          </p:cNvPr>
          <p:cNvSpPr txBox="1"/>
          <p:nvPr/>
        </p:nvSpPr>
        <p:spPr>
          <a:xfrm>
            <a:off x="843377" y="1820059"/>
            <a:ext cx="9978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Umfasst Kopien aller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Daten der betroffenen Person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3AE0F9F-58EE-459A-AE82-35E36E26163A}"/>
              </a:ext>
            </a:extLst>
          </p:cNvPr>
          <p:cNvSpPr txBox="1"/>
          <p:nvPr/>
        </p:nvSpPr>
        <p:spPr>
          <a:xfrm>
            <a:off x="-1056445" y="2646897"/>
            <a:ext cx="6178858" cy="391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05105" lvl="3" algn="just">
              <a:lnSpc>
                <a:spcPct val="160000"/>
              </a:lnSpc>
              <a:spcBef>
                <a:spcPts val="1000"/>
              </a:spcBef>
            </a:pPr>
            <a:r>
              <a:rPr lang="de-AT" sz="1400" b="1" u="sng" dirty="0">
                <a:latin typeface="Arial" panose="020B0604020202020204" pitchFamily="34" charset="0"/>
              </a:rPr>
              <a:t>Mitteilungspflicht (Art.19)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02CFE93-D67A-411F-A42F-1658513154FA}"/>
              </a:ext>
            </a:extLst>
          </p:cNvPr>
          <p:cNvSpPr txBox="1"/>
          <p:nvPr/>
        </p:nvSpPr>
        <p:spPr>
          <a:xfrm>
            <a:off x="115409" y="3193641"/>
            <a:ext cx="103513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Nach Veränderung der Daten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Kenntnisnahme aller Empfänger</a:t>
            </a:r>
            <a:endParaRPr lang="de-AT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74EFDCB-78C3-4EAB-8C09-4EBC0521E6C5}"/>
              </a:ext>
            </a:extLst>
          </p:cNvPr>
          <p:cNvSpPr txBox="1"/>
          <p:nvPr/>
        </p:nvSpPr>
        <p:spPr>
          <a:xfrm>
            <a:off x="115409" y="3686192"/>
            <a:ext cx="11283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marL="285750" indent="-285750">
              <a:buFont typeface="Arial" panose="020B0604020202020204" pitchFamily="34" charset="0"/>
              <a:buChar char="•"/>
              <a:defRPr>
                <a:effectLst/>
                <a:latin typeface="Arial" panose="020B0604020202020204" pitchFamily="34" charset="0"/>
                <a:ea typeface="Calibri" panose="020F0502020204030204" pitchFamily="34" charset="0"/>
              </a:defRPr>
            </a:lvl1pPr>
          </a:lstStyle>
          <a:p>
            <a:r>
              <a:rPr lang="de-AT" dirty="0"/>
              <a:t>Ausnahme: Wenn Mitteilung unzumutbar </a:t>
            </a:r>
            <a:r>
              <a:rPr lang="de-AT" dirty="0">
                <a:sym typeface="Wingdings" panose="05000000000000000000" pitchFamily="2" charset="2"/>
              </a:rPr>
              <a:t> </a:t>
            </a:r>
            <a:r>
              <a:rPr lang="de-AT" dirty="0"/>
              <a:t>Rechtsprechung des Mitgliedsstaates oder Aufsichtsbehörde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301E0E84-8004-46C8-91E1-CA9789DA3EA7}"/>
              </a:ext>
            </a:extLst>
          </p:cNvPr>
          <p:cNvSpPr txBox="1"/>
          <p:nvPr/>
        </p:nvSpPr>
        <p:spPr>
          <a:xfrm>
            <a:off x="326254" y="4304974"/>
            <a:ext cx="663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u="sng" dirty="0">
                <a:latin typeface="Arial" panose="020B0604020202020204" pitchFamily="34" charset="0"/>
              </a:rPr>
              <a:t>Rechenschaftspflicht (Art.5)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de-AT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0B95E38-0EEF-4DBF-8E22-944CE955AE0C}"/>
              </a:ext>
            </a:extLst>
          </p:cNvPr>
          <p:cNvSpPr txBox="1"/>
          <p:nvPr/>
        </p:nvSpPr>
        <p:spPr>
          <a:xfrm>
            <a:off x="115409" y="4810147"/>
            <a:ext cx="101560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Auf Anfrage der Aufsichtsbehörde: 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	Verantwortlicher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muss beweisen, dass er die Datenverarbeitung regelkonform durchführt 	und die Grundsätze einhält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Hilfestellung durch IT-gestützte Systeme</a:t>
            </a:r>
            <a:endParaRPr lang="de-AT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B21E8F5-B15D-4C1D-A119-CB7C8F82050D}"/>
              </a:ext>
            </a:extLst>
          </p:cNvPr>
          <p:cNvSpPr txBox="1"/>
          <p:nvPr/>
        </p:nvSpPr>
        <p:spPr>
          <a:xfrm>
            <a:off x="843377" y="1431521"/>
            <a:ext cx="9978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Auskunft über Datenverarbeitung (unentgeltlich binnen 1 Monat)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663318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4CE7736-606E-42E0-A2ED-B4385099C70D}"/>
              </a:ext>
            </a:extLst>
          </p:cNvPr>
          <p:cNvSpPr txBox="1"/>
          <p:nvPr/>
        </p:nvSpPr>
        <p:spPr>
          <a:xfrm>
            <a:off x="230819" y="816746"/>
            <a:ext cx="6178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Meldepflicht (Art.33)</a:t>
            </a:r>
            <a:endParaRPr lang="de-AT" sz="1400" b="1" u="sng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3AE0F9F-58EE-459A-AE82-35E36E26163A}"/>
              </a:ext>
            </a:extLst>
          </p:cNvPr>
          <p:cNvSpPr txBox="1"/>
          <p:nvPr/>
        </p:nvSpPr>
        <p:spPr>
          <a:xfrm>
            <a:off x="-1074200" y="2787387"/>
            <a:ext cx="6178858" cy="391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05105" lvl="3">
              <a:lnSpc>
                <a:spcPct val="160000"/>
              </a:lnSpc>
              <a:spcBef>
                <a:spcPts val="1000"/>
              </a:spcBef>
            </a:pPr>
            <a:r>
              <a:rPr lang="de-AT" sz="1400" b="1" u="sng" dirty="0">
                <a:latin typeface="Arial" panose="020B0604020202020204" pitchFamily="34" charset="0"/>
              </a:rPr>
              <a:t>Dokumentationspflicht (Art.30)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301E0E84-8004-46C8-91E1-CA9789DA3EA7}"/>
              </a:ext>
            </a:extLst>
          </p:cNvPr>
          <p:cNvSpPr txBox="1"/>
          <p:nvPr/>
        </p:nvSpPr>
        <p:spPr>
          <a:xfrm>
            <a:off x="230819" y="5239451"/>
            <a:ext cx="663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u="sng" dirty="0">
                <a:latin typeface="Arial" panose="020B0604020202020204" pitchFamily="34" charset="0"/>
              </a:rPr>
              <a:t>Recht auf Auftragsverarbeitungsverträge (Art.28)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de-AT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C98CAD5-6DE3-4E62-8459-37A6151CDE83}"/>
              </a:ext>
            </a:extLst>
          </p:cNvPr>
          <p:cNvSpPr txBox="1"/>
          <p:nvPr/>
        </p:nvSpPr>
        <p:spPr>
          <a:xfrm>
            <a:off x="230819" y="1201902"/>
            <a:ext cx="10939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Data </a:t>
            </a:r>
            <a:r>
              <a:rPr lang="de-AT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Breach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Meldung innerhalb 72 Stunden an Datenaufsichtsbehörde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r>
              <a:rPr lang="de-AT" sz="1600" u="sng" dirty="0">
                <a:latin typeface="Arial" panose="020B0604020202020204" pitchFamily="34" charset="0"/>
                <a:ea typeface="Calibri" panose="020F0502020204030204" pitchFamily="34" charset="0"/>
              </a:rPr>
              <a:t>Ausnahme</a:t>
            </a:r>
            <a:r>
              <a:rPr lang="de-AT" sz="1600" dirty="0"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r>
              <a:rPr lang="de-AT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kein Risiko für Rechte und Freiheiten der Person</a:t>
            </a:r>
            <a:endParaRPr lang="de-AT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BE27DD6-AD7F-4168-BE6D-CC5E1DFEDCA5}"/>
              </a:ext>
            </a:extLst>
          </p:cNvPr>
          <p:cNvSpPr txBox="1"/>
          <p:nvPr/>
        </p:nvSpPr>
        <p:spPr>
          <a:xfrm>
            <a:off x="230819" y="1910223"/>
            <a:ext cx="111681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Inhalt: Art der Verletzung, Personenanzahl, Kontaktdaten Verantwortlicher und Datenschutzbeauftragten, Risikobewertung (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Auswirkungen, Behebungsmöglichkeiten, Schadenreduzierung)</a:t>
            </a:r>
            <a:endParaRPr lang="de-AT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2F824AD-144C-4EF6-B8BE-704F7E6395B5}"/>
              </a:ext>
            </a:extLst>
          </p:cNvPr>
          <p:cNvSpPr txBox="1"/>
          <p:nvPr/>
        </p:nvSpPr>
        <p:spPr>
          <a:xfrm>
            <a:off x="230819" y="3267471"/>
            <a:ext cx="9643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Verzeichnis aller Verarbeitungstätigkeiten (Wer hat Wie Zugriff auf die Daten)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BD7CB4D3-A616-410F-8C3B-ED926946C9A5}"/>
              </a:ext>
            </a:extLst>
          </p:cNvPr>
          <p:cNvSpPr txBox="1"/>
          <p:nvPr/>
        </p:nvSpPr>
        <p:spPr>
          <a:xfrm>
            <a:off x="230819" y="3657678"/>
            <a:ext cx="663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Kann von Aufsichtsbehörde verlangt werden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3303D110-DFDE-4CB9-9AED-144BD61EA564}"/>
              </a:ext>
            </a:extLst>
          </p:cNvPr>
          <p:cNvSpPr txBox="1"/>
          <p:nvPr/>
        </p:nvSpPr>
        <p:spPr>
          <a:xfrm>
            <a:off x="230819" y="4037240"/>
            <a:ext cx="1020044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marL="285750" indent="-285750">
              <a:buFont typeface="Arial" panose="020B0604020202020204" pitchFamily="34" charset="0"/>
              <a:buChar char="•"/>
              <a:defRPr>
                <a:latin typeface="Arial" panose="020B0604020202020204" pitchFamily="34" charset="0"/>
              </a:defRPr>
            </a:lvl1pPr>
          </a:lstStyle>
          <a:p>
            <a:r>
              <a:rPr lang="de-AT" sz="1600" u="sng" dirty="0"/>
              <a:t>Ausnahme</a:t>
            </a:r>
            <a:r>
              <a:rPr lang="de-AT" sz="1600" dirty="0"/>
              <a:t>: &lt; 250 Mitarbeiter </a:t>
            </a:r>
            <a:r>
              <a:rPr lang="de-AT" sz="1600" b="1" u="sng" dirty="0"/>
              <a:t>und</a:t>
            </a:r>
            <a:r>
              <a:rPr lang="de-AT" sz="1600" dirty="0"/>
              <a:t> eines von den folgenden Kriterien</a:t>
            </a: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de-AT" sz="1600" dirty="0"/>
              <a:t>Datenverarbeitung kein Risiko für Rechte und Freiheiten </a:t>
            </a: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de-AT" sz="1600" dirty="0"/>
              <a:t>nur gelegentliche Verarbeitung </a:t>
            </a: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de-AT" sz="1600" dirty="0"/>
              <a:t>Verarbeitung keiner sensiblen Daten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5A5F73BC-7314-4303-B077-D6234BCBDD28}"/>
              </a:ext>
            </a:extLst>
          </p:cNvPr>
          <p:cNvSpPr txBox="1"/>
          <p:nvPr/>
        </p:nvSpPr>
        <p:spPr>
          <a:xfrm>
            <a:off x="318774" y="5656098"/>
            <a:ext cx="86135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Verantwortlicher kann Verträge verfassen, um seine Tätigkeiten oder Pflichten auf einen Auftragsverarbeiter zu verlagern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05A5E73-3C61-4230-8C14-45CD5E106E52}"/>
              </a:ext>
            </a:extLst>
          </p:cNvPr>
          <p:cNvSpPr txBox="1"/>
          <p:nvPr/>
        </p:nvSpPr>
        <p:spPr>
          <a:xfrm>
            <a:off x="318774" y="6347113"/>
            <a:ext cx="663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Auftragsverarbeiter haftet dann bei einem Verstoß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84945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DC03ED1-D77F-4194-9018-1626893C18C9}"/>
              </a:ext>
            </a:extLst>
          </p:cNvPr>
          <p:cNvSpPr txBox="1"/>
          <p:nvPr/>
        </p:nvSpPr>
        <p:spPr>
          <a:xfrm>
            <a:off x="-1" y="816746"/>
            <a:ext cx="418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3.1.3</a:t>
            </a:r>
            <a:r>
              <a:rPr lang="de-AT" sz="18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Datenschutzbeauftragter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C1D017A-5254-4E42-ABF4-0667787F6D36}"/>
              </a:ext>
            </a:extLst>
          </p:cNvPr>
          <p:cNvSpPr txBox="1"/>
          <p:nvPr/>
        </p:nvSpPr>
        <p:spPr>
          <a:xfrm>
            <a:off x="1071239" y="1422610"/>
            <a:ext cx="1004952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Art.37: 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Bestellung auf freiwilliger Basis 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verpflichtende Bestellung: Kerntätigkeit = Verarbeitung personenbezogener Daten 			                   oder bei einer Behörde / öffentliche Stelle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kann interner Mitarbeiter sein oder externe Stelle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Überwachung der Einhaltung der DSGVO-Regeln im Betrieb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Ansprechperson bei Fragen über die DSGVO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Überprüft ob Verantwortlicher der Meldepflicht nachkommt (Data </a:t>
            </a:r>
            <a:r>
              <a:rPr lang="de-AT" dirty="0" err="1">
                <a:latin typeface="Arial" panose="020B0604020202020204" pitchFamily="34" charset="0"/>
              </a:rPr>
              <a:t>Breach</a:t>
            </a:r>
            <a:r>
              <a:rPr lang="de-AT" dirty="0">
                <a:latin typeface="Arial" panose="020B0604020202020204" pitchFamily="34" charset="0"/>
              </a:rPr>
              <a:t>)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Zusammenarbeit mit Datenaufsichtsbehörde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dirty="0">
                <a:latin typeface="Arial" panose="020B0604020202020204" pitchFamily="34" charset="0"/>
              </a:rPr>
              <a:t>genießt besonderen Kündigungsschutz</a:t>
            </a:r>
          </a:p>
        </p:txBody>
      </p:sp>
    </p:spTree>
    <p:extLst>
      <p:ext uri="{BB962C8B-B14F-4D97-AF65-F5344CB8AC3E}">
        <p14:creationId xmlns:p14="http://schemas.microsoft.com/office/powerpoint/2010/main" val="526421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DC03ED1-D77F-4194-9018-1626893C18C9}"/>
              </a:ext>
            </a:extLst>
          </p:cNvPr>
          <p:cNvSpPr txBox="1"/>
          <p:nvPr/>
        </p:nvSpPr>
        <p:spPr>
          <a:xfrm>
            <a:off x="-1" y="81674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3.2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Betroffene Person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D923C18-36C4-4FD7-B99A-3BF2F70A9FDA}"/>
              </a:ext>
            </a:extLst>
          </p:cNvPr>
          <p:cNvSpPr txBox="1"/>
          <p:nvPr/>
        </p:nvSpPr>
        <p:spPr>
          <a:xfrm>
            <a:off x="221940" y="1371881"/>
            <a:ext cx="102714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natürliche Person,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von welcher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direkt oder indirekt Daten verarbeitet werden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profitiert von Pflichten der Unternehmen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>
                <a:latin typeface="Arial" panose="020B0604020202020204" pitchFamily="34" charset="0"/>
              </a:rPr>
              <a:t>Recht auf Ablehnung der Einverständniserklärung</a:t>
            </a:r>
            <a:endParaRPr lang="de-AT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E00F647-124F-4297-B8AD-4EE6C0874F58}"/>
              </a:ext>
            </a:extLst>
          </p:cNvPr>
          <p:cNvSpPr txBox="1"/>
          <p:nvPr/>
        </p:nvSpPr>
        <p:spPr>
          <a:xfrm>
            <a:off x="336382" y="2511792"/>
            <a:ext cx="61788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4pPr marR="205105" lvl="3" algn="just">
              <a:lnSpc>
                <a:spcPct val="160000"/>
              </a:lnSpc>
              <a:spcBef>
                <a:spcPts val="1000"/>
              </a:spcBef>
              <a:defRPr sz="1400" b="1" u="sng">
                <a:latin typeface="Arial" panose="020B0604020202020204" pitchFamily="34" charset="0"/>
              </a:defRPr>
            </a:lvl4pPr>
          </a:lstStyle>
          <a:p>
            <a:r>
              <a:rPr lang="de-AT" sz="1400" b="1" u="sng" dirty="0"/>
              <a:t>Auskunftsrecht (Art.15)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7527BC1-96B9-4F33-86ED-0B93BA191468}"/>
              </a:ext>
            </a:extLst>
          </p:cNvPr>
          <p:cNvSpPr txBox="1"/>
          <p:nvPr/>
        </p:nvSpPr>
        <p:spPr>
          <a:xfrm>
            <a:off x="336382" y="2800739"/>
            <a:ext cx="106304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Werden personenbezogene Daten verarbeitet?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Falls Ja: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          Auskunft über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Zweckbindung, Kategorien, Empfänger, Dauer der Datenverarbeitung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Nachfragen jederzeit möglich</a:t>
            </a:r>
            <a:endParaRPr lang="de-AT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40D1C98-548D-4B6D-B242-1D6947B10A2D}"/>
              </a:ext>
            </a:extLst>
          </p:cNvPr>
          <p:cNvSpPr txBox="1"/>
          <p:nvPr/>
        </p:nvSpPr>
        <p:spPr>
          <a:xfrm>
            <a:off x="-580494" y="3823419"/>
            <a:ext cx="68516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>
              <a:defRPr sz="1400" b="1" u="sng"/>
            </a:lvl1pPr>
            <a:lvl4pPr marR="205105" lvl="3" algn="just">
              <a:lnSpc>
                <a:spcPct val="160000"/>
              </a:lnSpc>
              <a:spcBef>
                <a:spcPts val="1000"/>
              </a:spcBef>
              <a:defRPr sz="1400" b="1" u="sng">
                <a:latin typeface="Arial" panose="020B0604020202020204" pitchFamily="34" charset="0"/>
              </a:defRPr>
            </a:lvl4pPr>
          </a:lstStyle>
          <a:p>
            <a:pPr lvl="2"/>
            <a:r>
              <a:rPr lang="de-AT" sz="1400" b="1" u="sng" dirty="0"/>
              <a:t>Berichtigungs- und Löschungsrecht (Art.16 / 17)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DAAA98C-5E74-4A49-B467-5A190B1A161E}"/>
              </a:ext>
            </a:extLst>
          </p:cNvPr>
          <p:cNvSpPr txBox="1"/>
          <p:nvPr/>
        </p:nvSpPr>
        <p:spPr>
          <a:xfrm>
            <a:off x="336382" y="4229597"/>
            <a:ext cx="11640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Berichtigungsanfrage jederzeit möglich (bei Nichtberichtigung kann Datenverarbeitung eingeschränkt werden)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32782BA-47A4-4B4A-AA5E-878FB5D0E880}"/>
              </a:ext>
            </a:extLst>
          </p:cNvPr>
          <p:cNvSpPr txBox="1"/>
          <p:nvPr/>
        </p:nvSpPr>
        <p:spPr>
          <a:xfrm>
            <a:off x="336382" y="4568151"/>
            <a:ext cx="10236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Löschung: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bei Widerrufung der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Einwilligung, Zweckmäßigkeit nicht mehr erfüllt oder Datenverarbeitung unrechtmäßig</a:t>
            </a:r>
            <a:endParaRPr lang="de-AT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6D78844-9CCB-42E4-BCBC-C5492D2A96BC}"/>
              </a:ext>
            </a:extLst>
          </p:cNvPr>
          <p:cNvSpPr txBox="1"/>
          <p:nvPr/>
        </p:nvSpPr>
        <p:spPr>
          <a:xfrm>
            <a:off x="336382" y="5297556"/>
            <a:ext cx="63874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>
              <a:defRPr sz="1400" b="1" u="sng"/>
            </a:lvl1pPr>
            <a:lvl3pPr lvl="2">
              <a:defRPr sz="1400" b="1" u="sng"/>
            </a:lvl3pPr>
            <a:lvl4pPr marR="205105" lvl="3" algn="just">
              <a:lnSpc>
                <a:spcPct val="160000"/>
              </a:lnSpc>
              <a:spcBef>
                <a:spcPts val="1000"/>
              </a:spcBef>
              <a:defRPr sz="1400" b="1" u="sng">
                <a:latin typeface="Arial" panose="020B0604020202020204" pitchFamily="34" charset="0"/>
              </a:defRPr>
            </a:lvl4pPr>
          </a:lstStyle>
          <a:p>
            <a:r>
              <a:rPr lang="de-AT" dirty="0"/>
              <a:t>Beschwerderecht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B4CBDBE1-35BB-4EDC-B7F2-3DB1676AF644}"/>
              </a:ext>
            </a:extLst>
          </p:cNvPr>
          <p:cNvSpPr txBox="1"/>
          <p:nvPr/>
        </p:nvSpPr>
        <p:spPr>
          <a:xfrm>
            <a:off x="728249" y="5659404"/>
            <a:ext cx="9765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Bei </a:t>
            </a:r>
            <a:r>
              <a:rPr lang="de-AT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Vermutung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einer Vorschriftsverletzung = jederzeit Beschwerde an zuständige Datenschutzaufsichtsbehörde formlos möglich</a:t>
            </a:r>
            <a:endParaRPr lang="de-AT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0BA35B19-BC94-4884-9DFA-CDF1F756ACA4}"/>
              </a:ext>
            </a:extLst>
          </p:cNvPr>
          <p:cNvSpPr txBox="1"/>
          <p:nvPr/>
        </p:nvSpPr>
        <p:spPr>
          <a:xfrm>
            <a:off x="728249" y="6305735"/>
            <a:ext cx="8436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Nach Rechtmäßigkeit der Beschwerde = Schadensersatzzahlungen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84833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4. Sanktionsmaßnahmen</a:t>
            </a:r>
            <a:br>
              <a:rPr lang="de-AT" dirty="0"/>
            </a:br>
            <a:endParaRPr lang="de-AT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1ACC160-A90F-4348-84CB-A9451126F00B}"/>
              </a:ext>
            </a:extLst>
          </p:cNvPr>
          <p:cNvSpPr txBox="1"/>
          <p:nvPr/>
        </p:nvSpPr>
        <p:spPr>
          <a:xfrm>
            <a:off x="247604" y="665827"/>
            <a:ext cx="102990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Aufsichtsbehörde verhängt bei Verstößen Sanktionen an Verantwortlichen/Auftragsverarbeiter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C0EFC7B-7B10-4E48-9632-760BDDBCFC6C}"/>
              </a:ext>
            </a:extLst>
          </p:cNvPr>
          <p:cNvSpPr txBox="1"/>
          <p:nvPr/>
        </p:nvSpPr>
        <p:spPr>
          <a:xfrm>
            <a:off x="247604" y="1035159"/>
            <a:ext cx="95967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Ausmaß entscheidet Aufsichtsbehörde und hängt von der Schwere des Vergehens ab</a:t>
            </a:r>
            <a:endParaRPr lang="de-AT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5A0E939-E58D-4A24-8120-3F3016D8EF10}"/>
              </a:ext>
            </a:extLst>
          </p:cNvPr>
          <p:cNvSpPr txBox="1"/>
          <p:nvPr/>
        </p:nvSpPr>
        <p:spPr>
          <a:xfrm>
            <a:off x="336382" y="2667714"/>
            <a:ext cx="6178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10 Mio. € oder bis zu 2% vom gesamten weltweit erzielten Jahresumsatzes des vorangegangenen Geschäftsjahres</a:t>
            </a:r>
            <a:endParaRPr lang="de-AT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489A630-6DAF-4DB5-B3F4-103C83F684F4}"/>
              </a:ext>
            </a:extLst>
          </p:cNvPr>
          <p:cNvSpPr txBox="1"/>
          <p:nvPr/>
        </p:nvSpPr>
        <p:spPr>
          <a:xfrm>
            <a:off x="4367813" y="2168541"/>
            <a:ext cx="61788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4pPr marR="205105" lvl="3" algn="just">
              <a:lnSpc>
                <a:spcPct val="160000"/>
              </a:lnSpc>
              <a:spcBef>
                <a:spcPts val="1000"/>
              </a:spcBef>
              <a:defRPr sz="1400" b="1" u="sng">
                <a:latin typeface="Arial" panose="020B0604020202020204" pitchFamily="34" charset="0"/>
              </a:defRPr>
            </a:lvl4pPr>
          </a:lstStyle>
          <a:p>
            <a:r>
              <a:rPr lang="de-AT" sz="1600" b="1" u="sng" dirty="0"/>
              <a:t>Geldbußen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BDC4791-A8AB-4E4D-B928-4F162B5B6F1E}"/>
              </a:ext>
            </a:extLst>
          </p:cNvPr>
          <p:cNvSpPr txBox="1"/>
          <p:nvPr/>
        </p:nvSpPr>
        <p:spPr>
          <a:xfrm>
            <a:off x="6851622" y="2563428"/>
            <a:ext cx="4556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Pflichtverstoß des Verantwortlichen, Auftragsverarbeiter, Zertifizierungsstelle oder Überwachungsstelle</a:t>
            </a:r>
            <a:endParaRPr lang="de-AT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5F17002B-709C-41AC-B87D-2B4126B50725}"/>
              </a:ext>
            </a:extLst>
          </p:cNvPr>
          <p:cNvSpPr txBox="1"/>
          <p:nvPr/>
        </p:nvSpPr>
        <p:spPr>
          <a:xfrm>
            <a:off x="336382" y="3740723"/>
            <a:ext cx="6178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0 Mio. € oder bis zu 4% vom gesamten weltweit erzielten Jahresumsatzes des vorangegangenen Geschäftsjahres</a:t>
            </a:r>
            <a:endParaRPr lang="de-AT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19874DA-41AD-4EA3-A1D5-C7C9F079B7E7}"/>
              </a:ext>
            </a:extLst>
          </p:cNvPr>
          <p:cNvSpPr txBox="1"/>
          <p:nvPr/>
        </p:nvSpPr>
        <p:spPr>
          <a:xfrm>
            <a:off x="6851623" y="3594467"/>
            <a:ext cx="41833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Verstoß gegen die Grundsätze, Einwilligungsbedingungen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Rechte der betroffenen Person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oder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Anweisungen der Aufsichtsbehörde</a:t>
            </a:r>
            <a:endParaRPr lang="de-AT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A75FECDB-A6D3-4C78-B32C-438F2066D330}"/>
              </a:ext>
            </a:extLst>
          </p:cNvPr>
          <p:cNvSpPr/>
          <p:nvPr/>
        </p:nvSpPr>
        <p:spPr>
          <a:xfrm>
            <a:off x="336382" y="2590756"/>
            <a:ext cx="10698562" cy="97638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64CDD44-73AA-4328-B55C-75C4DF26177B}"/>
              </a:ext>
            </a:extLst>
          </p:cNvPr>
          <p:cNvSpPr/>
          <p:nvPr/>
        </p:nvSpPr>
        <p:spPr>
          <a:xfrm>
            <a:off x="336382" y="3575698"/>
            <a:ext cx="10698562" cy="123800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9D633D4-CB88-4A20-B881-3CA25966D5D9}"/>
              </a:ext>
            </a:extLst>
          </p:cNvPr>
          <p:cNvSpPr/>
          <p:nvPr/>
        </p:nvSpPr>
        <p:spPr>
          <a:xfrm>
            <a:off x="6515240" y="2600603"/>
            <a:ext cx="4519704" cy="97638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5FDBB8C9-012D-4A6F-9959-420C4CF390C7}"/>
              </a:ext>
            </a:extLst>
          </p:cNvPr>
          <p:cNvSpPr/>
          <p:nvPr/>
        </p:nvSpPr>
        <p:spPr>
          <a:xfrm>
            <a:off x="6515240" y="3597691"/>
            <a:ext cx="4519704" cy="1224433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6E833D1-9265-43C8-B980-1DF19ADAC235}"/>
              </a:ext>
            </a:extLst>
          </p:cNvPr>
          <p:cNvSpPr txBox="1"/>
          <p:nvPr/>
        </p:nvSpPr>
        <p:spPr>
          <a:xfrm>
            <a:off x="168714" y="1279264"/>
            <a:ext cx="11775682" cy="477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2110" marR="205105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Schadensersatzzahlungen für betroffene Person (Rest: Entrichtung direkt beim Bund)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C96FAA6B-E50E-413C-B0BB-5BA49E7E9660}"/>
              </a:ext>
            </a:extLst>
          </p:cNvPr>
          <p:cNvSpPr txBox="1"/>
          <p:nvPr/>
        </p:nvSpPr>
        <p:spPr>
          <a:xfrm>
            <a:off x="336382" y="5464180"/>
            <a:ext cx="120232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Fluggesellschaft „British Airways“: 204,6 Mio. €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Österreichische Post AG: 18 Mio. €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aufgrund Formfehler annulliert (Klage an juristische Person stat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t natürliche)</a:t>
            </a: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de-AT" dirty="0">
                <a:latin typeface="Arial" panose="020B0604020202020204" pitchFamily="34" charset="0"/>
              </a:rPr>
              <a:t>Facebook: 5 Mrd. USD</a:t>
            </a:r>
            <a:endParaRPr lang="de-AT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BA5EEFBC-C822-4C66-9415-5B8EA37982CF}"/>
              </a:ext>
            </a:extLst>
          </p:cNvPr>
          <p:cNvSpPr txBox="1"/>
          <p:nvPr/>
        </p:nvSpPr>
        <p:spPr>
          <a:xfrm>
            <a:off x="3665507" y="4985861"/>
            <a:ext cx="61788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4pPr marR="205105" lvl="3" algn="just">
              <a:lnSpc>
                <a:spcPct val="160000"/>
              </a:lnSpc>
              <a:spcBef>
                <a:spcPts val="1000"/>
              </a:spcBef>
              <a:defRPr sz="1400" b="1" u="sng">
                <a:latin typeface="Arial" panose="020B0604020202020204" pitchFamily="34" charset="0"/>
              </a:defRPr>
            </a:lvl4pPr>
          </a:lstStyle>
          <a:p>
            <a:r>
              <a:rPr lang="de-AT" sz="1600" b="1" u="sng" dirty="0"/>
              <a:t>Beispiele für hohe Geldbußen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F6EA694-E0B5-4945-9679-ACAA6FDD7CC4}"/>
              </a:ext>
            </a:extLst>
          </p:cNvPr>
          <p:cNvSpPr txBox="1"/>
          <p:nvPr/>
        </p:nvSpPr>
        <p:spPr>
          <a:xfrm>
            <a:off x="168714" y="1656626"/>
            <a:ext cx="11775682" cy="477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2110" marR="205105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nationale Gesetze können Strafumfang erhöhen (nicht verringern)</a:t>
            </a:r>
          </a:p>
        </p:txBody>
      </p:sp>
    </p:spTree>
    <p:extLst>
      <p:ext uri="{BB962C8B-B14F-4D97-AF65-F5344CB8AC3E}">
        <p14:creationId xmlns:p14="http://schemas.microsoft.com/office/powerpoint/2010/main" val="4285898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4606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5. Sensible Daten im medizinischen Bereich</a:t>
            </a:r>
            <a:br>
              <a:rPr lang="de-AT" dirty="0"/>
            </a:br>
            <a:endParaRPr lang="de-AT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CF2BA5F3-1F48-4782-B76A-EB91581F2A0F}"/>
              </a:ext>
            </a:extLst>
          </p:cNvPr>
          <p:cNvSpPr txBox="1"/>
          <p:nvPr/>
        </p:nvSpPr>
        <p:spPr>
          <a:xfrm>
            <a:off x="887767" y="1651127"/>
            <a:ext cx="934818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rassische und ethnische Herkunft, politische Meinungen, Religion und Weltanschauung, Mitgliedschaft in Gewerkschaften, genetische Daten, biometrische Daten, Gesundheitsdaten, Daten zum Sexualleben bzw. zur sexuellen Orientierung</a:t>
            </a:r>
            <a:endParaRPr lang="de-AT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838CD92-1767-4BC5-9B22-2B1DF076D9CF}"/>
              </a:ext>
            </a:extLst>
          </p:cNvPr>
          <p:cNvSpPr txBox="1"/>
          <p:nvPr/>
        </p:nvSpPr>
        <p:spPr>
          <a:xfrm>
            <a:off x="-1" y="81674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5.1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Sensible Daten</a:t>
            </a:r>
          </a:p>
        </p:txBody>
      </p:sp>
      <p:pic>
        <p:nvPicPr>
          <p:cNvPr id="26" name="Inhaltsplatzhalter 6">
            <a:extLst>
              <a:ext uri="{FF2B5EF4-FFF2-40B4-BE49-F238E27FC236}">
                <a16:creationId xmlns:a16="http://schemas.microsoft.com/office/drawing/2014/main" id="{55F2E520-B459-43C2-B15F-69D06D01C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FA179B4F-38E4-4B32-9F63-25694573F6FE}"/>
              </a:ext>
            </a:extLst>
          </p:cNvPr>
          <p:cNvSpPr txBox="1"/>
          <p:nvPr/>
        </p:nvSpPr>
        <p:spPr>
          <a:xfrm>
            <a:off x="328474" y="1129037"/>
            <a:ext cx="6178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personenbezogener Daten besonderer Kategorien: </a:t>
            </a:r>
            <a:endParaRPr lang="de-AT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E3586FB-A485-4F02-97D4-9AB7694A8A38}"/>
              </a:ext>
            </a:extLst>
          </p:cNvPr>
          <p:cNvSpPr txBox="1"/>
          <p:nvPr/>
        </p:nvSpPr>
        <p:spPr>
          <a:xfrm>
            <a:off x="1393793" y="3256080"/>
            <a:ext cx="7137647" cy="1363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6360" marR="205105" algn="just">
              <a:lnSpc>
                <a:spcPct val="160000"/>
              </a:lnSpc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Art.9: dürfen nicht verarbeitet werden, außer in speziellen Sonderfällen, wenn die Verarbeitung z.B. im Interesse der betroffenen Person liegt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(medizinische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Hilfe oder Leben retten)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EF2AFA2F-DFCD-43CD-AB0F-5FE57E8C62B8}"/>
              </a:ext>
            </a:extLst>
          </p:cNvPr>
          <p:cNvSpPr/>
          <p:nvPr/>
        </p:nvSpPr>
        <p:spPr>
          <a:xfrm>
            <a:off x="1399711" y="3336479"/>
            <a:ext cx="6980809" cy="136370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B182511-B8DE-4B1E-BCFC-AAC269029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962" y="3326076"/>
            <a:ext cx="1473698" cy="1473698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BD2EAB89-5A6F-4664-B1AC-680AC3483F95}"/>
              </a:ext>
            </a:extLst>
          </p:cNvPr>
          <p:cNvSpPr txBox="1"/>
          <p:nvPr/>
        </p:nvSpPr>
        <p:spPr>
          <a:xfrm>
            <a:off x="1068274" y="5544297"/>
            <a:ext cx="105111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Medizinbereich = viele sensible Daten durch hohe Anzahl der Patienten gegeben</a:t>
            </a:r>
          </a:p>
        </p:txBody>
      </p:sp>
    </p:spTree>
    <p:extLst>
      <p:ext uri="{BB962C8B-B14F-4D97-AF65-F5344CB8AC3E}">
        <p14:creationId xmlns:p14="http://schemas.microsoft.com/office/powerpoint/2010/main" val="1207407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4606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5. Sensible Daten im medizinischen Bereich</a:t>
            </a:r>
            <a:br>
              <a:rPr lang="de-AT" dirty="0"/>
            </a:br>
            <a:endParaRPr lang="de-AT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838CD92-1767-4BC5-9B22-2B1DF076D9CF}"/>
              </a:ext>
            </a:extLst>
          </p:cNvPr>
          <p:cNvSpPr txBox="1"/>
          <p:nvPr/>
        </p:nvSpPr>
        <p:spPr>
          <a:xfrm>
            <a:off x="-1" y="81674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5.2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Verarbeitung von Gesundheitsdaten</a:t>
            </a:r>
          </a:p>
        </p:txBody>
      </p:sp>
      <p:pic>
        <p:nvPicPr>
          <p:cNvPr id="26" name="Inhaltsplatzhalter 6">
            <a:extLst>
              <a:ext uri="{FF2B5EF4-FFF2-40B4-BE49-F238E27FC236}">
                <a16:creationId xmlns:a16="http://schemas.microsoft.com/office/drawing/2014/main" id="{55F2E520-B459-43C2-B15F-69D06D01C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891D65BD-465A-48D5-B269-5AF964305F44}"/>
              </a:ext>
            </a:extLst>
          </p:cNvPr>
          <p:cNvSpPr txBox="1"/>
          <p:nvPr/>
        </p:nvSpPr>
        <p:spPr>
          <a:xfrm>
            <a:off x="162756" y="1263841"/>
            <a:ext cx="11416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Gesundheitsdaten = körperlicher oder geistiger Gesundheitszustand einer Person</a:t>
            </a:r>
            <a:endParaRPr lang="de-AT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FAA2A10-5B7B-43E1-BE93-ED0A357191AF}"/>
              </a:ext>
            </a:extLst>
          </p:cNvPr>
          <p:cNvSpPr txBox="1"/>
          <p:nvPr/>
        </p:nvSpPr>
        <p:spPr>
          <a:xfrm>
            <a:off x="162755" y="1618603"/>
            <a:ext cx="108988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Verarbeitung nur mit Einwilligung des Patienten oder durch eine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 Zweckbindung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Art.9 Abs.2: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lebenswichtiges Interesse, Gesundheitsvorsorge, Arbeitsmedizin</a:t>
            </a:r>
          </a:p>
          <a:p>
            <a:r>
              <a:rPr lang="de-AT" dirty="0">
                <a:latin typeface="Arial" panose="020B0604020202020204" pitchFamily="34" charset="0"/>
              </a:rPr>
              <a:t>    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medizinische Diagnostik, Versorgung / Behandlung im Gesundheits- oder Sozialbereich  + Verwaltung</a:t>
            </a:r>
            <a:endParaRPr lang="de-AT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CAFE8BD-E03B-4EBC-AB15-5559C0C817B7}"/>
              </a:ext>
            </a:extLst>
          </p:cNvPr>
          <p:cNvSpPr txBox="1"/>
          <p:nvPr/>
        </p:nvSpPr>
        <p:spPr>
          <a:xfrm>
            <a:off x="162755" y="2492990"/>
            <a:ext cx="11416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Verstöße auch mit Freiheitsstrafen geahndet</a:t>
            </a:r>
            <a:endParaRPr lang="de-AT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FC31D1B4-5E5B-4B1E-B440-D21FBD3E4CF1}"/>
              </a:ext>
            </a:extLst>
          </p:cNvPr>
          <p:cNvSpPr txBox="1"/>
          <p:nvPr/>
        </p:nvSpPr>
        <p:spPr>
          <a:xfrm>
            <a:off x="162755" y="2820570"/>
            <a:ext cx="7412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daher organisatorische und technische Maßnahmen notwendig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3F14AA5-8BE2-4EC1-8453-9FEA03916ABA}"/>
              </a:ext>
            </a:extLst>
          </p:cNvPr>
          <p:cNvSpPr txBox="1"/>
          <p:nvPr/>
        </p:nvSpPr>
        <p:spPr>
          <a:xfrm>
            <a:off x="162755" y="4116012"/>
            <a:ext cx="105881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2110" marR="205105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IT-gestützte Informationssysteme als technische Hilfe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unterstützen die Sicherheit der Daten und erleichtern Umsetzung der Grundsätze DSGVO</a:t>
            </a:r>
          </a:p>
          <a:p>
            <a:pPr marL="372110" marR="205105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Erstellung von Patientenarchiv mit Zugriffsteuerung durch ein Berechtigungssystem</a:t>
            </a:r>
          </a:p>
          <a:p>
            <a:pPr marL="372110" marR="205105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Nachvollziehbarkeit des Zugriffs durch ein Log </a:t>
            </a:r>
            <a:endParaRPr lang="de-AT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72110" marR="205105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Rechenschaftspflicht professionell gelöst</a:t>
            </a:r>
          </a:p>
          <a:p>
            <a:pPr marL="372110" marR="205105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Leichte und schnelle Änderung der Daten bei Anfrage der betroffenen Person möglich</a:t>
            </a:r>
            <a:endParaRPr lang="de-AT" dirty="0"/>
          </a:p>
          <a:p>
            <a:pPr marL="372110" marR="205105" indent="-285750">
              <a:buFont typeface="Arial" panose="020B0604020202020204" pitchFamily="34" charset="0"/>
              <a:buChar char="•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72110" marR="205105" indent="-285750">
              <a:buFont typeface="Arial" panose="020B0604020202020204" pitchFamily="34" charset="0"/>
              <a:buChar char="•"/>
            </a:pPr>
            <a:endParaRPr lang="de-AT" sz="14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2FD7B97-81D1-4596-9DB7-D4B2397C0FD8}"/>
              </a:ext>
            </a:extLst>
          </p:cNvPr>
          <p:cNvSpPr txBox="1"/>
          <p:nvPr/>
        </p:nvSpPr>
        <p:spPr>
          <a:xfrm>
            <a:off x="0" y="360376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5.3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Informationssysteme</a:t>
            </a:r>
          </a:p>
        </p:txBody>
      </p:sp>
    </p:spTree>
    <p:extLst>
      <p:ext uri="{BB962C8B-B14F-4D97-AF65-F5344CB8AC3E}">
        <p14:creationId xmlns:p14="http://schemas.microsoft.com/office/powerpoint/2010/main" val="3767985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4606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5. Sensible Daten im medizinischen Bereich</a:t>
            </a:r>
            <a:br>
              <a:rPr lang="de-AT" dirty="0"/>
            </a:br>
            <a:endParaRPr lang="de-AT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838CD92-1767-4BC5-9B22-2B1DF076D9CF}"/>
              </a:ext>
            </a:extLst>
          </p:cNvPr>
          <p:cNvSpPr txBox="1"/>
          <p:nvPr/>
        </p:nvSpPr>
        <p:spPr>
          <a:xfrm>
            <a:off x="-1" y="914400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5.4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Haftung</a:t>
            </a:r>
          </a:p>
        </p:txBody>
      </p:sp>
      <p:pic>
        <p:nvPicPr>
          <p:cNvPr id="26" name="Inhaltsplatzhalter 6">
            <a:extLst>
              <a:ext uri="{FF2B5EF4-FFF2-40B4-BE49-F238E27FC236}">
                <a16:creationId xmlns:a16="http://schemas.microsoft.com/office/drawing/2014/main" id="{55F2E520-B459-43C2-B15F-69D06D01C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52FD7B97-81D1-4596-9DB7-D4B2397C0FD8}"/>
              </a:ext>
            </a:extLst>
          </p:cNvPr>
          <p:cNvSpPr txBox="1"/>
          <p:nvPr/>
        </p:nvSpPr>
        <p:spPr>
          <a:xfrm>
            <a:off x="0" y="2546432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5.5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Weitergabe an Dritte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4F274FB-87A8-48EA-B728-2510BBF72992}"/>
              </a:ext>
            </a:extLst>
          </p:cNvPr>
          <p:cNvSpPr txBox="1"/>
          <p:nvPr/>
        </p:nvSpPr>
        <p:spPr>
          <a:xfrm>
            <a:off x="109490" y="1252954"/>
            <a:ext cx="10798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niedergelassener Arzt / Ärztin = Verantwortlicher = haftende Person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mehrer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e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Ärzte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in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einer Ordination haften generell gemeinsam</a:t>
            </a:r>
            <a:endParaRPr lang="de-AT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E299511-EC48-4A6E-BE9C-CEB46842B2A8}"/>
              </a:ext>
            </a:extLst>
          </p:cNvPr>
          <p:cNvSpPr txBox="1"/>
          <p:nvPr/>
        </p:nvSpPr>
        <p:spPr>
          <a:xfrm>
            <a:off x="109489" y="1784689"/>
            <a:ext cx="9593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Bei Krankenhäuser haftet die Einrichtung als Ganzes (juristische Person)</a:t>
            </a:r>
            <a:endParaRPr lang="de-AT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F04F576E-E8C0-40E7-A234-E5AE4C357FF5}"/>
              </a:ext>
            </a:extLst>
          </p:cNvPr>
          <p:cNvSpPr txBox="1"/>
          <p:nvPr/>
        </p:nvSpPr>
        <p:spPr>
          <a:xfrm>
            <a:off x="109489" y="3041901"/>
            <a:ext cx="108840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externe Stellen alltäglich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z. B. Verrechnungen mit Krankenkassen, Anfragen von exekutiven Institutionen, Informationsaustausch mit anderen Krankenhäusern oder Datenaufsichtsbehörde</a:t>
            </a:r>
            <a:endParaRPr lang="de-AT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A84D8BBD-87BE-4ECC-A91D-30EEEEE90987}"/>
              </a:ext>
            </a:extLst>
          </p:cNvPr>
          <p:cNvSpPr txBox="1"/>
          <p:nvPr/>
        </p:nvSpPr>
        <p:spPr>
          <a:xfrm>
            <a:off x="894559" y="3705490"/>
            <a:ext cx="118457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Versendung nur mit Hilfe von verschlüsselten elektronischen Mitteln: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herkömmliches Fax oder speziell angefertigte Arztsoftware, wie z. B. „Elda“</a:t>
            </a:r>
            <a:endParaRPr lang="de-AT" dirty="0"/>
          </a:p>
        </p:txBody>
      </p:sp>
      <p:sp>
        <p:nvSpPr>
          <p:cNvPr id="22" name="Pfeil: nach oben gebogen 21">
            <a:extLst>
              <a:ext uri="{FF2B5EF4-FFF2-40B4-BE49-F238E27FC236}">
                <a16:creationId xmlns:a16="http://schemas.microsoft.com/office/drawing/2014/main" id="{8AE12C5E-23A7-401E-84A1-357E2E094587}"/>
              </a:ext>
            </a:extLst>
          </p:cNvPr>
          <p:cNvSpPr/>
          <p:nvPr/>
        </p:nvSpPr>
        <p:spPr>
          <a:xfrm rot="5400000">
            <a:off x="615980" y="3709035"/>
            <a:ext cx="259487" cy="297670"/>
          </a:xfrm>
          <a:prstGeom prst="bent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FC97A57-867E-450E-91A8-AA76A21651E0}"/>
              </a:ext>
            </a:extLst>
          </p:cNvPr>
          <p:cNvSpPr txBox="1"/>
          <p:nvPr/>
        </p:nvSpPr>
        <p:spPr>
          <a:xfrm>
            <a:off x="181990" y="4470692"/>
            <a:ext cx="111459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Fragen von Angehörigen alltäglich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de-AT" sz="1800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Weitergabe der Patientendaten ohne Einwilligung des entsprechenden Patienten ist rechtswidrig und kann sanktioniert werden (bei Volljährigkeit des Patienten)</a:t>
            </a:r>
            <a:endParaRPr lang="de-AT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/>
          </a:p>
        </p:txBody>
      </p:sp>
      <p:sp>
        <p:nvSpPr>
          <p:cNvPr id="27" name="Pfeil: nach oben gebogen 26">
            <a:extLst>
              <a:ext uri="{FF2B5EF4-FFF2-40B4-BE49-F238E27FC236}">
                <a16:creationId xmlns:a16="http://schemas.microsoft.com/office/drawing/2014/main" id="{2F54944C-8ED4-40DC-A1D6-577D16CC412B}"/>
              </a:ext>
            </a:extLst>
          </p:cNvPr>
          <p:cNvSpPr/>
          <p:nvPr/>
        </p:nvSpPr>
        <p:spPr>
          <a:xfrm rot="5400000">
            <a:off x="649405" y="5115444"/>
            <a:ext cx="259487" cy="297670"/>
          </a:xfrm>
          <a:prstGeom prst="bent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04FDA4A-393E-4C09-89D6-59CDBB4085F7}"/>
              </a:ext>
            </a:extLst>
          </p:cNvPr>
          <p:cNvSpPr txBox="1"/>
          <p:nvPr/>
        </p:nvSpPr>
        <p:spPr>
          <a:xfrm>
            <a:off x="927984" y="5189621"/>
            <a:ext cx="82604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>
              <a:defRPr>
                <a:effectLst/>
                <a:latin typeface="Arial" panose="020B0604020202020204" pitchFamily="34" charset="0"/>
                <a:ea typeface="Calibri" panose="020F0502020204030204" pitchFamily="34" charset="0"/>
              </a:defRPr>
            </a:lvl1pPr>
          </a:lstStyle>
          <a:p>
            <a:r>
              <a:rPr lang="de-AT" u="sng" dirty="0"/>
              <a:t>Vorsorge Streitfall</a:t>
            </a:r>
            <a:r>
              <a:rPr lang="de-AT" dirty="0"/>
              <a:t>: Einwilligungserklärung im Vorhinein abgeben, um in speziellen Fällen problemlos Auskunft zu bekommen</a:t>
            </a:r>
          </a:p>
        </p:txBody>
      </p:sp>
    </p:spTree>
    <p:extLst>
      <p:ext uri="{BB962C8B-B14F-4D97-AF65-F5344CB8AC3E}">
        <p14:creationId xmlns:p14="http://schemas.microsoft.com/office/powerpoint/2010/main" val="2565667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4606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5. Sensible Daten im Medizinbereich</a:t>
            </a:r>
            <a:br>
              <a:rPr lang="de-AT" dirty="0"/>
            </a:br>
            <a:endParaRPr lang="de-AT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1838CD92-1767-4BC5-9B22-2B1DF076D9CF}"/>
              </a:ext>
            </a:extLst>
          </p:cNvPr>
          <p:cNvSpPr txBox="1"/>
          <p:nvPr/>
        </p:nvSpPr>
        <p:spPr>
          <a:xfrm>
            <a:off x="-1" y="81674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5.6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Aufbewahrungspflicht</a:t>
            </a:r>
          </a:p>
        </p:txBody>
      </p:sp>
      <p:pic>
        <p:nvPicPr>
          <p:cNvPr id="26" name="Inhaltsplatzhalter 6">
            <a:extLst>
              <a:ext uri="{FF2B5EF4-FFF2-40B4-BE49-F238E27FC236}">
                <a16:creationId xmlns:a16="http://schemas.microsoft.com/office/drawing/2014/main" id="{55F2E520-B459-43C2-B15F-69D06D01C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52FD7B97-81D1-4596-9DB7-D4B2397C0FD8}"/>
              </a:ext>
            </a:extLst>
          </p:cNvPr>
          <p:cNvSpPr txBox="1"/>
          <p:nvPr/>
        </p:nvSpPr>
        <p:spPr>
          <a:xfrm>
            <a:off x="-2" y="2564186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5.7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Corona-Pandemie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53EAE12-C807-427D-ACA8-23B2764766AA}"/>
              </a:ext>
            </a:extLst>
          </p:cNvPr>
          <p:cNvSpPr txBox="1"/>
          <p:nvPr/>
        </p:nvSpPr>
        <p:spPr>
          <a:xfrm>
            <a:off x="230818" y="1251890"/>
            <a:ext cx="94192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§ 51 Abs.3 Ärztegesetz: </a:t>
            </a: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 mindestens 10 Jahre Aufbewahrung (Haftungsansprüche 30 Jahre)</a:t>
            </a:r>
            <a:endParaRPr lang="de-AT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0BD037C-9321-49CE-813B-1DA01C549826}"/>
              </a:ext>
            </a:extLst>
          </p:cNvPr>
          <p:cNvSpPr txBox="1"/>
          <p:nvPr/>
        </p:nvSpPr>
        <p:spPr>
          <a:xfrm>
            <a:off x="230818" y="1931127"/>
            <a:ext cx="6178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DSGVO - Recht auf Löschung entfällt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7F69E9C6-DFE7-44FD-95D5-A1650D20505E}"/>
              </a:ext>
            </a:extLst>
          </p:cNvPr>
          <p:cNvSpPr txBox="1"/>
          <p:nvPr/>
        </p:nvSpPr>
        <p:spPr>
          <a:xfrm>
            <a:off x="230818" y="3031931"/>
            <a:ext cx="101915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Information Gesundheitsamt bei ansteckbare Krankheiten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(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Masern, </a:t>
            </a:r>
            <a:r>
              <a:rPr lang="de-AT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Covid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19)</a:t>
            </a:r>
            <a:endParaRPr lang="de-AT" dirty="0"/>
          </a:p>
        </p:txBody>
      </p:sp>
      <p:sp>
        <p:nvSpPr>
          <p:cNvPr id="25" name="Pfeil: nach oben gebogen 24">
            <a:extLst>
              <a:ext uri="{FF2B5EF4-FFF2-40B4-BE49-F238E27FC236}">
                <a16:creationId xmlns:a16="http://schemas.microsoft.com/office/drawing/2014/main" id="{AAB59E93-E47A-4D8C-AB39-BEEBE00C73D8}"/>
              </a:ext>
            </a:extLst>
          </p:cNvPr>
          <p:cNvSpPr/>
          <p:nvPr/>
        </p:nvSpPr>
        <p:spPr>
          <a:xfrm rot="5400000">
            <a:off x="897979" y="3409909"/>
            <a:ext cx="259487" cy="297670"/>
          </a:xfrm>
          <a:prstGeom prst="bent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B1F4F128-0BD5-499C-90AA-064AEEAF8017}"/>
              </a:ext>
            </a:extLst>
          </p:cNvPr>
          <p:cNvSpPr txBox="1"/>
          <p:nvPr/>
        </p:nvSpPr>
        <p:spPr>
          <a:xfrm>
            <a:off x="1176558" y="3460995"/>
            <a:ext cx="7239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öffentliches Interesse und Schutz der nationalen Sicherheit</a:t>
            </a:r>
            <a:endParaRPr lang="de-AT" dirty="0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0CAF3098-C0AB-48B5-B69D-2BB450AAB576}"/>
              </a:ext>
            </a:extLst>
          </p:cNvPr>
          <p:cNvSpPr txBox="1"/>
          <p:nvPr/>
        </p:nvSpPr>
        <p:spPr>
          <a:xfrm>
            <a:off x="230818" y="4047899"/>
            <a:ext cx="85935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Nach Pandemie = Löschung der Daten (Zweckmäßigkeit nicht mehr erfüllt)</a:t>
            </a:r>
            <a:endParaRPr lang="de-AT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7BA81F05-91D0-4F5B-BE0F-CD4D55DD3932}"/>
              </a:ext>
            </a:extLst>
          </p:cNvPr>
          <p:cNvSpPr txBox="1"/>
          <p:nvPr/>
        </p:nvSpPr>
        <p:spPr>
          <a:xfrm>
            <a:off x="244136" y="4776642"/>
            <a:ext cx="81763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„Grüner Pass“ (Informationen über Corona-Status) wurde abgelehnt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259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A9D38-F4E5-4F7D-98D3-AB70A9729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12" y="0"/>
            <a:ext cx="10058400" cy="1450757"/>
          </a:xfrm>
        </p:spPr>
        <p:txBody>
          <a:bodyPr/>
          <a:lstStyle/>
          <a:p>
            <a:pPr algn="ctr"/>
            <a:r>
              <a:rPr lang="de-AT" dirty="0"/>
              <a:t>Inhaltsverzeichnis</a:t>
            </a:r>
          </a:p>
        </p:txBody>
      </p:sp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4E20AC73-9F3D-4AFC-A789-FA794BE3E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109" y="1139910"/>
            <a:ext cx="583474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  <a:tab pos="57531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1	Einleitung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1.1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cs typeface="Arial" panose="020B0604020202020204" pitchFamily="34" charset="0"/>
              </a:rPr>
              <a:t>Wichtige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Begriffsdefinitionen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1.2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Historische Entwicklung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1.3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Motivation der Einführung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1.4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cs typeface="Arial" panose="020B0604020202020204" pitchFamily="34" charset="0"/>
              </a:rPr>
              <a:t>Grundsätze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Anwendungsbereich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2.1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Sachlicher Anwendungsbereich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2.2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Räumlicher Anwendungsbereich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Rechte &amp; Pflichten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3.1  </a:t>
            </a:r>
            <a:r>
              <a:rPr lang="de-AT" altLang="de-DE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Unternehmen</a:t>
            </a:r>
            <a:endParaRPr lang="de-AT" altLang="de-DE" sz="1400" dirty="0"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       3.1.1  Datenverarbeitung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       3.1.2</a:t>
            </a:r>
            <a:r>
              <a:rPr lang="de-AT" altLang="de-DE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Verantwortlicher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       3.1.3</a:t>
            </a:r>
            <a:r>
              <a:rPr lang="de-AT" altLang="de-DE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Datenschutzbeauftragter</a:t>
            </a:r>
            <a:r>
              <a:rPr kumimoji="0" lang="de-AT" altLang="de-DE" sz="14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	</a:t>
            </a:r>
            <a:endParaRPr kumimoji="0" lang="de-AT" altLang="de-DE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	3.2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de-AT" altLang="de-DE" sz="1400" dirty="0">
                <a:ea typeface="Calibri" panose="020F0502020204030204" pitchFamily="34" charset="0"/>
                <a:cs typeface="Arial" panose="020B0604020202020204" pitchFamily="34" charset="0"/>
              </a:rPr>
              <a:t>Betroffene Personen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kumimoji="0" lang="de-AT" altLang="de-DE" sz="8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kumimoji="0" lang="de-AT" altLang="de-DE" sz="18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AF0BBBD-D56A-4FC2-B98E-47EE535A588C}"/>
              </a:ext>
            </a:extLst>
          </p:cNvPr>
          <p:cNvSpPr txBox="1"/>
          <p:nvPr/>
        </p:nvSpPr>
        <p:spPr>
          <a:xfrm>
            <a:off x="5137212" y="1307941"/>
            <a:ext cx="583474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AT" altLang="de-DE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  </a:t>
            </a: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Sanktionsmaßnahmen	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lang="de-AT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5	Sensible Daten im Medizinbereich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5.1 Sensible Daten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5.2 Verarbeitung von Gesundheitsdaten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5.3 Informationssysteme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5.4 Haftung	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5.5 Weitergabe an Dritte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5.6 Aufbewahrungspflichten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5.7 Corona-Pandemie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lang="de-AT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6 	Fazit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endParaRPr lang="de-AT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5753100" algn="r"/>
              </a:tabLst>
            </a:pP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Bilderquellen</a:t>
            </a:r>
            <a:endParaRPr lang="de-A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549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64606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6. Fazit</a:t>
            </a:r>
            <a:br>
              <a:rPr lang="de-AT" dirty="0"/>
            </a:br>
            <a:endParaRPr lang="de-AT" dirty="0"/>
          </a:p>
        </p:txBody>
      </p:sp>
      <p:pic>
        <p:nvPicPr>
          <p:cNvPr id="26" name="Inhaltsplatzhalter 6">
            <a:extLst>
              <a:ext uri="{FF2B5EF4-FFF2-40B4-BE49-F238E27FC236}">
                <a16:creationId xmlns:a16="http://schemas.microsoft.com/office/drawing/2014/main" id="{55F2E520-B459-43C2-B15F-69D06D01C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26413D1-39D0-4E81-9FA0-69FC0540FE32}"/>
              </a:ext>
            </a:extLst>
          </p:cNvPr>
          <p:cNvSpPr txBox="1"/>
          <p:nvPr/>
        </p:nvSpPr>
        <p:spPr>
          <a:xfrm>
            <a:off x="648069" y="1044891"/>
            <a:ext cx="66848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Richtiger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Schritt in die richtige Richtung für den Datenschutz</a:t>
            </a:r>
            <a:endParaRPr lang="de-AT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9820763-05DC-4DEE-A4A2-925B6ECE9207}"/>
              </a:ext>
            </a:extLst>
          </p:cNvPr>
          <p:cNvSpPr txBox="1"/>
          <p:nvPr/>
        </p:nvSpPr>
        <p:spPr>
          <a:xfrm>
            <a:off x="648069" y="1642368"/>
            <a:ext cx="8398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Unternehmen gehen bewusster mit Daten um und setzen Maßnahmen zur Einhaltung der Bestimmungen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Angst vor Geldbuße</a:t>
            </a:r>
            <a:endParaRPr lang="de-AT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9E65C71-C44C-4178-8F80-1F504DAAA958}"/>
              </a:ext>
            </a:extLst>
          </p:cNvPr>
          <p:cNvSpPr txBox="1"/>
          <p:nvPr/>
        </p:nvSpPr>
        <p:spPr>
          <a:xfrm>
            <a:off x="648068" y="2516844"/>
            <a:ext cx="8398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Europa ist Vorbild geworden und inspiriert andere Länder zur Teilnahme</a:t>
            </a:r>
            <a:endParaRPr lang="de-AT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F38FDDB-F0C7-45CB-A6BC-B884D6CE2C30}"/>
              </a:ext>
            </a:extLst>
          </p:cNvPr>
          <p:cNvSpPr txBox="1"/>
          <p:nvPr/>
        </p:nvSpPr>
        <p:spPr>
          <a:xfrm>
            <a:off x="648068" y="3114321"/>
            <a:ext cx="909961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Schwachpunkte: 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AT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viele Öffnungsklauseln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und Grauzonen in den DSGVO-Bestimmungen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E-Commerce: Einverständniserklärung wird durch </a:t>
            </a:r>
            <a:r>
              <a:rPr lang="de-AT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intransparente Gestaltung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der Cookie Verwendung zum Tracking geholt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</a:rPr>
              <a:t>wenig Wissen der Bürger über deren Rechte                                              (Erklärung zu lang oder zu kompliziert)</a:t>
            </a:r>
            <a:endParaRPr lang="de-AT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BBA7B68A-38B2-49B3-BA41-674C8F4698E5}"/>
              </a:ext>
            </a:extLst>
          </p:cNvPr>
          <p:cNvSpPr txBox="1"/>
          <p:nvPr/>
        </p:nvSpPr>
        <p:spPr>
          <a:xfrm>
            <a:off x="2627790" y="5628443"/>
            <a:ext cx="6178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„Wo kein Kläger, da kein Richter“</a:t>
            </a:r>
            <a:endParaRPr lang="de-AT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8E01B80-75D8-48F5-BB29-24CA426D9759}"/>
              </a:ext>
            </a:extLst>
          </p:cNvPr>
          <p:cNvSpPr/>
          <p:nvPr/>
        </p:nvSpPr>
        <p:spPr>
          <a:xfrm>
            <a:off x="2654424" y="5571710"/>
            <a:ext cx="3459332" cy="4827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8626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29CD6-0545-497D-AC1F-46EA3AD02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Bilderquellen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A18C69-EC7A-4403-8E82-0DF7183ED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</a:rPr>
              <a:t>https://etailment.de/news/stories/DSGVO-Datenschutz-Datennutzung-EU-Datensilo-Bitkom-Google-Facebook-22298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  <a:hlinkClick r:id="rId2"/>
              </a:rPr>
              <a:t>https://pixabay.com/de/illustrations/gesetz-symbol-recht-paragraf-447487/</a:t>
            </a:r>
            <a:endParaRPr lang="de-AT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  <a:hlinkClick r:id="rId3"/>
              </a:rPr>
              <a:t>https://www.sehenswertes-deutschland.de/bundeslaender/reiseinfos-reisetipps-hessen-ferienregionen.html</a:t>
            </a:r>
            <a:endParaRPr lang="de-AT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de-AT" dirty="0">
                <a:solidFill>
                  <a:srgbClr val="0070C0"/>
                </a:solidFill>
                <a:hlinkClick r:id="rId4"/>
              </a:rPr>
              <a:t>https://emojiterra.com/de/rotes-ausrufezeichen/</a:t>
            </a:r>
            <a:endParaRPr lang="de-AT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de-AT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AT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48E6AC-B6DB-4BE3-A418-8A32D862A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Inhaltsplatzhalter 6">
            <a:extLst>
              <a:ext uri="{FF2B5EF4-FFF2-40B4-BE49-F238E27FC236}">
                <a16:creationId xmlns:a16="http://schemas.microsoft.com/office/drawing/2014/main" id="{48134901-FE05-45DC-9502-C317E67ACA4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2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395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Wichtige Begriffsdefinitionen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1C5742F-43D5-4745-A0AD-18ADFF4460BF}"/>
              </a:ext>
            </a:extLst>
          </p:cNvPr>
          <p:cNvSpPr txBox="1"/>
          <p:nvPr/>
        </p:nvSpPr>
        <p:spPr>
          <a:xfrm>
            <a:off x="232471" y="1213293"/>
            <a:ext cx="120542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Datenverarbeitung   – alle Tätigkeiten im Umgang mit Daten (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Erhebung, Speicherung, Löschung und Nutzung)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Verantwortlicher       – Person, die über die Datenverarbeitung entscheidet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Auftragsverarbeiter  – Person, die im Auftrag des Verantwortlichen handelt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natürliche Person    –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 mit zuordenbarer Kennung (z.B. Namen) und Träger von Rechten &amp; Pflichten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juristische Person   –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Unternehmen mit einer Gesellschaftsform (z.B. GmbH)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personenbezogene  </a:t>
            </a: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Daten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sensible Daten        </a:t>
            </a: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personenbezogene Daten besonderer Kategorie, z.B. Meinungen, Glaubensbekenntnisse</a:t>
            </a: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67E5970-0D3C-48D3-B21D-7CD306B55C93}"/>
              </a:ext>
            </a:extLst>
          </p:cNvPr>
          <p:cNvSpPr txBox="1"/>
          <p:nvPr/>
        </p:nvSpPr>
        <p:spPr>
          <a:xfrm>
            <a:off x="2565070" y="4372064"/>
            <a:ext cx="8401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Informationen zur Identifizierung einer Person (Name, Adresse, Wohnort, usw.) 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5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395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>
                <a:latin typeface="Arial" panose="020B0604020202020204" pitchFamily="34" charset="0"/>
                <a:cs typeface="Arial" panose="020B0604020202020204" pitchFamily="34" charset="0"/>
              </a:rPr>
              <a:t>1.2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Historische Entwicklung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7902BF6-A53C-46AB-9AA3-BF70ADFC7C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301" y="2015614"/>
            <a:ext cx="878077" cy="951249"/>
          </a:xfrm>
          <a:prstGeom prst="rect">
            <a:avLst/>
          </a:prstGeom>
        </p:spPr>
      </p:pic>
      <p:sp>
        <p:nvSpPr>
          <p:cNvPr id="2" name="Pfeil: nach rechts 1">
            <a:extLst>
              <a:ext uri="{FF2B5EF4-FFF2-40B4-BE49-F238E27FC236}">
                <a16:creationId xmlns:a16="http://schemas.microsoft.com/office/drawing/2014/main" id="{924B9EA1-3AD5-4352-A40F-2809AD30FF7E}"/>
              </a:ext>
            </a:extLst>
          </p:cNvPr>
          <p:cNvSpPr/>
          <p:nvPr/>
        </p:nvSpPr>
        <p:spPr>
          <a:xfrm>
            <a:off x="235301" y="2830212"/>
            <a:ext cx="10040371" cy="94688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19C4DA4-B3CB-4B08-80A6-7B632C558CF9}"/>
              </a:ext>
            </a:extLst>
          </p:cNvPr>
          <p:cNvCxnSpPr>
            <a:cxnSpLocks/>
          </p:cNvCxnSpPr>
          <p:nvPr/>
        </p:nvCxnSpPr>
        <p:spPr>
          <a:xfrm>
            <a:off x="514641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8F1D3DE5-1E6D-47A3-8711-CDB4C43DAB35}"/>
              </a:ext>
            </a:extLst>
          </p:cNvPr>
          <p:cNvCxnSpPr>
            <a:cxnSpLocks/>
          </p:cNvCxnSpPr>
          <p:nvPr/>
        </p:nvCxnSpPr>
        <p:spPr>
          <a:xfrm>
            <a:off x="2020563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4232A2EE-9879-49E2-84E2-D73AC90945B7}"/>
              </a:ext>
            </a:extLst>
          </p:cNvPr>
          <p:cNvCxnSpPr>
            <a:cxnSpLocks/>
          </p:cNvCxnSpPr>
          <p:nvPr/>
        </p:nvCxnSpPr>
        <p:spPr>
          <a:xfrm>
            <a:off x="3526485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DDE04B5F-9245-4A66-8894-4A41EC1C82FD}"/>
              </a:ext>
            </a:extLst>
          </p:cNvPr>
          <p:cNvCxnSpPr>
            <a:cxnSpLocks/>
          </p:cNvCxnSpPr>
          <p:nvPr/>
        </p:nvCxnSpPr>
        <p:spPr>
          <a:xfrm>
            <a:off x="5032407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6957DC28-FCBD-4905-8226-CE3D64CB3936}"/>
              </a:ext>
            </a:extLst>
          </p:cNvPr>
          <p:cNvCxnSpPr>
            <a:cxnSpLocks/>
          </p:cNvCxnSpPr>
          <p:nvPr/>
        </p:nvCxnSpPr>
        <p:spPr>
          <a:xfrm>
            <a:off x="6538329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893902B6-AFE6-410C-A2BB-4782B51E4D01}"/>
              </a:ext>
            </a:extLst>
          </p:cNvPr>
          <p:cNvCxnSpPr>
            <a:cxnSpLocks/>
          </p:cNvCxnSpPr>
          <p:nvPr/>
        </p:nvCxnSpPr>
        <p:spPr>
          <a:xfrm>
            <a:off x="8044251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7BDBC69D-E015-4DD2-A5D8-093D1020DC3B}"/>
              </a:ext>
            </a:extLst>
          </p:cNvPr>
          <p:cNvCxnSpPr>
            <a:cxnSpLocks/>
          </p:cNvCxnSpPr>
          <p:nvPr/>
        </p:nvCxnSpPr>
        <p:spPr>
          <a:xfrm>
            <a:off x="9550175" y="2582748"/>
            <a:ext cx="0" cy="139611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A966B0C0-0D6C-4B2C-917A-7DF73589BCAD}"/>
              </a:ext>
            </a:extLst>
          </p:cNvPr>
          <p:cNvSpPr txBox="1"/>
          <p:nvPr/>
        </p:nvSpPr>
        <p:spPr>
          <a:xfrm>
            <a:off x="81393" y="4024564"/>
            <a:ext cx="15482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1970: Hessisches Datenschutzgesetz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1C9D0EB-E434-4833-8DEA-561CF1AF44CB}"/>
              </a:ext>
            </a:extLst>
          </p:cNvPr>
          <p:cNvSpPr txBox="1"/>
          <p:nvPr/>
        </p:nvSpPr>
        <p:spPr>
          <a:xfrm>
            <a:off x="1373390" y="2079049"/>
            <a:ext cx="19223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1978: DSG 1978 (Ö.)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9B5FFB38-7B4C-4A59-997E-2DF36597ABCB}"/>
              </a:ext>
            </a:extLst>
          </p:cNvPr>
          <p:cNvSpPr txBox="1"/>
          <p:nvPr/>
        </p:nvSpPr>
        <p:spPr>
          <a:xfrm>
            <a:off x="2691897" y="3989872"/>
            <a:ext cx="257721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1980: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OECD-Leitsätzen für multinationale Unternehmen (</a:t>
            </a:r>
            <a:r>
              <a:rPr lang="de-AT" dirty="0">
                <a:latin typeface="Arial" panose="020B0604020202020204" pitchFamily="34" charset="0"/>
              </a:rPr>
              <a:t>internationale Datenschutzregelung)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92C67EF7-16FA-4C76-84F5-E36D4E7A69E7}"/>
              </a:ext>
            </a:extLst>
          </p:cNvPr>
          <p:cNvSpPr txBox="1"/>
          <p:nvPr/>
        </p:nvSpPr>
        <p:spPr>
          <a:xfrm>
            <a:off x="3840486" y="1290911"/>
            <a:ext cx="31292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1985: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Europäische Datenschutzkonvention (international verbindliche Datenschutzregelung)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A4AFDB44-4D78-4C56-ACB2-C3425D786CCC}"/>
              </a:ext>
            </a:extLst>
          </p:cNvPr>
          <p:cNvSpPr txBox="1"/>
          <p:nvPr/>
        </p:nvSpPr>
        <p:spPr>
          <a:xfrm>
            <a:off x="5684561" y="4067917"/>
            <a:ext cx="212275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1995: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Richtlinie 95/46/EG (Vorlage für nationale Gesetze der Mitgliedsstaaten; 3 Jahre Zeit)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0C308661-95FE-48D0-B676-8DB102BC2F8E}"/>
              </a:ext>
            </a:extLst>
          </p:cNvPr>
          <p:cNvSpPr txBox="1"/>
          <p:nvPr/>
        </p:nvSpPr>
        <p:spPr>
          <a:xfrm>
            <a:off x="7159594" y="2168074"/>
            <a:ext cx="2113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1999: DSG 2000  (Ö)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C5D2ABB-4DCA-416F-A898-C8CCC488E85D}"/>
              </a:ext>
            </a:extLst>
          </p:cNvPr>
          <p:cNvSpPr txBox="1"/>
          <p:nvPr/>
        </p:nvSpPr>
        <p:spPr>
          <a:xfrm>
            <a:off x="8275446" y="4067917"/>
            <a:ext cx="37277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2016: EU-DSGVO (Anpassung nationale Gesetze an Verordnung; Bestimmungen bindend)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1FC88F04-0B28-4EDE-A77B-B6D7FA834CA3}"/>
              </a:ext>
            </a:extLst>
          </p:cNvPr>
          <p:cNvSpPr txBox="1"/>
          <p:nvPr/>
        </p:nvSpPr>
        <p:spPr>
          <a:xfrm>
            <a:off x="10139342" y="2953012"/>
            <a:ext cx="2263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2018: EU-DSGVO wird wirksam 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5514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0" y="816746"/>
            <a:ext cx="3610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1.3</a:t>
            </a:r>
            <a:r>
              <a:rPr lang="de-AT" dirty="0"/>
              <a:t>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Motivation der Umsetzung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8F945B6-6B52-40D2-8F6E-4E1B91162E6D}"/>
              </a:ext>
            </a:extLst>
          </p:cNvPr>
          <p:cNvSpPr txBox="1"/>
          <p:nvPr/>
        </p:nvSpPr>
        <p:spPr>
          <a:xfrm>
            <a:off x="336381" y="1541159"/>
            <a:ext cx="1009488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Ursprünglich, wegen Schutz von personenbezogenen Daten als Reaktion auf die zunehmende Automatisierung der Datenverarbeitung</a:t>
            </a:r>
          </a:p>
          <a:p>
            <a:pPr marL="342900" indent="-342900">
              <a:buFont typeface="+mj-lt"/>
              <a:buAutoNum type="arabicPeriod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Datenschutzrichtlinie 95/46/EG wegen Nichtbeachtung der Datenschutzbestimmungen von den Unternehmen und Digitalisierung                                                                                                                            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Ziel: einheitliche Harmonisierung der Datenschutzrechte innerhalb der Mitgliedsstaaten inklusive Sanktionsmaßnahmen</a:t>
            </a:r>
          </a:p>
          <a:p>
            <a:pPr marL="342900" indent="-342900">
              <a:buFont typeface="+mj-lt"/>
              <a:buAutoNum type="arabicPeriod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EU-DSGVO wegen Big Data, Industrie 4.0, Robotik und künstliche Intelligenz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Riegel für den Datenmissbrauch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Einhaltung durch abschreckende Bußgelder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36186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1. Einleitung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400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1.4</a:t>
            </a:r>
            <a:r>
              <a:rPr lang="de-AT" dirty="0"/>
              <a:t> </a:t>
            </a:r>
            <a:r>
              <a:rPr lang="de-AT" b="1" u="sng" dirty="0"/>
              <a:t>Grundsätze</a:t>
            </a:r>
            <a:endParaRPr lang="de-AT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879F5FE-EEF8-46C2-B55F-DF27EAA306BA}"/>
              </a:ext>
            </a:extLst>
          </p:cNvPr>
          <p:cNvSpPr txBox="1"/>
          <p:nvPr/>
        </p:nvSpPr>
        <p:spPr>
          <a:xfrm>
            <a:off x="179530" y="1305341"/>
            <a:ext cx="1218937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5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de-AT" dirty="0">
                <a:latin typeface="Arial" panose="020B0604020202020204" pitchFamily="34" charset="0"/>
              </a:rPr>
              <a:t>Grundsätze für die Verarbeitung personenbezogener Daten</a:t>
            </a:r>
          </a:p>
          <a:p>
            <a:endParaRPr lang="de-AT" dirty="0">
              <a:latin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Transparenz</a:t>
            </a:r>
            <a:r>
              <a:rPr lang="de-AT" dirty="0"/>
              <a:t>: auf rechtmäßige Weise, nach Treu und Glauben und in einer für die betroffene Person nachvollziehbaren Weise verarbeitet werden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Zweckbindung</a:t>
            </a:r>
            <a:r>
              <a:rPr lang="de-AT" dirty="0"/>
              <a:t>: für festgelegte, eindeutige und legitime Zwecke erhoben werden und dürfen nicht in einer mit diesen Zwecken nicht zu vereinbarenden Weise weiterverarbeitet werden</a:t>
            </a:r>
            <a:r>
              <a:rPr lang="de-AT" dirty="0">
                <a:latin typeface="Arial" panose="020B0604020202020204" pitchFamily="34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Datenminimierung</a:t>
            </a:r>
            <a:r>
              <a:rPr lang="de-AT" dirty="0"/>
              <a:t>: dem Zweck angemessen und erheblich sowie auf das für die Zwecke der Verarbeitung notwendige Maß beschränkt sein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Richtigkeit</a:t>
            </a:r>
            <a:r>
              <a:rPr lang="de-AT" dirty="0">
                <a:latin typeface="Arial" panose="020B0604020202020204" pitchFamily="34" charset="0"/>
              </a:rPr>
              <a:t>: </a:t>
            </a:r>
            <a:r>
              <a:rPr lang="de-AT" dirty="0"/>
              <a:t>sachlich richtig und erforderlichenfalls auf dem neuesten Stand sein</a:t>
            </a:r>
            <a:r>
              <a:rPr lang="de-AT" dirty="0">
                <a:latin typeface="Arial" panose="020B060402020202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Speicherfrist</a:t>
            </a:r>
            <a:r>
              <a:rPr lang="de-AT" b="1" dirty="0"/>
              <a:t>: </a:t>
            </a:r>
            <a:r>
              <a:rPr lang="de-AT" dirty="0"/>
              <a:t>in einer Form gespeichert werden, die die Identifizierung der betroffenen Personen nur so lange ermöglicht, wie es für die Zwecke, für die sie verarbeitet werden, erforderlich ist</a:t>
            </a:r>
            <a:endParaRPr lang="de-AT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b="1" u="sng" dirty="0"/>
              <a:t>Integrität und Vertraulichkeit</a:t>
            </a:r>
            <a:r>
              <a:rPr lang="de-AT" b="1" dirty="0"/>
              <a:t>:</a:t>
            </a:r>
            <a:r>
              <a:rPr lang="de-AT" b="1" dirty="0">
                <a:latin typeface="Arial" panose="020B0604020202020204" pitchFamily="34" charset="0"/>
              </a:rPr>
              <a:t> </a:t>
            </a:r>
            <a:r>
              <a:rPr lang="de-AT" dirty="0"/>
              <a:t>in einer Weise verarbeitet werden, die eine angemessene Sicherheit der personenbezogenen Daten gewährleistet</a:t>
            </a:r>
            <a:endParaRPr lang="de-AT" dirty="0">
              <a:latin typeface="Arial" panose="020B0604020202020204" pitchFamily="34" charset="0"/>
            </a:endParaRPr>
          </a:p>
          <a:p>
            <a:r>
              <a:rPr lang="de-AT" dirty="0">
                <a:latin typeface="Arial" panose="020B0604020202020204" pitchFamily="34" charset="0"/>
              </a:rPr>
              <a:t> 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3A52BB7-5CD9-4B8F-8993-0E891FB6BE54}"/>
              </a:ext>
            </a:extLst>
          </p:cNvPr>
          <p:cNvSpPr txBox="1"/>
          <p:nvPr/>
        </p:nvSpPr>
        <p:spPr>
          <a:xfrm>
            <a:off x="179530" y="5229492"/>
            <a:ext cx="123800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Art.6: Verarbeitung nur mit Einverständniserklärung der betroffenen Person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              </a:t>
            </a:r>
            <a:r>
              <a:rPr lang="de-AT" u="sng" dirty="0">
                <a:latin typeface="Arial" panose="020B0604020202020204" pitchFamily="34" charset="0"/>
                <a:ea typeface="Calibri" panose="020F0502020204030204" pitchFamily="34" charset="0"/>
              </a:rPr>
              <a:t>Ausnahme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: unter Anderem, um im Interesse der betroffenen Person zu handeln (Leben retten)</a:t>
            </a: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302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2. Anwendungsbereich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418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2.1</a:t>
            </a:r>
            <a:r>
              <a:rPr lang="de-AT" dirty="0"/>
              <a:t>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Sachlicher Anwendungsbereich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2AA36C6-AA68-449E-85E0-DFFF72E16B60}"/>
              </a:ext>
            </a:extLst>
          </p:cNvPr>
          <p:cNvSpPr txBox="1"/>
          <p:nvPr/>
        </p:nvSpPr>
        <p:spPr>
          <a:xfrm>
            <a:off x="336382" y="1448826"/>
            <a:ext cx="6178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Art.2 DSGVO: </a:t>
            </a:r>
            <a:endParaRPr lang="de-AT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88A36F6-C894-45F1-95A5-21BA51405723}"/>
              </a:ext>
            </a:extLst>
          </p:cNvPr>
          <p:cNvSpPr txBox="1"/>
          <p:nvPr/>
        </p:nvSpPr>
        <p:spPr>
          <a:xfrm>
            <a:off x="336382" y="2015180"/>
            <a:ext cx="10325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gilt für die ganz oder teilweise automatisierte Verarbeitung personenbezogener Daten sowie nichtautomatisierte Verarbeitung personenbezogener Daten, die in einem Dateisystem gespeichert sind oder gespeichert werden sollen</a:t>
            </a:r>
            <a:endParaRPr lang="de-AT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EEE68DF-7E12-4D66-AB34-5F1677ADFC28}"/>
              </a:ext>
            </a:extLst>
          </p:cNvPr>
          <p:cNvSpPr txBox="1"/>
          <p:nvPr/>
        </p:nvSpPr>
        <p:spPr>
          <a:xfrm>
            <a:off x="336382" y="3919491"/>
            <a:ext cx="9411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Ausnahmen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</a:p>
          <a:p>
            <a:pPr lvl="1"/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</a:p>
          <a:p>
            <a:pPr lvl="1"/>
            <a:r>
              <a:rPr lang="de-AT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Tätigkeiten  </a:t>
            </a:r>
          </a:p>
          <a:p>
            <a:pPr lvl="1"/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		 für </a:t>
            </a:r>
            <a:r>
              <a:rPr lang="de-AT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die nationale Sicherheit </a:t>
            </a:r>
          </a:p>
          <a:p>
            <a:pPr lvl="1"/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                    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für </a:t>
            </a:r>
            <a:r>
              <a:rPr lang="de-AT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den privaten oder familiären Gebrauch </a:t>
            </a:r>
            <a:endParaRPr lang="de-AT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1"/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                       </a:t>
            </a:r>
            <a:r>
              <a:rPr lang="de-AT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zur Strafverfolgung und Strafvollstreckung</a:t>
            </a:r>
            <a:endParaRPr lang="de-AT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65FAE25-053A-4B99-A578-159902D0A4E5}"/>
              </a:ext>
            </a:extLst>
          </p:cNvPr>
          <p:cNvSpPr txBox="1"/>
          <p:nvPr/>
        </p:nvSpPr>
        <p:spPr>
          <a:xfrm>
            <a:off x="336382" y="3181721"/>
            <a:ext cx="101570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gilt ausschließlich zum Schutz von natürlichen Personen und nicht von juristischen Personen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57970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2. Anwendungsbereich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418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2.2</a:t>
            </a:r>
            <a:r>
              <a:rPr lang="de-AT" dirty="0"/>
              <a:t>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Räumlicher Anwendungsbereich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2AA36C6-AA68-449E-85E0-DFFF72E16B60}"/>
              </a:ext>
            </a:extLst>
          </p:cNvPr>
          <p:cNvSpPr txBox="1"/>
          <p:nvPr/>
        </p:nvSpPr>
        <p:spPr>
          <a:xfrm>
            <a:off x="336382" y="1448826"/>
            <a:ext cx="6178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Art.3 DSGVO: </a:t>
            </a:r>
            <a:endParaRPr lang="de-AT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381444B-6332-4F55-857F-00A66B729A12}"/>
              </a:ext>
            </a:extLst>
          </p:cNvPr>
          <p:cNvSpPr txBox="1"/>
          <p:nvPr/>
        </p:nvSpPr>
        <p:spPr>
          <a:xfrm>
            <a:off x="336382" y="2349052"/>
            <a:ext cx="7733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Niederlassung des Verantwortlichen/Auftragsverarbeiters innerhalb EU:</a:t>
            </a:r>
            <a:endParaRPr lang="de-AT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7796A7-50F8-4431-B299-BDF59E471F8D}"/>
              </a:ext>
            </a:extLst>
          </p:cNvPr>
          <p:cNvSpPr txBox="1"/>
          <p:nvPr/>
        </p:nvSpPr>
        <p:spPr>
          <a:xfrm>
            <a:off x="629346" y="2775127"/>
            <a:ext cx="8349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gilt für alle Unternehmen mit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Verarbeitung von personenbezogenen Daten innerhalb oder außerhalb der EU</a:t>
            </a:r>
            <a:endParaRPr lang="de-AT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96CE262-55B7-4DD0-975A-D9D2E5D3A954}"/>
              </a:ext>
            </a:extLst>
          </p:cNvPr>
          <p:cNvSpPr/>
          <p:nvPr/>
        </p:nvSpPr>
        <p:spPr>
          <a:xfrm>
            <a:off x="336382" y="2349052"/>
            <a:ext cx="8349933" cy="115762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6D6878F-8419-46F6-A06B-D583704FCC04}"/>
              </a:ext>
            </a:extLst>
          </p:cNvPr>
          <p:cNvSpPr txBox="1"/>
          <p:nvPr/>
        </p:nvSpPr>
        <p:spPr>
          <a:xfrm>
            <a:off x="336381" y="4018479"/>
            <a:ext cx="78221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Niederlassung des Verantwortlichen/Auftragsverarbeiters außerhalb EU: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D909966-88F7-4459-A70E-766E20E3B82B}"/>
              </a:ext>
            </a:extLst>
          </p:cNvPr>
          <p:cNvSpPr txBox="1"/>
          <p:nvPr/>
        </p:nvSpPr>
        <p:spPr>
          <a:xfrm>
            <a:off x="629347" y="4470786"/>
            <a:ext cx="81506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gilt bei Verhaltensbeobachtungen und Waren-/ Dienstleistungsangebote, sofern die betroffene Person innerhalb der EU ist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(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unabhängig, ob die betroffene Person eine Zahlung zu leisten hat)</a:t>
            </a:r>
            <a:endParaRPr lang="de-AT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91A9388-9504-4CB4-B09F-62BB010F0CDD}"/>
              </a:ext>
            </a:extLst>
          </p:cNvPr>
          <p:cNvSpPr/>
          <p:nvPr/>
        </p:nvSpPr>
        <p:spPr>
          <a:xfrm>
            <a:off x="336382" y="4030655"/>
            <a:ext cx="8349933" cy="141755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94837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6">
            <a:extLst>
              <a:ext uri="{FF2B5EF4-FFF2-40B4-BE49-F238E27FC236}">
                <a16:creationId xmlns:a16="http://schemas.microsoft.com/office/drawing/2014/main" id="{A414949A-59EC-40F2-8805-246B3E2773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881" y="0"/>
            <a:ext cx="1225119" cy="816746"/>
          </a:xfrm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8BCF0A7-EBFD-46B9-AC4A-0530FDF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FF502F7-CF97-472F-B4AD-BD534EDE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851622" cy="816746"/>
          </a:xfrm>
        </p:spPr>
        <p:txBody>
          <a:bodyPr>
            <a:normAutofit fontScale="90000"/>
          </a:bodyPr>
          <a:lstStyle/>
          <a:p>
            <a:r>
              <a:rPr lang="de-AT" dirty="0"/>
              <a:t>3. Rechte &amp; Pflichten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6EB5AC7-ED3E-4EB5-9890-8CD284DF3916}"/>
              </a:ext>
            </a:extLst>
          </p:cNvPr>
          <p:cNvSpPr txBox="1"/>
          <p:nvPr/>
        </p:nvSpPr>
        <p:spPr>
          <a:xfrm>
            <a:off x="-1" y="816746"/>
            <a:ext cx="418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/>
              <a:t>3.1</a:t>
            </a:r>
            <a:r>
              <a:rPr lang="de-AT" dirty="0"/>
              <a:t> </a:t>
            </a:r>
            <a:r>
              <a:rPr lang="de-AT" b="1" u="sng" dirty="0">
                <a:latin typeface="Arial" panose="020B0604020202020204" pitchFamily="34" charset="0"/>
                <a:cs typeface="Arial" panose="020B0604020202020204" pitchFamily="34" charset="0"/>
              </a:rPr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D4066F6-5865-4362-945B-D66E5D397B69}"/>
              </a:ext>
            </a:extLst>
          </p:cNvPr>
          <p:cNvSpPr txBox="1"/>
          <p:nvPr/>
        </p:nvSpPr>
        <p:spPr>
          <a:xfrm>
            <a:off x="309748" y="1448826"/>
            <a:ext cx="108139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juristische Personen haben kein Recht auf Datenschutz, sondern nur Pflichten bei der Datenverarbeitung (in „DSG 2000“ waren sie noch als „Betroffener“ mit erfasst)</a:t>
            </a:r>
            <a:endParaRPr lang="de-AT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82C0F95-856E-4FCB-A986-1FCD16E4E015}"/>
              </a:ext>
            </a:extLst>
          </p:cNvPr>
          <p:cNvSpPr txBox="1"/>
          <p:nvPr/>
        </p:nvSpPr>
        <p:spPr>
          <a:xfrm>
            <a:off x="0" y="2727237"/>
            <a:ext cx="418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b="1" dirty="0"/>
              <a:t>3.1.1</a:t>
            </a:r>
            <a:r>
              <a:rPr lang="de-AT" sz="1600" dirty="0"/>
              <a:t> </a:t>
            </a:r>
            <a:r>
              <a:rPr lang="de-AT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Datenverarbeitung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6CD0B7B-88AD-48DD-95AF-0857567CCC13}"/>
              </a:ext>
            </a:extLst>
          </p:cNvPr>
          <p:cNvSpPr txBox="1"/>
          <p:nvPr/>
        </p:nvSpPr>
        <p:spPr>
          <a:xfrm>
            <a:off x="435004" y="3429000"/>
            <a:ext cx="84337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Einhaltung der Grundsätze (Art.5 DSGVO) und Rechtmäßigkeit der Verarbeitung (Art.6 DSGVO)</a:t>
            </a:r>
          </a:p>
          <a:p>
            <a:endParaRPr lang="de-AT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Bestellung internen oder externen Datenschutzbeauftragten wenn,</a:t>
            </a:r>
          </a:p>
          <a:p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Kerntätigkeit = Verarbeitung von personenbezogenen oder sensiblen Daten</a:t>
            </a: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				oder</a:t>
            </a:r>
            <a:endParaRPr lang="de-AT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r>
              <a:rPr lang="de-AT" dirty="0">
                <a:latin typeface="Arial" panose="020B060402020202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 &lt; </a:t>
            </a:r>
            <a:r>
              <a:rPr lang="de-AT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9 Personen im Unternehmen verarbeiten personenbezogene Daten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51184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2013</Words>
  <Application>Microsoft Office PowerPoint</Application>
  <PresentationFormat>Breitbild</PresentationFormat>
  <Paragraphs>281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Wingdings 3</vt:lpstr>
      <vt:lpstr>Office</vt:lpstr>
      <vt:lpstr>Facette</vt:lpstr>
      <vt:lpstr>EU-DSGVO: ein wirksamer Schutz der Persönlichkeitsrechte der Bürger?</vt:lpstr>
      <vt:lpstr>Inhaltsverzeichnis</vt:lpstr>
      <vt:lpstr>1. Einleitung </vt:lpstr>
      <vt:lpstr>1. Einleitung </vt:lpstr>
      <vt:lpstr>1. Einleitung </vt:lpstr>
      <vt:lpstr>1. Einleitung </vt:lpstr>
      <vt:lpstr>2. Anwendungsbereich </vt:lpstr>
      <vt:lpstr>2. Anwendungsbereich </vt:lpstr>
      <vt:lpstr>3. Rechte &amp; Pflichten </vt:lpstr>
      <vt:lpstr>3. Rechte &amp; Pflichten </vt:lpstr>
      <vt:lpstr>3. Rechte &amp; Pflichten </vt:lpstr>
      <vt:lpstr>3. Rechte &amp; Pflichten </vt:lpstr>
      <vt:lpstr>3. Rechte &amp; Pflichten </vt:lpstr>
      <vt:lpstr>3. Rechte &amp; Pflichten </vt:lpstr>
      <vt:lpstr>4. Sanktionsmaßnahmen </vt:lpstr>
      <vt:lpstr>5. Sensible Daten im medizinischen Bereich </vt:lpstr>
      <vt:lpstr>5. Sensible Daten im medizinischen Bereich </vt:lpstr>
      <vt:lpstr>5. Sensible Daten im medizinischen Bereich </vt:lpstr>
      <vt:lpstr>5. Sensible Daten im Medizinbereich </vt:lpstr>
      <vt:lpstr>6. Fazit </vt:lpstr>
      <vt:lpstr>Bilderquellen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Vanessa Schadl</dc:creator>
  <cp:lastModifiedBy>Vanessa Schadl</cp:lastModifiedBy>
  <cp:revision>142</cp:revision>
  <dcterms:created xsi:type="dcterms:W3CDTF">2021-03-14T14:56:47Z</dcterms:created>
  <dcterms:modified xsi:type="dcterms:W3CDTF">2021-06-01T19:50:32Z</dcterms:modified>
</cp:coreProperties>
</file>