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92" r:id="rId4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78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41"/>
    <p:restoredTop sz="94626"/>
  </p:normalViewPr>
  <p:slideViewPr>
    <p:cSldViewPr snapToGrid="0" snapToObjects="1">
      <p:cViewPr>
        <p:scale>
          <a:sx n="44" d="100"/>
          <a:sy n="44" d="100"/>
        </p:scale>
        <p:origin x="856" y="9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4" name="Shape 144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de-DE" dirty="0"/>
              <a:t>Guten morgen liebe </a:t>
            </a:r>
            <a:r>
              <a:rPr lang="de-DE" dirty="0" err="1"/>
              <a:t>KollegInnen</a:t>
            </a:r>
            <a:r>
              <a:rPr lang="de-DE" dirty="0"/>
              <a:t> und willkommen zu meiner zweiten Zwischenpräsentation. Mein Thema lautet „Critical Evaluation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prices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en-US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Information Technology Age: History, Features and Critical Comparison of Cost Based, Market/Value Based, and Willfully/Arbitrary Prices”.</a:t>
            </a: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77" name="Shape 17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Shape 307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08" name="Shape 30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12679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 &amp; Unter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text"/>
          <p:cNvSpPr txBox="1">
            <a:spLocks noGrp="1"/>
          </p:cNvSpPr>
          <p:nvPr>
            <p:ph type="title"/>
          </p:nvPr>
        </p:nvSpPr>
        <p:spPr>
          <a:xfrm>
            <a:off x="4833937" y="2303859"/>
            <a:ext cx="14716126" cy="4643438"/>
          </a:xfrm>
          <a:prstGeom prst="rect">
            <a:avLst/>
          </a:prstGeom>
        </p:spPr>
        <p:txBody>
          <a:bodyPr anchor="b"/>
          <a:lstStyle/>
          <a:p>
            <a:r>
              <a:t>Titeltext</a:t>
            </a:r>
          </a:p>
        </p:txBody>
      </p:sp>
      <p:sp>
        <p:nvSpPr>
          <p:cNvPr id="12" name="Textebene 1…"/>
          <p:cNvSpPr txBox="1">
            <a:spLocks noGrp="1"/>
          </p:cNvSpPr>
          <p:nvPr>
            <p:ph type="body" sz="quarter" idx="1"/>
          </p:nvPr>
        </p:nvSpPr>
        <p:spPr>
          <a:xfrm>
            <a:off x="4833937" y="7090171"/>
            <a:ext cx="14716126" cy="1589486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200"/>
            </a:lvl1pPr>
            <a:lvl2pPr marL="0" indent="0" algn="ctr">
              <a:spcBef>
                <a:spcPts val="0"/>
              </a:spcBef>
              <a:buSzTx/>
              <a:buNone/>
              <a:defRPr sz="5200"/>
            </a:lvl2pPr>
            <a:lvl3pPr marL="0" indent="0" algn="ctr">
              <a:spcBef>
                <a:spcPts val="0"/>
              </a:spcBef>
              <a:buSzTx/>
              <a:buNone/>
              <a:defRPr sz="5200"/>
            </a:lvl3pPr>
            <a:lvl4pPr marL="0" indent="0" algn="ctr">
              <a:spcBef>
                <a:spcPts val="0"/>
              </a:spcBef>
              <a:buSzTx/>
              <a:buNone/>
              <a:defRPr sz="5200"/>
            </a:lvl4pPr>
            <a:lvl5pPr marL="0" indent="0" algn="ctr">
              <a:spcBef>
                <a:spcPts val="0"/>
              </a:spcBef>
              <a:buSzTx/>
              <a:buNone/>
              <a:defRPr sz="5200"/>
            </a:lvl5pPr>
          </a:lstStyle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13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Christian Bauer"/>
          <p:cNvSpPr txBox="1">
            <a:spLocks noGrp="1"/>
          </p:cNvSpPr>
          <p:nvPr>
            <p:ph type="body" sz="quarter" idx="13"/>
          </p:nvPr>
        </p:nvSpPr>
        <p:spPr>
          <a:xfrm>
            <a:off x="4833937" y="8947546"/>
            <a:ext cx="14716126" cy="647701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200" i="1"/>
            </a:lvl1pPr>
          </a:lstStyle>
          <a:p>
            <a:r>
              <a:t>–Christian Bauer</a:t>
            </a:r>
          </a:p>
        </p:txBody>
      </p:sp>
      <p:sp>
        <p:nvSpPr>
          <p:cNvPr id="94" name="„Zitat hier eingeben.“"/>
          <p:cNvSpPr txBox="1">
            <a:spLocks noGrp="1"/>
          </p:cNvSpPr>
          <p:nvPr>
            <p:ph type="body" sz="quarter" idx="14"/>
          </p:nvPr>
        </p:nvSpPr>
        <p:spPr>
          <a:xfrm>
            <a:off x="4833937" y="5997575"/>
            <a:ext cx="14716126" cy="863601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46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„Zitat hier eingeben.“ </a:t>
            </a:r>
          </a:p>
        </p:txBody>
      </p:sp>
      <p:sp>
        <p:nvSpPr>
          <p:cNvPr id="95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Bild"/>
          <p:cNvSpPr>
            <a:spLocks noGrp="1"/>
          </p:cNvSpPr>
          <p:nvPr>
            <p:ph type="pic" idx="13"/>
          </p:nvPr>
        </p:nvSpPr>
        <p:spPr>
          <a:xfrm>
            <a:off x="3047999" y="0"/>
            <a:ext cx="18288001" cy="13716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&amp; Unter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iteltext"/>
          <p:cNvSpPr txBox="1">
            <a:spLocks noGrp="1"/>
          </p:cNvSpPr>
          <p:nvPr>
            <p:ph type="title"/>
          </p:nvPr>
        </p:nvSpPr>
        <p:spPr>
          <a:xfrm>
            <a:off x="4833937" y="2303859"/>
            <a:ext cx="14716126" cy="4643438"/>
          </a:xfrm>
          <a:prstGeom prst="rect">
            <a:avLst/>
          </a:prstGeom>
        </p:spPr>
        <p:txBody>
          <a:bodyPr anchor="b"/>
          <a:lstStyle/>
          <a:p>
            <a:r>
              <a:t>Titeltext</a:t>
            </a:r>
          </a:p>
        </p:txBody>
      </p:sp>
      <p:sp>
        <p:nvSpPr>
          <p:cNvPr id="118" name="Textebene 1…"/>
          <p:cNvSpPr txBox="1">
            <a:spLocks noGrp="1"/>
          </p:cNvSpPr>
          <p:nvPr>
            <p:ph type="body" sz="quarter" idx="1"/>
          </p:nvPr>
        </p:nvSpPr>
        <p:spPr>
          <a:xfrm>
            <a:off x="4833937" y="7090171"/>
            <a:ext cx="14716126" cy="1589486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200"/>
            </a:lvl1pPr>
            <a:lvl2pPr marL="0" indent="228600" algn="ctr">
              <a:spcBef>
                <a:spcPts val="0"/>
              </a:spcBef>
              <a:buSzTx/>
              <a:buNone/>
              <a:defRPr sz="5200"/>
            </a:lvl2pPr>
            <a:lvl3pPr marL="0" indent="457200" algn="ctr">
              <a:spcBef>
                <a:spcPts val="0"/>
              </a:spcBef>
              <a:buSzTx/>
              <a:buNone/>
              <a:defRPr sz="5200"/>
            </a:lvl3pPr>
            <a:lvl4pPr marL="0" indent="685800" algn="ctr">
              <a:spcBef>
                <a:spcPts val="0"/>
              </a:spcBef>
              <a:buSzTx/>
              <a:buNone/>
              <a:defRPr sz="5200"/>
            </a:lvl4pPr>
            <a:lvl5pPr marL="0" indent="914400" algn="ctr">
              <a:spcBef>
                <a:spcPts val="0"/>
              </a:spcBef>
              <a:buSzTx/>
              <a:buNone/>
              <a:defRPr sz="5200"/>
            </a:lvl5pPr>
          </a:lstStyle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119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Bild"/>
          <p:cNvSpPr>
            <a:spLocks noGrp="1"/>
          </p:cNvSpPr>
          <p:nvPr>
            <p:ph type="pic" sz="half" idx="13"/>
          </p:nvPr>
        </p:nvSpPr>
        <p:spPr>
          <a:xfrm>
            <a:off x="5334000" y="946546"/>
            <a:ext cx="13716001" cy="830461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iteltext"/>
          <p:cNvSpPr txBox="1">
            <a:spLocks noGrp="1"/>
          </p:cNvSpPr>
          <p:nvPr>
            <p:ph type="title"/>
          </p:nvPr>
        </p:nvSpPr>
        <p:spPr>
          <a:xfrm>
            <a:off x="4833937" y="9447609"/>
            <a:ext cx="14716126" cy="2000251"/>
          </a:xfrm>
          <a:prstGeom prst="rect">
            <a:avLst/>
          </a:prstGeom>
        </p:spPr>
        <p:txBody>
          <a:bodyPr anchor="b"/>
          <a:lstStyle/>
          <a:p>
            <a:r>
              <a:t>Titeltext</a:t>
            </a:r>
          </a:p>
        </p:txBody>
      </p:sp>
      <p:sp>
        <p:nvSpPr>
          <p:cNvPr id="22" name="Textebene 1…"/>
          <p:cNvSpPr txBox="1">
            <a:spLocks noGrp="1"/>
          </p:cNvSpPr>
          <p:nvPr>
            <p:ph type="body" sz="quarter" idx="1"/>
          </p:nvPr>
        </p:nvSpPr>
        <p:spPr>
          <a:xfrm>
            <a:off x="4833937" y="11465718"/>
            <a:ext cx="14716126" cy="1589486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200"/>
            </a:lvl1pPr>
            <a:lvl2pPr marL="0" indent="0" algn="ctr">
              <a:spcBef>
                <a:spcPts val="0"/>
              </a:spcBef>
              <a:buSzTx/>
              <a:buNone/>
              <a:defRPr sz="5200"/>
            </a:lvl2pPr>
            <a:lvl3pPr marL="0" indent="0" algn="ctr">
              <a:spcBef>
                <a:spcPts val="0"/>
              </a:spcBef>
              <a:buSzTx/>
              <a:buNone/>
              <a:defRPr sz="5200"/>
            </a:lvl3pPr>
            <a:lvl4pPr marL="0" indent="0" algn="ctr">
              <a:spcBef>
                <a:spcPts val="0"/>
              </a:spcBef>
              <a:buSzTx/>
              <a:buNone/>
              <a:defRPr sz="5200"/>
            </a:lvl4pPr>
            <a:lvl5pPr marL="0" indent="0" algn="ctr">
              <a:spcBef>
                <a:spcPts val="0"/>
              </a:spcBef>
              <a:buSzTx/>
              <a:buNone/>
              <a:defRPr sz="5200"/>
            </a:lvl5pPr>
          </a:lstStyle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23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- Mit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eltext"/>
          <p:cNvSpPr txBox="1">
            <a:spLocks noGrp="1"/>
          </p:cNvSpPr>
          <p:nvPr>
            <p:ph type="title"/>
          </p:nvPr>
        </p:nvSpPr>
        <p:spPr>
          <a:xfrm>
            <a:off x="4833937" y="4536281"/>
            <a:ext cx="14716126" cy="4643438"/>
          </a:xfrm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31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Vertik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Bild"/>
          <p:cNvSpPr>
            <a:spLocks noGrp="1"/>
          </p:cNvSpPr>
          <p:nvPr>
            <p:ph type="pic" sz="half" idx="13"/>
          </p:nvPr>
        </p:nvSpPr>
        <p:spPr>
          <a:xfrm>
            <a:off x="12495609" y="892968"/>
            <a:ext cx="7500938" cy="1155501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iteltext"/>
          <p:cNvSpPr txBox="1">
            <a:spLocks noGrp="1"/>
          </p:cNvSpPr>
          <p:nvPr>
            <p:ph type="title"/>
          </p:nvPr>
        </p:nvSpPr>
        <p:spPr>
          <a:xfrm>
            <a:off x="4387453" y="892968"/>
            <a:ext cx="7500938" cy="5607845"/>
          </a:xfrm>
          <a:prstGeom prst="rect">
            <a:avLst/>
          </a:prstGeom>
        </p:spPr>
        <p:txBody>
          <a:bodyPr anchor="b"/>
          <a:lstStyle>
            <a:lvl1pPr>
              <a:defRPr sz="8400"/>
            </a:lvl1pPr>
          </a:lstStyle>
          <a:p>
            <a:r>
              <a:t>Titeltext</a:t>
            </a:r>
          </a:p>
        </p:txBody>
      </p:sp>
      <p:sp>
        <p:nvSpPr>
          <p:cNvPr id="40" name="Textebene 1…"/>
          <p:cNvSpPr txBox="1">
            <a:spLocks noGrp="1"/>
          </p:cNvSpPr>
          <p:nvPr>
            <p:ph type="body" sz="quarter" idx="1"/>
          </p:nvPr>
        </p:nvSpPr>
        <p:spPr>
          <a:xfrm>
            <a:off x="4387453" y="6643687"/>
            <a:ext cx="7500938" cy="5786438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200"/>
            </a:lvl1pPr>
            <a:lvl2pPr marL="0" indent="0" algn="ctr">
              <a:spcBef>
                <a:spcPts val="0"/>
              </a:spcBef>
              <a:buSzTx/>
              <a:buNone/>
              <a:defRPr sz="5200"/>
            </a:lvl2pPr>
            <a:lvl3pPr marL="0" indent="0" algn="ctr">
              <a:spcBef>
                <a:spcPts val="0"/>
              </a:spcBef>
              <a:buSzTx/>
              <a:buNone/>
              <a:defRPr sz="5200"/>
            </a:lvl3pPr>
            <a:lvl4pPr marL="0" indent="0" algn="ctr">
              <a:spcBef>
                <a:spcPts val="0"/>
              </a:spcBef>
              <a:buSzTx/>
              <a:buNone/>
              <a:defRPr sz="5200"/>
            </a:lvl4pPr>
            <a:lvl5pPr marL="0" indent="0" algn="ctr">
              <a:spcBef>
                <a:spcPts val="0"/>
              </a:spcBef>
              <a:buSzTx/>
              <a:buNone/>
              <a:defRPr sz="5200"/>
            </a:lvl5pPr>
          </a:lstStyle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41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- Ob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el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49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&amp; Aufzäh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el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57" name="Textebene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58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, Aufzählung &amp;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Bild"/>
          <p:cNvSpPr>
            <a:spLocks noGrp="1"/>
          </p:cNvSpPr>
          <p:nvPr>
            <p:ph type="pic" sz="quarter" idx="13"/>
          </p:nvPr>
        </p:nvSpPr>
        <p:spPr>
          <a:xfrm>
            <a:off x="12495609" y="3643312"/>
            <a:ext cx="7500938" cy="8840392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itel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67" name="Textebene 1…"/>
          <p:cNvSpPr txBox="1">
            <a:spLocks noGrp="1"/>
          </p:cNvSpPr>
          <p:nvPr>
            <p:ph type="body" sz="quarter" idx="1"/>
          </p:nvPr>
        </p:nvSpPr>
        <p:spPr>
          <a:xfrm>
            <a:off x="4387453" y="3643312"/>
            <a:ext cx="7500938" cy="8840392"/>
          </a:xfrm>
          <a:prstGeom prst="rect">
            <a:avLst/>
          </a:prstGeom>
        </p:spPr>
        <p:txBody>
          <a:bodyPr/>
          <a:lstStyle>
            <a:lvl1pPr marL="465364" indent="-465364">
              <a:spcBef>
                <a:spcPts val="4500"/>
              </a:spcBef>
              <a:defRPr sz="3800"/>
            </a:lvl1pPr>
            <a:lvl2pPr marL="808264" indent="-465364">
              <a:spcBef>
                <a:spcPts val="4500"/>
              </a:spcBef>
              <a:defRPr sz="3800"/>
            </a:lvl2pPr>
            <a:lvl3pPr marL="1151164" indent="-465364">
              <a:spcBef>
                <a:spcPts val="4500"/>
              </a:spcBef>
              <a:defRPr sz="3800"/>
            </a:lvl3pPr>
            <a:lvl4pPr marL="1494064" indent="-465364">
              <a:spcBef>
                <a:spcPts val="4500"/>
              </a:spcBef>
              <a:defRPr sz="3800"/>
            </a:lvl4pPr>
            <a:lvl5pPr marL="1836964" indent="-465364">
              <a:spcBef>
                <a:spcPts val="4500"/>
              </a:spcBef>
              <a:defRPr sz="3800"/>
            </a:lvl5pPr>
          </a:lstStyle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68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11954103" y="13073062"/>
            <a:ext cx="466269" cy="473076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nk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ebene 1…"/>
          <p:cNvSpPr txBox="1">
            <a:spLocks noGrp="1"/>
          </p:cNvSpPr>
          <p:nvPr>
            <p:ph type="body" idx="1"/>
          </p:nvPr>
        </p:nvSpPr>
        <p:spPr>
          <a:xfrm>
            <a:off x="4387453" y="1785937"/>
            <a:ext cx="15609094" cy="10144126"/>
          </a:xfrm>
          <a:prstGeom prst="rect">
            <a:avLst/>
          </a:prstGeom>
        </p:spPr>
        <p:txBody>
          <a:bodyPr/>
          <a:lstStyle/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76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3 Stü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Bild"/>
          <p:cNvSpPr>
            <a:spLocks noGrp="1"/>
          </p:cNvSpPr>
          <p:nvPr>
            <p:ph type="pic" sz="quarter" idx="13"/>
          </p:nvPr>
        </p:nvSpPr>
        <p:spPr>
          <a:xfrm>
            <a:off x="12495609" y="7161609"/>
            <a:ext cx="7500938" cy="5304235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Bild"/>
          <p:cNvSpPr>
            <a:spLocks noGrp="1"/>
          </p:cNvSpPr>
          <p:nvPr>
            <p:ph type="pic" sz="quarter" idx="14"/>
          </p:nvPr>
        </p:nvSpPr>
        <p:spPr>
          <a:xfrm>
            <a:off x="12495609" y="1250156"/>
            <a:ext cx="7500938" cy="5304235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Bild"/>
          <p:cNvSpPr>
            <a:spLocks noGrp="1"/>
          </p:cNvSpPr>
          <p:nvPr>
            <p:ph type="pic" sz="half" idx="15"/>
          </p:nvPr>
        </p:nvSpPr>
        <p:spPr>
          <a:xfrm>
            <a:off x="4387453" y="1250156"/>
            <a:ext cx="7500938" cy="1121568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text"/>
          <p:cNvSpPr txBox="1">
            <a:spLocks noGrp="1"/>
          </p:cNvSpPr>
          <p:nvPr>
            <p:ph type="title"/>
          </p:nvPr>
        </p:nvSpPr>
        <p:spPr>
          <a:xfrm>
            <a:off x="4387453" y="357187"/>
            <a:ext cx="15609094" cy="30360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>
            <a:normAutofit/>
          </a:bodyPr>
          <a:lstStyle/>
          <a:p>
            <a:r>
              <a:t>Titeltext</a:t>
            </a:r>
          </a:p>
        </p:txBody>
      </p:sp>
      <p:sp>
        <p:nvSpPr>
          <p:cNvPr id="3" name="Textebene 1…"/>
          <p:cNvSpPr txBox="1">
            <a:spLocks noGrp="1"/>
          </p:cNvSpPr>
          <p:nvPr>
            <p:ph type="body" idx="1"/>
          </p:nvPr>
        </p:nvSpPr>
        <p:spPr>
          <a:xfrm>
            <a:off x="4387453" y="3643312"/>
            <a:ext cx="15609094" cy="88403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>
            <a:normAutofit/>
          </a:bodyPr>
          <a:lstStyle/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4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11954103" y="13073062"/>
            <a:ext cx="466269" cy="477671"/>
          </a:xfrm>
          <a:prstGeom prst="rect">
            <a:avLst/>
          </a:prstGeom>
          <a:ln w="12700">
            <a:miter lim="400000"/>
          </a:ln>
        </p:spPr>
        <p:txBody>
          <a:bodyPr wrap="none" lIns="71437" tIns="71437" rIns="71437" bIns="71437">
            <a:spAutoFit/>
          </a:bodyPr>
          <a:lstStyle>
            <a:lvl1pPr>
              <a:defRPr sz="22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spd="med"/>
  <p:txStyles>
    <p:titleStyle>
      <a:lvl1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509322" marR="0" indent="-509322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-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10556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-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5001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-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9446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-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3891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-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8336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-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2781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-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7226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-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167187" marR="0" indent="-611187" algn="l" defTabSz="821531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145000"/>
        <a:buFontTx/>
        <a:buChar char="-"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rojektarbeit im Rahmen eines Praktikums…"/>
          <p:cNvSpPr txBox="1"/>
          <p:nvPr/>
        </p:nvSpPr>
        <p:spPr>
          <a:xfrm>
            <a:off x="0" y="7667890"/>
            <a:ext cx="24387410" cy="1505269"/>
          </a:xfrm>
          <a:prstGeom prst="rect">
            <a:avLst/>
          </a:prstGeom>
          <a:solidFill>
            <a:srgbClr val="787878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 anchor="ctr">
            <a:normAutofit lnSpcReduction="10000"/>
          </a:bodyPr>
          <a:lstStyle/>
          <a:p>
            <a:pPr>
              <a:defRPr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r>
              <a:rPr lang="de-DE" dirty="0"/>
              <a:t>	</a:t>
            </a:r>
          </a:p>
          <a:p>
            <a:pPr>
              <a:defRPr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de-DE" b="0" dirty="0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  <a:p>
            <a:pPr>
              <a:defRPr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r>
              <a:rPr lang="de-DE" b="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AutorIn</a:t>
            </a:r>
            <a:r>
              <a:rPr lang="de-DE" b="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: Fabian Hekele	   Matrikelnummer:  01604392	 </a:t>
            </a:r>
            <a:r>
              <a:rPr lang="de-DE" b="0" dirty="0">
                <a:solidFill>
                  <a:srgbClr val="FFFFFF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sym typeface="Helvetica Neue Medium"/>
              </a:rPr>
              <a:t>LV-Nummer:	4152     LV-Leitung: </a:t>
            </a:r>
            <a:r>
              <a:rPr lang="de-DE" b="0" dirty="0" err="1">
                <a:solidFill>
                  <a:srgbClr val="FFFFFF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sym typeface="Helvetica Neue Medium"/>
              </a:rPr>
              <a:t>ao.Univ.Prof</a:t>
            </a:r>
            <a:r>
              <a:rPr lang="de-DE" b="0" dirty="0">
                <a:solidFill>
                  <a:srgbClr val="FFFFFF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sym typeface="Helvetica Neue Medium"/>
              </a:rPr>
              <a:t>. Dr. Rony G. </a:t>
            </a:r>
            <a:r>
              <a:rPr lang="de-DE" b="0" dirty="0" err="1">
                <a:solidFill>
                  <a:srgbClr val="FFFFFF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  <a:sym typeface="Helvetica Neue Medium"/>
              </a:rPr>
              <a:t>Flatscher</a:t>
            </a:r>
            <a:endParaRPr lang="de-DE" b="0" dirty="0">
              <a:solidFill>
                <a:srgbClr val="FFFFFF"/>
              </a:solidFill>
              <a:latin typeface="Helvetica Neue Light" panose="02000403000000020004" pitchFamily="2" charset="0"/>
              <a:ea typeface="Helvetica Neue Light" panose="02000403000000020004" pitchFamily="2" charset="0"/>
              <a:sym typeface="Helvetica Neue Medium"/>
            </a:endParaRPr>
          </a:p>
          <a:p>
            <a:pPr>
              <a:defRPr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de-DE" dirty="0"/>
          </a:p>
          <a:p>
            <a:pPr>
              <a:defRPr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de-DE" dirty="0"/>
          </a:p>
        </p:txBody>
      </p:sp>
      <p:sp>
        <p:nvSpPr>
          <p:cNvPr id="147" name="Statuserhebung Softwares im Einsatz…"/>
          <p:cNvSpPr txBox="1">
            <a:spLocks noGrp="1"/>
          </p:cNvSpPr>
          <p:nvPr>
            <p:ph type="ctrTitle"/>
          </p:nvPr>
        </p:nvSpPr>
        <p:spPr>
          <a:xfrm>
            <a:off x="4311" y="3478582"/>
            <a:ext cx="24386509" cy="3036094"/>
          </a:xfrm>
          <a:prstGeom prst="rect">
            <a:avLst/>
          </a:prstGeom>
          <a:solidFill>
            <a:srgbClr val="787878"/>
          </a:solidFill>
        </p:spPr>
        <p:txBody>
          <a:bodyPr anchor="ctr">
            <a:normAutofit/>
          </a:bodyPr>
          <a:lstStyle/>
          <a:p>
            <a:pPr>
              <a:defRPr sz="5000">
                <a:solidFill>
                  <a:srgbClr val="FFFFFF"/>
                </a:solidFill>
              </a:defRPr>
            </a:pPr>
            <a:r>
              <a:rPr lang="en-US" sz="4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III. </a:t>
            </a:r>
            <a:r>
              <a:rPr lang="en-US" sz="4000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Präsentation</a:t>
            </a:r>
            <a:r>
              <a:rPr lang="en-US" sz="4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sz="4000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im</a:t>
            </a:r>
            <a:r>
              <a:rPr lang="en-US" sz="4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en-US" sz="4000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Rahmen</a:t>
            </a:r>
            <a:r>
              <a:rPr lang="en-US" sz="4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des</a:t>
            </a:r>
            <a:br>
              <a:rPr lang="en-US" sz="4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r>
              <a:rPr lang="en-US" sz="4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FS Seminar </a:t>
            </a:r>
            <a:r>
              <a:rPr lang="en-US" sz="4000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aus</a:t>
            </a:r>
            <a:r>
              <a:rPr lang="en-US" sz="4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BIS – 22.04.2021</a:t>
            </a:r>
            <a:br>
              <a:rPr lang="en-US" sz="40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</a:br>
            <a:br>
              <a:rPr lang="en-US" sz="3100" b="1" u="sng" dirty="0">
                <a:latin typeface="Helvetica Neue Light" panose="02000403000000020004" pitchFamily="2" charset="0"/>
                <a:ea typeface="Helvetica Neue Light" panose="02000403000000020004" pitchFamily="2" charset="0"/>
              </a:rPr>
            </a:br>
            <a:r>
              <a:rPr lang="en-US" sz="32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“Critical Evaluation of Prices in the Information Technology Age: History, Features and Critical Comparison of Cost Based, Market/Value Based, and Willfully/Arbitrary Prices”</a:t>
            </a:r>
            <a:endParaRPr lang="de-DE" sz="3100" b="1" u="sng" dirty="0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IT-Komplexitätsmanagement (Schnittstellen)"/>
          <p:cNvSpPr txBox="1"/>
          <p:nvPr/>
        </p:nvSpPr>
        <p:spPr>
          <a:xfrm>
            <a:off x="5677042" y="8086512"/>
            <a:ext cx="5776514" cy="6367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 anchor="ctr">
            <a:spAutoFit/>
          </a:bodyPr>
          <a:lstStyle>
            <a:lvl1pPr algn="l">
              <a:defRPr b="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endParaRPr dirty="0"/>
          </a:p>
        </p:txBody>
      </p:sp>
      <p:sp>
        <p:nvSpPr>
          <p:cNvPr id="175" name="2"/>
          <p:cNvSpPr txBox="1"/>
          <p:nvPr/>
        </p:nvSpPr>
        <p:spPr>
          <a:xfrm>
            <a:off x="23635932" y="12926173"/>
            <a:ext cx="367412" cy="5890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71437" tIns="71437" rIns="71437" bIns="71437" anchor="ctr">
            <a:spAutoFit/>
          </a:bodyPr>
          <a:lstStyle>
            <a:lvl1pPr>
              <a:defRPr sz="3000" b="0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r>
              <a:rPr dirty="0"/>
              <a:t>2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3D5F96C8-4E5F-0B40-91E9-DCBB5F92FD28}"/>
              </a:ext>
            </a:extLst>
          </p:cNvPr>
          <p:cNvSpPr txBox="1"/>
          <p:nvPr/>
        </p:nvSpPr>
        <p:spPr>
          <a:xfrm>
            <a:off x="5970045" y="5024609"/>
            <a:ext cx="144334" cy="63671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71437" tIns="71437" rIns="71437" bIns="71437" numCol="1" spcCol="38100" rtlCol="0" anchor="ctr">
            <a:spAutoFit/>
          </a:bodyPr>
          <a:lstStyle/>
          <a:p>
            <a:pPr marL="0" marR="0" indent="0" algn="ctr" defTabSz="821531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32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33" name="Umsetzung der Aufgabenstellung">
            <a:extLst>
              <a:ext uri="{FF2B5EF4-FFF2-40B4-BE49-F238E27FC236}">
                <a16:creationId xmlns:a16="http://schemas.microsoft.com/office/drawing/2014/main" id="{7B6AF615-70F9-974D-B156-CA137139418D}"/>
              </a:ext>
            </a:extLst>
          </p:cNvPr>
          <p:cNvSpPr txBox="1"/>
          <p:nvPr/>
        </p:nvSpPr>
        <p:spPr>
          <a:xfrm>
            <a:off x="0" y="-37670"/>
            <a:ext cx="10744220" cy="1812556"/>
          </a:xfrm>
          <a:prstGeom prst="rect">
            <a:avLst/>
          </a:prstGeom>
          <a:solidFill>
            <a:srgbClr val="787878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 anchor="ctr">
            <a:normAutofit/>
          </a:bodyPr>
          <a:lstStyle>
            <a:lvl1pPr>
              <a:defRPr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rPr lang="de-DE" dirty="0"/>
              <a:t>Inhaltsverzeichnis der Arbeit</a:t>
            </a:r>
          </a:p>
          <a:p>
            <a:r>
              <a:rPr lang="de-DE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Table </a:t>
            </a:r>
            <a:r>
              <a:rPr lang="de-DE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of</a:t>
            </a:r>
            <a:r>
              <a:rPr lang="de-DE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Contents</a:t>
            </a:r>
          </a:p>
        </p:txBody>
      </p:sp>
      <p:cxnSp>
        <p:nvCxnSpPr>
          <p:cNvPr id="34" name="Gerade Verbindung 33">
            <a:extLst>
              <a:ext uri="{FF2B5EF4-FFF2-40B4-BE49-F238E27FC236}">
                <a16:creationId xmlns:a16="http://schemas.microsoft.com/office/drawing/2014/main" id="{CEA2F5A0-6AA0-F843-A6E2-C798ED9365FA}"/>
              </a:ext>
            </a:extLst>
          </p:cNvPr>
          <p:cNvCxnSpPr>
            <a:cxnSpLocks/>
          </p:cNvCxnSpPr>
          <p:nvPr/>
        </p:nvCxnSpPr>
        <p:spPr>
          <a:xfrm>
            <a:off x="4770783" y="1459321"/>
            <a:ext cx="1099930" cy="0"/>
          </a:xfrm>
          <a:prstGeom prst="line">
            <a:avLst/>
          </a:prstGeom>
          <a:noFill/>
          <a:ln w="25400" cap="flat">
            <a:solidFill>
              <a:schemeClr val="bg1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35" name="9">
            <a:extLst>
              <a:ext uri="{FF2B5EF4-FFF2-40B4-BE49-F238E27FC236}">
                <a16:creationId xmlns:a16="http://schemas.microsoft.com/office/drawing/2014/main" id="{E07EC748-05B3-4343-BA13-5E514EBA095F}"/>
              </a:ext>
            </a:extLst>
          </p:cNvPr>
          <p:cNvSpPr txBox="1"/>
          <p:nvPr/>
        </p:nvSpPr>
        <p:spPr>
          <a:xfrm>
            <a:off x="23640904" y="12732220"/>
            <a:ext cx="357469" cy="6059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71437" tIns="71437" rIns="71437" bIns="71437" anchor="ctr">
            <a:spAutoFit/>
          </a:bodyPr>
          <a:lstStyle>
            <a:lvl1pPr>
              <a:defRPr sz="3000" b="0">
                <a:solidFill>
                  <a:srgbClr val="787878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r>
              <a:rPr lang="de-DE" dirty="0"/>
              <a:t>2</a:t>
            </a:r>
          </a:p>
        </p:txBody>
      </p:sp>
      <p:pic>
        <p:nvPicPr>
          <p:cNvPr id="8" name="Grafik 7" descr="Ein Bild, das Text, Dokument, Screenshot enthält.&#10;&#10;Automatisch generierte Beschreibung">
            <a:extLst>
              <a:ext uri="{FF2B5EF4-FFF2-40B4-BE49-F238E27FC236}">
                <a16:creationId xmlns:a16="http://schemas.microsoft.com/office/drawing/2014/main" id="{E2699866-899C-1C4A-BD4A-52EA8A065E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2562" y="1823066"/>
            <a:ext cx="9381987" cy="1189293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350895FD-7347-954F-9670-E72BDAC670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627" y="1973135"/>
            <a:ext cx="23488543" cy="10759085"/>
          </a:xfrm>
          <a:prstGeom prst="rect">
            <a:avLst/>
          </a:prstGeom>
        </p:spPr>
      </p:pic>
      <p:sp>
        <p:nvSpPr>
          <p:cNvPr id="290" name="Umsetzung der Aufgabenstellung"/>
          <p:cNvSpPr txBox="1"/>
          <p:nvPr/>
        </p:nvSpPr>
        <p:spPr>
          <a:xfrm>
            <a:off x="-1" y="-37670"/>
            <a:ext cx="10744221" cy="1812556"/>
          </a:xfrm>
          <a:prstGeom prst="rect">
            <a:avLst/>
          </a:prstGeom>
          <a:solidFill>
            <a:srgbClr val="787878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 anchor="ctr">
            <a:normAutofit/>
          </a:bodyPr>
          <a:lstStyle>
            <a:lvl1pPr>
              <a:defRPr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rPr lang="de-DE" dirty="0"/>
              <a:t>Gantt-Diagramm: Zeitliche Planung der Arbeit</a:t>
            </a:r>
          </a:p>
        </p:txBody>
      </p:sp>
      <p:sp>
        <p:nvSpPr>
          <p:cNvPr id="306" name="9"/>
          <p:cNvSpPr txBox="1"/>
          <p:nvPr/>
        </p:nvSpPr>
        <p:spPr>
          <a:xfrm>
            <a:off x="23640904" y="12732220"/>
            <a:ext cx="357469" cy="6059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71437" tIns="71437" rIns="71437" bIns="71437" anchor="ctr">
            <a:spAutoFit/>
          </a:bodyPr>
          <a:lstStyle>
            <a:lvl1pPr>
              <a:defRPr sz="3000" b="0">
                <a:solidFill>
                  <a:srgbClr val="787878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r>
              <a:rPr lang="de-DE" dirty="0"/>
              <a:t>3</a:t>
            </a:r>
          </a:p>
        </p:txBody>
      </p:sp>
      <p:cxnSp>
        <p:nvCxnSpPr>
          <p:cNvPr id="35" name="Gerade Verbindung 34">
            <a:extLst>
              <a:ext uri="{FF2B5EF4-FFF2-40B4-BE49-F238E27FC236}">
                <a16:creationId xmlns:a16="http://schemas.microsoft.com/office/drawing/2014/main" id="{43B6173A-3D1D-4E4B-98DB-5A41EC577DBF}"/>
              </a:ext>
            </a:extLst>
          </p:cNvPr>
          <p:cNvCxnSpPr>
            <a:cxnSpLocks/>
          </p:cNvCxnSpPr>
          <p:nvPr/>
        </p:nvCxnSpPr>
        <p:spPr>
          <a:xfrm>
            <a:off x="4770783" y="1459321"/>
            <a:ext cx="1099930" cy="0"/>
          </a:xfrm>
          <a:prstGeom prst="line">
            <a:avLst/>
          </a:prstGeom>
          <a:noFill/>
          <a:ln w="25400" cap="flat">
            <a:solidFill>
              <a:schemeClr val="bg1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2601926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over/>
      </p:transition>
    </mc:Choice>
    <mc:Fallback xmlns="">
      <p:transition spd="slow">
        <p:cover/>
      </p:transition>
    </mc:Fallback>
  </mc:AlternateContent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138</Words>
  <Application>Microsoft Macintosh PowerPoint</Application>
  <PresentationFormat>Benutzerdefiniert</PresentationFormat>
  <Paragraphs>11</Paragraphs>
  <Slides>3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9" baseType="lpstr">
      <vt:lpstr>Helvetica Light</vt:lpstr>
      <vt:lpstr>Helvetica Neue</vt:lpstr>
      <vt:lpstr>Helvetica Neue Light</vt:lpstr>
      <vt:lpstr>Helvetica Neue Medium</vt:lpstr>
      <vt:lpstr>Helvetica Neue Thin</vt:lpstr>
      <vt:lpstr>White</vt:lpstr>
      <vt:lpstr>III. Präsentation im Rahmen des FS Seminar aus BIS – 22.04.2021  “Critical Evaluation of Prices in the Information Technology Age: History, Features and Critical Comparison of Cost Based, Market/Value Based, and Willfully/Arbitrary Prices”</vt:lpstr>
      <vt:lpstr>PowerPoint-Präsentation</vt:lpstr>
      <vt:lpstr>PowerPoint-Präsentation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Präsentation im Rahmen des FS Seminar aus BIS – 18.03.2021  “Critical Evaluation of Prices in the Information Technology Age: History, Features and Critical Comparison of Cost Based, Market/Value Based, and Willfully/Arbitrary Prices”</dc:title>
  <dc:subject/>
  <dc:creator/>
  <cp:keywords/>
  <dc:description/>
  <cp:lastModifiedBy>Fabian Hekele</cp:lastModifiedBy>
  <cp:revision>144</cp:revision>
  <cp:lastPrinted>2018-08-27T13:37:55Z</cp:lastPrinted>
  <dcterms:modified xsi:type="dcterms:W3CDTF">2021-04-21T19:02:31Z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112246</vt:lpwstr>
  </property>
  <property fmtid="{D5CDD505-2E9C-101B-9397-08002B2CF9AE}" pid="3" name="NXPowerLiteSettings">
    <vt:lpwstr>C7000400038000</vt:lpwstr>
  </property>
  <property fmtid="{D5CDD505-2E9C-101B-9397-08002B2CF9AE}" pid="4" name="NXPowerLiteVersion">
    <vt:lpwstr>S9.0.3</vt:lpwstr>
  </property>
</Properties>
</file>