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webextensions/webextension1.xml" ContentType="application/vnd.ms-office.webextensio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9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58"/>
    <p:restoredTop sz="94677"/>
  </p:normalViewPr>
  <p:slideViewPr>
    <p:cSldViewPr snapToGrid="0" snapToObjects="1">
      <p:cViewPr varScale="1">
        <p:scale>
          <a:sx n="151" d="100"/>
          <a:sy n="151" d="100"/>
        </p:scale>
        <p:origin x="88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7347E-AE9E-F74A-81B1-8E53FFA9D4B6}" type="datetimeFigureOut">
              <a:rPr lang="de-DE" smtClean="0"/>
              <a:t>01.06.21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06DF2-1950-7245-B022-C6CEA91C4C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58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06DF2-1950-7245-B022-C6CEA91C4C1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644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06DF2-1950-7245-B022-C6CEA91C4C1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300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06DF2-1950-7245-B022-C6CEA91C4C1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199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06DF2-1950-7245-B022-C6CEA91C4C1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057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84E3D22-9D6B-CC41-8D01-C0BF4C727D48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Lukas Morscher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76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93247-09FB-F449-92B9-25EA070955AC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453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A526FBF4-9831-1049-AAD1-4A5EDB272397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530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3939CEB-03BD-6F4B-AADD-4D6EA7C5AA83}"/>
              </a:ext>
            </a:extLst>
          </p:cNvPr>
          <p:cNvSpPr/>
          <p:nvPr userDrawn="1"/>
        </p:nvSpPr>
        <p:spPr>
          <a:xfrm>
            <a:off x="10450750" y="611386"/>
            <a:ext cx="1298874" cy="1289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>
            <a:lvl1pPr>
              <a:defRPr sz="3200" cap="none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6220215-5117-7941-A6F8-BE282F7B03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5" b="345"/>
          <a:stretch/>
        </p:blipFill>
        <p:spPr>
          <a:xfrm>
            <a:off x="10582276" y="698960"/>
            <a:ext cx="1028532" cy="102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49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0E30ABB9-7F54-274C-9E67-AADA2E71638B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Lukas Morscher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533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/>
          <a:lstStyle>
            <a:lvl1pPr>
              <a:defRPr cap="none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B9501-9EAC-E74C-B13E-8C07C6F3E930}" type="datetime1">
              <a:rPr lang="de-AT" smtClean="0"/>
              <a:t>01.06.21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268E65C-C4AA-B748-8E7D-B5F61BD85E9F}"/>
              </a:ext>
            </a:extLst>
          </p:cNvPr>
          <p:cNvSpPr/>
          <p:nvPr userDrawn="1"/>
        </p:nvSpPr>
        <p:spPr>
          <a:xfrm>
            <a:off x="10450750" y="611386"/>
            <a:ext cx="1298874" cy="1289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C341BF4-3ABB-224C-BE03-FA3C39F0069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5" b="345"/>
          <a:stretch/>
        </p:blipFill>
        <p:spPr>
          <a:xfrm>
            <a:off x="10582276" y="698960"/>
            <a:ext cx="1028532" cy="102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378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C4E83-6131-8C4A-B2B2-ECD78406D391}" type="datetime1">
              <a:rPr lang="de-AT" smtClean="0"/>
              <a:t>01.06.21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EB3531DF-DA6A-3642-BF80-092146679E23}"/>
              </a:ext>
            </a:extLst>
          </p:cNvPr>
          <p:cNvSpPr/>
          <p:nvPr userDrawn="1"/>
        </p:nvSpPr>
        <p:spPr>
          <a:xfrm>
            <a:off x="10450750" y="611386"/>
            <a:ext cx="1298874" cy="12896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1803C674-B370-4A43-BB27-2486454B86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5" b="345"/>
          <a:stretch/>
        </p:blipFill>
        <p:spPr>
          <a:xfrm>
            <a:off x="10582276" y="698960"/>
            <a:ext cx="1028532" cy="102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83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357C5-63EC-0547-94F5-75F2A59A48FD}" type="datetime1">
              <a:rPr lang="de-AT" smtClean="0"/>
              <a:t>01.06.21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827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EBBE-85D7-6C4F-BC1E-EDB929280C9B}" type="datetime1">
              <a:rPr lang="de-AT" smtClean="0"/>
              <a:t>01.06.21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7877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27AB56E6-5FF1-3742-837F-B98546853C69}" type="datetime1">
              <a:rPr lang="de-AT" smtClean="0"/>
              <a:t>01.06.21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/>
              <a:t>Lukas Morscher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436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0D00A-FF34-004D-8A05-AA9739E5B0D0}" type="datetime1">
              <a:rPr lang="de-AT" smtClean="0"/>
              <a:t>01.06.21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Lukas Morscher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543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CF8E23CA-9DCF-5B40-B99A-89F9AD173F26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r>
              <a:rPr lang="de-DE"/>
              <a:t>Lukas Morscher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D909273-E361-804A-B68D-DBBDF1D646A8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5316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webextension" Target="../webextensions/webextension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>
            <a:extLst>
              <a:ext uri="{FF2B5EF4-FFF2-40B4-BE49-F238E27FC236}">
                <a16:creationId xmlns:a16="http://schemas.microsoft.com/office/drawing/2014/main" id="{78930791-7D41-4CB3-8769-AA51FC9D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C02088CA-246D-446F-9AA8-73C982D66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23900"/>
            <a:ext cx="12192000" cy="370817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BA3F87DE-037A-B948-A164-C8743A2CD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6174600"/>
              </p:ext>
            </p:extLst>
          </p:nvPr>
        </p:nvGraphicFramePr>
        <p:xfrm>
          <a:off x="596714" y="4675846"/>
          <a:ext cx="10198285" cy="1539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7753">
                  <a:extLst>
                    <a:ext uri="{9D8B030D-6E8A-4147-A177-3AD203B41FA5}">
                      <a16:colId xmlns:a16="http://schemas.microsoft.com/office/drawing/2014/main" val="1970145221"/>
                    </a:ext>
                  </a:extLst>
                </a:gridCol>
                <a:gridCol w="7230532">
                  <a:extLst>
                    <a:ext uri="{9D8B030D-6E8A-4147-A177-3AD203B41FA5}">
                      <a16:colId xmlns:a16="http://schemas.microsoft.com/office/drawing/2014/main" val="1874776782"/>
                    </a:ext>
                  </a:extLst>
                </a:gridCol>
              </a:tblGrid>
              <a:tr h="329742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Verfasser:</a:t>
                      </a:r>
                    </a:p>
                  </a:txBody>
                  <a:tcPr marL="167640" marR="167640" marT="83820" marB="838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>
                          <a:solidFill>
                            <a:schemeClr val="bg1"/>
                          </a:solidFill>
                        </a:rPr>
                        <a:t>Lukas Morscher</a:t>
                      </a:r>
                    </a:p>
                  </a:txBody>
                  <a:tcPr marL="167640" marR="167640" marT="83820" marB="838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0456583"/>
                  </a:ext>
                </a:extLst>
              </a:tr>
              <a:tr h="564256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LV-Leiter:</a:t>
                      </a:r>
                    </a:p>
                  </a:txBody>
                  <a:tcPr marL="167640" marR="167640" marT="83820" marB="838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Prof. Dr. Rony G. </a:t>
                      </a:r>
                      <a:r>
                        <a:rPr lang="de-AT" sz="1600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Flatscher</a:t>
                      </a:r>
                      <a:r>
                        <a:rPr lang="de-AT" sz="16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AT" sz="1600" dirty="0">
                        <a:solidFill>
                          <a:schemeClr val="bg1"/>
                        </a:solidFill>
                      </a:endParaRPr>
                    </a:p>
                  </a:txBody>
                  <a:tcPr marL="167640" marR="167640" marT="83820" marB="838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0418389"/>
                  </a:ext>
                </a:extLst>
              </a:tr>
              <a:tr h="564256"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Lehrveranstaltung:</a:t>
                      </a:r>
                    </a:p>
                  </a:txBody>
                  <a:tcPr marL="167640" marR="167640" marT="83820" marB="838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>
                          <a:solidFill>
                            <a:schemeClr val="bg1"/>
                          </a:solidFill>
                        </a:rPr>
                        <a:t>4152 – Seminar aus BIS</a:t>
                      </a:r>
                    </a:p>
                  </a:txBody>
                  <a:tcPr marL="167640" marR="167640" marT="83820" marB="8382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0898361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0A50922B-F22B-5042-A63B-5FFECA9992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6715" y="1512660"/>
            <a:ext cx="10993549" cy="2102607"/>
          </a:xfrm>
        </p:spPr>
        <p:txBody>
          <a:bodyPr>
            <a:noAutofit/>
          </a:bodyPr>
          <a:lstStyle/>
          <a:p>
            <a:r>
              <a:rPr lang="de-AT" sz="2800" b="1" cap="none" dirty="0"/>
              <a:t>Registrierkassaverordnung</a:t>
            </a:r>
            <a:br>
              <a:rPr lang="de-AT" sz="2800" b="1" cap="none" dirty="0"/>
            </a:br>
            <a:br>
              <a:rPr lang="de-AT" sz="2400" b="1" cap="none" dirty="0"/>
            </a:br>
            <a:r>
              <a:rPr lang="de-AT" sz="2800" cap="none" dirty="0"/>
              <a:t>Markt- &amp; Entwicklungstendenzen Hardware, </a:t>
            </a:r>
            <a:br>
              <a:rPr lang="de-AT" sz="2800" cap="none" dirty="0"/>
            </a:br>
            <a:r>
              <a:rPr lang="de-AT" sz="2800" cap="none" dirty="0"/>
              <a:t>insbesondere Vergleich der Systeme für die Gastwirtschaft </a:t>
            </a:r>
            <a:br>
              <a:rPr lang="de-AT" sz="2800" cap="none" dirty="0"/>
            </a:br>
            <a:r>
              <a:rPr lang="de-AT" sz="2800" cap="none" dirty="0"/>
              <a:t>(Rechner, Drucker, feste und mobile Erfassungssysteme) </a:t>
            </a:r>
            <a:endParaRPr lang="de-AT" sz="1800" cap="none" dirty="0"/>
          </a:p>
        </p:txBody>
      </p:sp>
    </p:spTree>
    <p:extLst>
      <p:ext uri="{BB962C8B-B14F-4D97-AF65-F5344CB8AC3E}">
        <p14:creationId xmlns:p14="http://schemas.microsoft.com/office/powerpoint/2010/main" val="404390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BEE416-8EF2-4943-AA51-90CF55CAA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Beispiel: SUNMI T2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C4597B3C-ABD4-9146-97C3-9DCE88E6EE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2" y="2228003"/>
            <a:ext cx="6141341" cy="3633047"/>
          </a:xfrm>
        </p:spPr>
        <p:txBody>
          <a:bodyPr anchor="t"/>
          <a:lstStyle/>
          <a:p>
            <a:r>
              <a:rPr lang="de-DE" dirty="0"/>
              <a:t>Betriebssystem basiert auf Android 9.0</a:t>
            </a:r>
          </a:p>
          <a:p>
            <a:r>
              <a:rPr lang="de-DE" dirty="0" err="1"/>
              <a:t>Octa</a:t>
            </a:r>
            <a:r>
              <a:rPr lang="de-DE" dirty="0"/>
              <a:t>-Core Prozessor</a:t>
            </a:r>
          </a:p>
          <a:p>
            <a:r>
              <a:rPr lang="de-DE" dirty="0"/>
              <a:t>32 GB ROM &amp; 3 GB RAM oder 64 GB ROM &amp; 4 GB RAM</a:t>
            </a:r>
          </a:p>
          <a:p>
            <a:r>
              <a:rPr lang="de-DE" dirty="0"/>
              <a:t>Zwei </a:t>
            </a:r>
            <a:r>
              <a:rPr lang="de-DE" dirty="0" err="1"/>
              <a:t>Full</a:t>
            </a:r>
            <a:r>
              <a:rPr lang="de-DE" dirty="0"/>
              <a:t>-HD Bildschirme </a:t>
            </a:r>
          </a:p>
          <a:p>
            <a:pPr lvl="1"/>
            <a:r>
              <a:rPr lang="de-DE" dirty="0"/>
              <a:t>15,6 Zoll oder 10,1 Zoll</a:t>
            </a:r>
          </a:p>
          <a:p>
            <a:r>
              <a:rPr lang="de-DE" dirty="0"/>
              <a:t>Drucker in der Standsäule</a:t>
            </a:r>
          </a:p>
          <a:p>
            <a:pPr lvl="1"/>
            <a:r>
              <a:rPr lang="de-DE" dirty="0"/>
              <a:t>80 mm Thermal Drucker / 250 mm/s / Automatik Schnitt</a:t>
            </a:r>
          </a:p>
          <a:p>
            <a:r>
              <a:rPr lang="de-DE" dirty="0"/>
              <a:t>Sim-Kartenslot, Bluetooth, Wi-Fi, LAN, USB, Audio Jack…</a:t>
            </a:r>
          </a:p>
          <a:p>
            <a:r>
              <a:rPr lang="de-DE" dirty="0"/>
              <a:t>Kosten: Ca. € 830,00</a:t>
            </a:r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19CAD7D-D510-8A4D-9917-4783D2583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E148CA-20B3-E24C-9C95-1F54D1D5D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979A9D-7AA6-114B-9B50-92947245D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10</a:t>
            </a:fld>
            <a:r>
              <a:rPr lang="de-DE" dirty="0"/>
              <a:t> von 17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42CD363-D2CC-C94D-9ABC-32BA8084307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033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DFBCBA-C2E8-B447-8DF5-EFA4BEE64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Mobile Systeme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43C4CD6-2707-2F4A-9552-ECA4F35560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de-DE" dirty="0"/>
              <a:t>Größe ca. wie Smartphone</a:t>
            </a:r>
          </a:p>
          <a:p>
            <a:r>
              <a:rPr lang="de-DE" dirty="0"/>
              <a:t>Service Personal hat die Geräte immer bei sich</a:t>
            </a:r>
          </a:p>
          <a:p>
            <a:r>
              <a:rPr lang="de-DE" dirty="0"/>
              <a:t>Funktionen:</a:t>
            </a:r>
          </a:p>
          <a:p>
            <a:pPr lvl="1"/>
            <a:r>
              <a:rPr lang="de-DE" dirty="0"/>
              <a:t>Drucker</a:t>
            </a:r>
          </a:p>
          <a:p>
            <a:pPr lvl="1"/>
            <a:r>
              <a:rPr lang="de-DE" dirty="0"/>
              <a:t>Scanner</a:t>
            </a:r>
          </a:p>
          <a:p>
            <a:pPr lvl="1"/>
            <a:r>
              <a:rPr lang="de-DE" dirty="0"/>
              <a:t>Kamera</a:t>
            </a:r>
          </a:p>
          <a:p>
            <a:pPr lvl="1"/>
            <a:r>
              <a:rPr lang="de-DE" dirty="0"/>
              <a:t>Kartenzahlung</a:t>
            </a:r>
          </a:p>
          <a:p>
            <a:endParaRPr lang="de-DE" dirty="0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CA6BC88D-97D3-074D-ABE5-C3C0546F904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de-DE" dirty="0"/>
              <a:t>Cloud-Anbindung</a:t>
            </a:r>
          </a:p>
          <a:p>
            <a:r>
              <a:rPr lang="de-DE" dirty="0"/>
              <a:t>Diebstahl Sicherung durch GPS</a:t>
            </a:r>
          </a:p>
          <a:p>
            <a:r>
              <a:rPr lang="de-DE" dirty="0"/>
              <a:t>Weniger Laufmeter</a:t>
            </a:r>
          </a:p>
          <a:p>
            <a:r>
              <a:rPr lang="de-DE" dirty="0"/>
              <a:t>Geringere Fehleranfälligkeit</a:t>
            </a:r>
          </a:p>
          <a:p>
            <a:r>
              <a:rPr lang="de-DE" dirty="0"/>
              <a:t>Untersuchte Systeme:</a:t>
            </a:r>
          </a:p>
          <a:p>
            <a:pPr lvl="1"/>
            <a:r>
              <a:rPr lang="de-DE" dirty="0"/>
              <a:t>Ready2Order</a:t>
            </a:r>
          </a:p>
          <a:p>
            <a:pPr lvl="1"/>
            <a:r>
              <a:rPr lang="de-DE" dirty="0" err="1"/>
              <a:t>Sunmi</a:t>
            </a:r>
            <a:endParaRPr lang="de-DE" dirty="0"/>
          </a:p>
          <a:p>
            <a:pPr lvl="1"/>
            <a:r>
              <a:rPr lang="de-DE" dirty="0" err="1"/>
              <a:t>myPOS</a:t>
            </a:r>
            <a:endParaRPr lang="de-DE" dirty="0"/>
          </a:p>
          <a:p>
            <a:pPr lvl="1"/>
            <a:r>
              <a:rPr lang="de-DE" dirty="0" err="1"/>
              <a:t>Sunmi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7E06D2-81D8-E440-8417-E73D171B4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6F196-5826-494E-B91F-C995E3365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FAB1F4-6FE3-4542-A440-7337646A3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11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798494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ABDF88-E500-DE47-9E84-2A21715BF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Beispiel: SUNMI  V2 PRO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9BE62B8-20ED-4545-8869-22E007D83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2" y="2228003"/>
            <a:ext cx="6917209" cy="3633047"/>
          </a:xfrm>
        </p:spPr>
        <p:txBody>
          <a:bodyPr anchor="t">
            <a:normAutofit lnSpcReduction="10000"/>
          </a:bodyPr>
          <a:lstStyle/>
          <a:p>
            <a:r>
              <a:rPr lang="de-DE" dirty="0"/>
              <a:t>Durch “</a:t>
            </a:r>
            <a:r>
              <a:rPr lang="de-DE" dirty="0" err="1"/>
              <a:t>reddot</a:t>
            </a:r>
            <a:r>
              <a:rPr lang="de-DE" dirty="0"/>
              <a:t> design Award“ ausgezeichnet</a:t>
            </a:r>
          </a:p>
          <a:p>
            <a:r>
              <a:rPr lang="de-DE" dirty="0"/>
              <a:t>5,99 Zoll Touch-Display (HD+)</a:t>
            </a:r>
          </a:p>
          <a:p>
            <a:r>
              <a:rPr lang="de-DE" dirty="0"/>
              <a:t>Integrierter Drucker</a:t>
            </a:r>
          </a:p>
          <a:p>
            <a:pPr lvl="1"/>
            <a:r>
              <a:rPr lang="de-DE" dirty="0"/>
              <a:t>58 mm Druckkopf / 70 mm/s</a:t>
            </a:r>
          </a:p>
          <a:p>
            <a:r>
              <a:rPr lang="de-DE" dirty="0"/>
              <a:t>Integrierter Scanner</a:t>
            </a:r>
          </a:p>
          <a:p>
            <a:r>
              <a:rPr lang="de-DE" dirty="0"/>
              <a:t>5 Megapixel Kamera</a:t>
            </a:r>
          </a:p>
          <a:p>
            <a:r>
              <a:rPr lang="de-DE" dirty="0"/>
              <a:t>Betriebssystem basiert auf Android 7.1</a:t>
            </a:r>
          </a:p>
          <a:p>
            <a:r>
              <a:rPr lang="de-DE" dirty="0"/>
              <a:t>2 GB RAM und 16 GB ROM</a:t>
            </a:r>
          </a:p>
          <a:p>
            <a:r>
              <a:rPr lang="de-DE" dirty="0"/>
              <a:t>Möglichkeit der E-SIM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564F98-13CC-8745-BC46-7E0F0BF69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7542E4-CE85-6544-B1A6-20DD19566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8601CC-59A3-9B4F-A61D-F743C841B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12</a:t>
            </a:fld>
            <a:r>
              <a:rPr lang="de-DE" dirty="0"/>
              <a:t> von 17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201EF306-6644-C647-90B1-BD0CB04DC1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162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11915-197B-1945-B349-7CEEBABA9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Drucker Systeme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95D57A-B5E8-A047-B5FE-72E93C55A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de-DE" dirty="0"/>
              <a:t>Kleine Quadratische Drucker</a:t>
            </a:r>
          </a:p>
          <a:p>
            <a:r>
              <a:rPr lang="de-DE" dirty="0"/>
              <a:t>Meist neben einem Stationären Gerät positioniert</a:t>
            </a:r>
          </a:p>
          <a:p>
            <a:r>
              <a:rPr lang="de-DE" dirty="0"/>
              <a:t>Viele verschiedene Anbieter</a:t>
            </a:r>
          </a:p>
          <a:p>
            <a:r>
              <a:rPr lang="de-DE" dirty="0"/>
              <a:t>Kaum gravierende Unterschiede zu erkennen</a:t>
            </a:r>
          </a:p>
          <a:p>
            <a:r>
              <a:rPr lang="de-DE" dirty="0"/>
              <a:t>Meist von großen Unternehmen hergestellt</a:t>
            </a:r>
          </a:p>
          <a:p>
            <a:r>
              <a:rPr lang="de-DE" dirty="0"/>
              <a:t>Innovation durch verschiedenste Koppelungsarten</a:t>
            </a:r>
          </a:p>
          <a:p>
            <a:r>
              <a:rPr lang="de-DE" dirty="0"/>
              <a:t>Auslaufmodel: Wird vermehrt direkt in die POS-System verbaut</a:t>
            </a:r>
          </a:p>
          <a:p>
            <a:r>
              <a:rPr lang="de-DE" dirty="0"/>
              <a:t>Untersuchte Systeme: Epson, </a:t>
            </a:r>
            <a:r>
              <a:rPr lang="de-DE" dirty="0" err="1"/>
              <a:t>Metapace</a:t>
            </a:r>
            <a:r>
              <a:rPr lang="de-DE" dirty="0"/>
              <a:t>, Star </a:t>
            </a:r>
            <a:r>
              <a:rPr lang="de-DE" dirty="0" err="1"/>
              <a:t>Micronics</a:t>
            </a:r>
            <a:r>
              <a:rPr lang="de-DE" dirty="0"/>
              <a:t> und Zebra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4338CF-3526-EA41-A57A-4E1E861D1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EDF26A-0C01-B84C-BACC-A660E5181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54C5C5-67F7-8C47-AEDE-E976E051D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13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3661791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4F8D74-E571-7B44-ADE6-F2672FF46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Beispiel: STAR </a:t>
            </a:r>
            <a:r>
              <a:rPr lang="de-DE" cap="none" dirty="0" err="1"/>
              <a:t>mC</a:t>
            </a:r>
            <a:r>
              <a:rPr lang="de-DE" cap="none" dirty="0"/>
              <a:t>-Print 2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845A4BB-147C-2547-885E-39D1E6E86E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6242940" cy="3633047"/>
          </a:xfrm>
        </p:spPr>
        <p:txBody>
          <a:bodyPr anchor="t">
            <a:normAutofit fontScale="92500" lnSpcReduction="20000"/>
          </a:bodyPr>
          <a:lstStyle/>
          <a:p>
            <a:r>
              <a:rPr lang="de-DE" dirty="0"/>
              <a:t>In Schwarz und Weiß erhältlich</a:t>
            </a:r>
          </a:p>
          <a:p>
            <a:r>
              <a:rPr lang="de-DE" dirty="0"/>
              <a:t>Status Lichter auf der Vorderseite</a:t>
            </a:r>
          </a:p>
          <a:p>
            <a:r>
              <a:rPr lang="de-DE" dirty="0"/>
              <a:t>Papierzufuhr auf der Vorderseite</a:t>
            </a:r>
          </a:p>
          <a:p>
            <a:r>
              <a:rPr lang="de-DE" dirty="0"/>
              <a:t>5 Schnittstellen</a:t>
            </a:r>
          </a:p>
          <a:p>
            <a:pPr lvl="1"/>
            <a:r>
              <a:rPr lang="de-DE" dirty="0"/>
              <a:t>Ethernet </a:t>
            </a:r>
          </a:p>
          <a:p>
            <a:pPr lvl="1"/>
            <a:r>
              <a:rPr lang="de-DE" dirty="0" err="1"/>
              <a:t>Lightning</a:t>
            </a:r>
            <a:r>
              <a:rPr lang="de-DE" dirty="0"/>
              <a:t> – USB</a:t>
            </a:r>
          </a:p>
          <a:p>
            <a:pPr lvl="1"/>
            <a:r>
              <a:rPr lang="de-DE" dirty="0" err="1"/>
              <a:t>Steady</a:t>
            </a:r>
            <a:r>
              <a:rPr lang="de-DE" dirty="0"/>
              <a:t> LAN</a:t>
            </a:r>
          </a:p>
          <a:p>
            <a:pPr lvl="1"/>
            <a:r>
              <a:rPr lang="de-DE" dirty="0"/>
              <a:t>USB </a:t>
            </a:r>
          </a:p>
          <a:p>
            <a:pPr lvl="1"/>
            <a:r>
              <a:rPr lang="de-DE" dirty="0"/>
              <a:t>Bluetooth Koppelung mit Smartphone</a:t>
            </a:r>
          </a:p>
          <a:p>
            <a:r>
              <a:rPr lang="de-DE" dirty="0"/>
              <a:t>58 mm Thermobelegpapier / 100 mm/s</a:t>
            </a:r>
          </a:p>
          <a:p>
            <a:r>
              <a:rPr lang="de-DE" dirty="0"/>
              <a:t>Bestände prüfbar via „Star Cloud“</a:t>
            </a:r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0C3A44-2614-B44D-854A-76F8E418E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A5CFB3-D009-7546-8922-AAE324A67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27B6E4-A22B-4144-88D1-837A1E24D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14</a:t>
            </a:fld>
            <a:r>
              <a:rPr lang="de-DE" dirty="0"/>
              <a:t> von 17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E4BC066D-7FB5-FC4C-8403-B37628CA9C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43031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20BAD-66D8-884C-9E1F-376CAC7F3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Zusammenfassung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308B7-1BF8-174C-B7AB-CBFAA2518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de-DE" dirty="0"/>
              <a:t>Ziel: Hardware Systemvergleich bei Registrierkassensystemen</a:t>
            </a:r>
          </a:p>
          <a:p>
            <a:r>
              <a:rPr lang="de-DE" dirty="0"/>
              <a:t>Zielgruppe: Gastronomie Betreiber, Studenten, Berater und sonstige Interessierte</a:t>
            </a:r>
          </a:p>
          <a:p>
            <a:r>
              <a:rPr lang="de-DE" dirty="0"/>
              <a:t>Basiswissen über die Registrierkassenverordnung</a:t>
            </a:r>
          </a:p>
          <a:p>
            <a:r>
              <a:rPr lang="de-DE" dirty="0"/>
              <a:t>Basiswissen über die Belegerteilungspflicht</a:t>
            </a:r>
          </a:p>
          <a:p>
            <a:r>
              <a:rPr lang="de-DE" dirty="0"/>
              <a:t>Klare Abgrenzung zu Hybriden Lösungen</a:t>
            </a:r>
          </a:p>
          <a:p>
            <a:r>
              <a:rPr lang="de-DE" dirty="0"/>
              <a:t>Einführung zu Stationären-, Mobilen- und Druckersystemen mit jeweils vier Produkten</a:t>
            </a:r>
          </a:p>
          <a:p>
            <a:r>
              <a:rPr lang="de-DE" dirty="0"/>
              <a:t>Keine klare Produktempfehlung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826A6C-1EC9-EF4F-A7F8-662CA9F81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A6594A-3DC0-A44C-B043-4698F4C34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5A6B32-A9C8-A547-9613-66817FF2F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15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1046301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8C89E2-DF19-A648-8EDF-519D3C762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Ausblick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0C958D-25FD-3540-9DF2-929FE58D3C1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de-DE" dirty="0"/>
              <a:t>Tendenz:</a:t>
            </a:r>
          </a:p>
          <a:p>
            <a:pPr lvl="1"/>
            <a:r>
              <a:rPr lang="de-DE" dirty="0"/>
              <a:t>Von Stift und Papier zu Stationären Systemen</a:t>
            </a:r>
          </a:p>
          <a:p>
            <a:pPr lvl="1"/>
            <a:r>
              <a:rPr lang="de-DE" dirty="0"/>
              <a:t>Von Stationären Systemen zu Mobilen Systemen</a:t>
            </a:r>
          </a:p>
          <a:p>
            <a:pPr lvl="1"/>
            <a:r>
              <a:rPr lang="de-DE" dirty="0"/>
              <a:t>Von Mobilen Systemen zu Tablets und Smartphones</a:t>
            </a:r>
          </a:p>
          <a:p>
            <a:pPr lvl="1"/>
            <a:r>
              <a:rPr lang="de-DE" dirty="0"/>
              <a:t>Belegversand via Mail oder Webservice</a:t>
            </a:r>
          </a:p>
          <a:p>
            <a:pPr lvl="1"/>
            <a:endParaRPr lang="de-DE" dirty="0"/>
          </a:p>
          <a:p>
            <a:r>
              <a:rPr lang="de-DE" dirty="0"/>
              <a:t>Beispiel:</a:t>
            </a:r>
          </a:p>
          <a:p>
            <a:pPr lvl="1"/>
            <a:r>
              <a:rPr lang="de-DE" dirty="0"/>
              <a:t>Ready2Order</a:t>
            </a:r>
          </a:p>
          <a:p>
            <a:pPr lvl="1"/>
            <a:r>
              <a:rPr lang="de-DE" dirty="0"/>
              <a:t>Stationär, Mobil, Smartphone, Tablet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71F43A-0147-F644-A680-2EA66275A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606DFE-D8CA-3948-8A97-BE25331CA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26AC49-BAB0-C24D-9F34-A24CD642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16</a:t>
            </a:fld>
            <a:r>
              <a:rPr lang="de-DE" dirty="0"/>
              <a:t> von 17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E41870C9-4006-4A40-8DB5-A9C682E57BC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068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we="http://schemas.microsoft.com/office/webextensions/webextension/2010/11" xmlns:pca="http://schemas.microsoft.com/office/powerpoint/2013/contentapp">
        <mc:Choice Requires="we pca">
          <p:graphicFrame>
            <p:nvGraphicFramePr>
              <p:cNvPr id="7" name="Inhaltsplatzhalter 6" title="Mentimeter - Interactive Presentations">
                <a:extLst>
                  <a:ext uri="{FF2B5EF4-FFF2-40B4-BE49-F238E27FC236}">
                    <a16:creationId xmlns:a16="http://schemas.microsoft.com/office/drawing/2014/main" id="{FDB63E93-1E42-FB42-81E5-A2C7D3B7EC98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462227156"/>
                  </p:ext>
                </p:extLst>
              </p:nvPr>
            </p:nvGraphicFramePr>
            <p:xfrm>
              <a:off x="457200" y="1845733"/>
              <a:ext cx="11153608" cy="4106078"/>
            </p:xfrm>
            <a:graphic>
              <a:graphicData uri="http://schemas.microsoft.com/office/webextensions/webextension/2010/11">
                <we:webextensionref xmlns:we="http://schemas.microsoft.com/office/webextensions/webextension/2010/11" xmlns:r="http://schemas.openxmlformats.org/officeDocument/2006/relationships" r:id="rId2"/>
              </a:graphicData>
            </a:graphic>
          </p:graphicFrame>
        </mc:Choice>
        <mc:Fallback xmlns="">
          <p:pic>
            <p:nvPicPr>
              <p:cNvPr id="7" name="Inhaltsplatzhalter 6" title="Mentimeter - Interactive Presentations">
                <a:extLst>
                  <a:ext uri="{FF2B5EF4-FFF2-40B4-BE49-F238E27FC236}">
                    <a16:creationId xmlns:a16="http://schemas.microsoft.com/office/drawing/2014/main" id="{FDB63E93-1E42-FB42-81E5-A2C7D3B7EC9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" y="1845733"/>
                <a:ext cx="11153608" cy="410607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FB9E47BE-C397-894B-81C6-3B6BE48DE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Diskussion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51C4ED3-755A-3346-AD3E-5FE8617B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73FD61-7D93-F64F-87DB-75E811BB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				Quellen: Siehe Seminararbeit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398739-982B-9348-8D3A-FDE2A6397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17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260408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B4129C-3D93-5F42-BA66-5957920D9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cap="none"/>
              <a:t>Inhalt</a:t>
            </a:r>
            <a:endParaRPr lang="de-DE" sz="3200" cap="none" dirty="0"/>
          </a:p>
        </p:txBody>
      </p:sp>
      <p:sp>
        <p:nvSpPr>
          <p:cNvPr id="21" name="Inhaltsplatzhalter 2">
            <a:extLst>
              <a:ext uri="{FF2B5EF4-FFF2-40B4-BE49-F238E27FC236}">
                <a16:creationId xmlns:a16="http://schemas.microsoft.com/office/drawing/2014/main" id="{C6128292-D765-784C-A078-2C46CB67C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Einleitung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Informationen zur Seminararbeit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Registrierkassenverordnung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Themenrelevanz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Stationäre- &amp; Mobile Systeme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Bewertungsmethode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Stationäre Systeme</a:t>
            </a:r>
          </a:p>
          <a:p>
            <a:pPr marL="342900" indent="-342900">
              <a:buFont typeface="+mj-lt"/>
              <a:buAutoNum type="arabicPeriod"/>
            </a:pPr>
            <a:r>
              <a:rPr lang="de-DE" dirty="0">
                <a:solidFill>
                  <a:schemeClr val="tx1"/>
                </a:solidFill>
              </a:rPr>
              <a:t>Beispiel: Stationäres System</a:t>
            </a:r>
          </a:p>
          <a:p>
            <a:pPr marL="514350" indent="-514350">
              <a:buFont typeface="+mj-lt"/>
              <a:buAutoNum type="arabicPeriod"/>
            </a:pP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9081E7AA-1F01-E049-AE86-9273EE389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0596-BC54-884B-8289-DB8EB0D3CD57}" type="datetime1">
              <a:rPr lang="de-AT" smtClean="0"/>
              <a:t>01.06.21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25E0759-3376-3842-93E9-EC8752F41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/>
              <a:t>Lukas Morscher</a:t>
            </a:r>
            <a:endParaRPr lang="de-DE" cap="non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3527918C-8523-5642-944B-E60A17221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2</a:t>
            </a:fld>
            <a:r>
              <a:rPr lang="de-DE"/>
              <a:t> von 17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DCE1EFC-361B-2A4C-AEF5-A4DFD2D879F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769100" y="2455863"/>
            <a:ext cx="5422900" cy="3405187"/>
          </a:xfrm>
        </p:spPr>
        <p:txBody>
          <a:bodyPr anchor="t">
            <a:normAutofit/>
          </a:bodyPr>
          <a:lstStyle/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Mobile Systeme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Beispiel: Mobiles System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Drucker Systeme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Beispiel: Drucker System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Zusammenfassung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Ausblick</a:t>
            </a:r>
          </a:p>
          <a:p>
            <a:pPr marL="342900" indent="-342900">
              <a:buFont typeface="+mj-lt"/>
              <a:buAutoNum type="arabicPeriod" startAt="9"/>
            </a:pPr>
            <a:r>
              <a:rPr lang="de-DE">
                <a:solidFill>
                  <a:schemeClr val="tx1"/>
                </a:solidFill>
              </a:rPr>
              <a:t>Diskussion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39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>
            <a:extLst>
              <a:ext uri="{FF2B5EF4-FFF2-40B4-BE49-F238E27FC236}">
                <a16:creationId xmlns:a16="http://schemas.microsoft.com/office/drawing/2014/main" id="{3D4074A8-7D54-B943-9F94-7BF85BAF9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Einleitung</a:t>
            </a:r>
          </a:p>
        </p:txBody>
      </p:sp>
      <p:sp>
        <p:nvSpPr>
          <p:cNvPr id="17" name="Inhaltsplatzhalter 16">
            <a:extLst>
              <a:ext uri="{FF2B5EF4-FFF2-40B4-BE49-F238E27FC236}">
                <a16:creationId xmlns:a16="http://schemas.microsoft.com/office/drawing/2014/main" id="{7237771D-E927-2C4D-8042-DA694B17B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de-DE" dirty="0"/>
              <a:t>Richtlinien bzw. Gesetze für Registrierkassen</a:t>
            </a:r>
          </a:p>
          <a:p>
            <a:r>
              <a:rPr lang="de-DE" dirty="0"/>
              <a:t>Vergleich von POS-Systemen</a:t>
            </a:r>
          </a:p>
          <a:p>
            <a:pPr lvl="1"/>
            <a:r>
              <a:rPr lang="de-DE" dirty="0"/>
              <a:t>Gegliedert in Stationäre-, Mobile- und Drucker Systeme</a:t>
            </a:r>
          </a:p>
          <a:p>
            <a:pPr lvl="1"/>
            <a:r>
              <a:rPr lang="de-DE" dirty="0"/>
              <a:t>Jeweils vier Beispiele</a:t>
            </a:r>
          </a:p>
          <a:p>
            <a:pPr lvl="1"/>
            <a:r>
              <a:rPr lang="de-DE" dirty="0"/>
              <a:t>Zusammenfassung und Ausblick</a:t>
            </a:r>
          </a:p>
          <a:p>
            <a:r>
              <a:rPr lang="de-DE" dirty="0"/>
              <a:t>Ausblick für die Marktentwicklung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881E4957-CFAB-0A41-926A-A75BCC4ED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5D898-83EA-E142-A02F-5C647D3ECD18}" type="datetime1">
              <a:rPr lang="de-AT" smtClean="0"/>
              <a:t>01.06.21</a:t>
            </a:fld>
            <a:endParaRPr lang="de-DE"/>
          </a:p>
        </p:txBody>
      </p:sp>
      <p:sp>
        <p:nvSpPr>
          <p:cNvPr id="21" name="Fußzeilenplatzhalter 20">
            <a:extLst>
              <a:ext uri="{FF2B5EF4-FFF2-40B4-BE49-F238E27FC236}">
                <a16:creationId xmlns:a16="http://schemas.microsoft.com/office/drawing/2014/main" id="{29619263-5922-5644-9D7C-7B368A5E5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23" name="Foliennummernplatzhalter 22">
            <a:extLst>
              <a:ext uri="{FF2B5EF4-FFF2-40B4-BE49-F238E27FC236}">
                <a16:creationId xmlns:a16="http://schemas.microsoft.com/office/drawing/2014/main" id="{734440D1-6DF5-2A41-818B-335A16B40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3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867631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DD20B5-2BAE-6B4A-9FD1-D5DE697C9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Informationen zur Seminararbeit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410913-813C-6D48-B572-0AB2BA8FE66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de-DE" dirty="0"/>
              <a:t>37 Seiten gesamt</a:t>
            </a:r>
          </a:p>
          <a:p>
            <a:r>
              <a:rPr lang="de-DE" dirty="0"/>
              <a:t>30 Seiten Fließtext</a:t>
            </a:r>
          </a:p>
          <a:p>
            <a:r>
              <a:rPr lang="de-DE" dirty="0"/>
              <a:t>Ca. 4,5 Wochen Recherchearbeiten</a:t>
            </a:r>
          </a:p>
          <a:p>
            <a:r>
              <a:rPr lang="de-DE" dirty="0"/>
              <a:t>Ca. 6,5 Wochen Verschriftlichung</a:t>
            </a:r>
          </a:p>
          <a:p>
            <a:r>
              <a:rPr lang="de-DE" dirty="0"/>
              <a:t>5 Zwischenpräsentationen</a:t>
            </a:r>
          </a:p>
          <a:p>
            <a:r>
              <a:rPr lang="de-DE" dirty="0"/>
              <a:t>1 Endpräsentation</a:t>
            </a:r>
          </a:p>
          <a:p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B860B24-502B-5748-B075-544ED089B1D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de-DE" dirty="0"/>
              <a:t>Deadline wurde eingehalten</a:t>
            </a:r>
          </a:p>
          <a:p>
            <a:r>
              <a:rPr lang="de-DE" dirty="0"/>
              <a:t>Zeit wurde zum Schluss relativ knapp</a:t>
            </a:r>
          </a:p>
          <a:p>
            <a:r>
              <a:rPr lang="de-DE" dirty="0"/>
              <a:t>Gliederung der Arbeit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39AED3-1CBD-1E41-A352-CD11EFC69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4993D2-A998-7246-90AA-77ADDCA8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1EB013-4CF7-5C4D-BEBC-DED7CCA75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4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1003394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EE51E-3B36-9B4A-BA82-85C6FABD2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Registrierkassenverordnung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4DADCF-0B7D-6C41-A1FA-AA670C3BBE1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>
            <a:normAutofit fontScale="92500" lnSpcReduction="10000"/>
          </a:bodyPr>
          <a:lstStyle/>
          <a:p>
            <a:r>
              <a:rPr lang="de-DE" dirty="0"/>
              <a:t>Seit 1. April 2017 </a:t>
            </a:r>
          </a:p>
          <a:p>
            <a:r>
              <a:rPr lang="de-DE" dirty="0"/>
              <a:t>Registrierkassenpflicht wenn:</a:t>
            </a:r>
          </a:p>
          <a:p>
            <a:pPr lvl="1"/>
            <a:r>
              <a:rPr lang="de-DE" dirty="0"/>
              <a:t>Jahresumsatz größer € 15.000,00</a:t>
            </a:r>
          </a:p>
          <a:p>
            <a:pPr lvl="1"/>
            <a:r>
              <a:rPr lang="de-DE" dirty="0"/>
              <a:t>Barumsätze größer € 7.500,00</a:t>
            </a:r>
          </a:p>
          <a:p>
            <a:r>
              <a:rPr lang="de-DE" dirty="0"/>
              <a:t>Ausnahmen:</a:t>
            </a:r>
          </a:p>
          <a:p>
            <a:pPr lvl="1"/>
            <a:r>
              <a:rPr lang="de-DE" dirty="0"/>
              <a:t>Umsätze im Freien bis zu € 30.000,00</a:t>
            </a:r>
          </a:p>
          <a:p>
            <a:pPr lvl="1"/>
            <a:r>
              <a:rPr lang="de-DE" dirty="0"/>
              <a:t>Automaten (z.B. Tischfußballkasten)</a:t>
            </a:r>
          </a:p>
          <a:p>
            <a:pPr lvl="1"/>
            <a:r>
              <a:rPr lang="de-DE" dirty="0"/>
              <a:t>Onlineshop Umsätze</a:t>
            </a:r>
          </a:p>
          <a:p>
            <a:pPr lvl="1"/>
            <a:r>
              <a:rPr lang="de-DE" dirty="0" err="1"/>
              <a:t>Buschenschanken</a:t>
            </a:r>
            <a:endParaRPr lang="de-DE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2BF4389-80F4-434D-B1F5-E7FC74F116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>
            <a:normAutofit fontScale="92500" lnSpcReduction="10000"/>
          </a:bodyPr>
          <a:lstStyle/>
          <a:p>
            <a:r>
              <a:rPr lang="de-DE" dirty="0"/>
              <a:t>Systemanforderungen:</a:t>
            </a:r>
          </a:p>
          <a:p>
            <a:pPr lvl="1"/>
            <a:r>
              <a:rPr lang="de-DE" dirty="0"/>
              <a:t>Manipulationsschutz</a:t>
            </a:r>
          </a:p>
          <a:p>
            <a:pPr lvl="1"/>
            <a:r>
              <a:rPr lang="de-DE" dirty="0"/>
              <a:t>Datenerfassungsprotokoll</a:t>
            </a:r>
          </a:p>
          <a:p>
            <a:pPr lvl="1"/>
            <a:r>
              <a:rPr lang="de-DE" dirty="0"/>
              <a:t>Signatureinstellungseinheit</a:t>
            </a:r>
          </a:p>
          <a:p>
            <a:pPr lvl="1"/>
            <a:r>
              <a:rPr lang="de-AT" dirty="0"/>
              <a:t>Verschlüsselungsalgorithmus AES 256</a:t>
            </a:r>
          </a:p>
          <a:p>
            <a:pPr lvl="1"/>
            <a:r>
              <a:rPr lang="de-DE" dirty="0"/>
              <a:t>Kassenidentifikationsnummer</a:t>
            </a:r>
          </a:p>
          <a:p>
            <a:r>
              <a:rPr lang="de-DE" dirty="0"/>
              <a:t>Belegerteilungspflicht:</a:t>
            </a:r>
          </a:p>
          <a:p>
            <a:pPr lvl="1"/>
            <a:r>
              <a:rPr lang="de-DE" dirty="0"/>
              <a:t>Firma, Fortlaufende Nummer, Datum, Bezeichnung, Betrag, Kassen-ID, Uhrzeit, Steuersätze</a:t>
            </a:r>
          </a:p>
          <a:p>
            <a:r>
              <a:rPr lang="de-DE" dirty="0"/>
              <a:t>Strafe:</a:t>
            </a:r>
          </a:p>
          <a:p>
            <a:pPr lvl="1"/>
            <a:r>
              <a:rPr lang="de-DE" dirty="0"/>
              <a:t>Bis zu € 5.000,00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A6C6B4-7FE4-E349-BEF5-569B07B28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0A58A5-7E93-F340-806A-F0DA61E4B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FBECE-AF02-6849-BF77-74716CEB7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5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744255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9A07CF-59EA-5F46-974F-14CFDCC48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Themenrelevanz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31E4589-B94D-7C41-AB94-0BF684DC1D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de-DE" dirty="0"/>
              <a:t>Zielgruppe:</a:t>
            </a:r>
          </a:p>
          <a:p>
            <a:pPr lvl="1"/>
            <a:r>
              <a:rPr lang="de-DE" dirty="0"/>
              <a:t>Menschen die in der Gastronomie arbeiten</a:t>
            </a:r>
          </a:p>
          <a:p>
            <a:pPr lvl="1"/>
            <a:r>
              <a:rPr lang="de-DE" dirty="0"/>
              <a:t>Studenten der Wirtschaftswissenschaften</a:t>
            </a:r>
          </a:p>
          <a:p>
            <a:pPr lvl="1"/>
            <a:r>
              <a:rPr lang="de-DE" dirty="0"/>
              <a:t>Berater für Kassensysteme</a:t>
            </a:r>
          </a:p>
          <a:p>
            <a:pPr lvl="1"/>
            <a:r>
              <a:rPr lang="de-DE" dirty="0"/>
              <a:t>Sonstige Interessierte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1EE5454E-196F-7D45-A151-5737A8A46C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de-DE" dirty="0"/>
              <a:t>Erkenntnisse:</a:t>
            </a:r>
          </a:p>
          <a:p>
            <a:pPr lvl="1"/>
            <a:r>
              <a:rPr lang="de-DE" dirty="0"/>
              <a:t>Aufarbeitung der Registrierkassenverordnung</a:t>
            </a:r>
          </a:p>
          <a:p>
            <a:pPr lvl="1"/>
            <a:r>
              <a:rPr lang="de-DE" dirty="0"/>
              <a:t>Aufarbeitung der Belegerteilungspflicht</a:t>
            </a:r>
          </a:p>
          <a:p>
            <a:pPr lvl="1"/>
            <a:r>
              <a:rPr lang="de-DE" dirty="0"/>
              <a:t>Verständnis für Kassensysteme</a:t>
            </a:r>
          </a:p>
          <a:p>
            <a:pPr lvl="1"/>
            <a:r>
              <a:rPr lang="de-DE" dirty="0"/>
              <a:t>Vergleich von verschiedensten Systemen</a:t>
            </a:r>
          </a:p>
          <a:p>
            <a:pPr lvl="1"/>
            <a:r>
              <a:rPr lang="de-DE" dirty="0"/>
              <a:t>Verständnis für Preisgestaltung</a:t>
            </a:r>
          </a:p>
          <a:p>
            <a:pPr lvl="1"/>
            <a:r>
              <a:rPr lang="de-DE" dirty="0"/>
              <a:t>Anforderungsanalyse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550133-6315-7945-ABB8-0E0634F73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1564E6-56C8-1D4D-8AA6-9BE02671D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7577E8-A30A-574B-B55A-4B315C2F8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6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50950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21D47D-06F7-1C44-9A37-850773624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Bewertungsmethode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2BBDF1-6809-AC46-9F9D-66D3E209896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>
            <a:normAutofit lnSpcReduction="10000"/>
          </a:bodyPr>
          <a:lstStyle/>
          <a:p>
            <a:r>
              <a:rPr lang="de-DE" dirty="0"/>
              <a:t>Struktur:</a:t>
            </a:r>
          </a:p>
          <a:p>
            <a:pPr lvl="1"/>
            <a:r>
              <a:rPr lang="de-DE" dirty="0"/>
              <a:t>Unternehmensportrait</a:t>
            </a:r>
          </a:p>
          <a:p>
            <a:pPr lvl="1"/>
            <a:r>
              <a:rPr lang="de-DE" dirty="0"/>
              <a:t>Sortiment des Herstellers</a:t>
            </a:r>
          </a:p>
          <a:p>
            <a:pPr lvl="1"/>
            <a:r>
              <a:rPr lang="de-DE" dirty="0"/>
              <a:t>Ausgewähltes Kassensystem </a:t>
            </a:r>
            <a:br>
              <a:rPr lang="de-DE" dirty="0"/>
            </a:br>
            <a:r>
              <a:rPr lang="de-DE" dirty="0"/>
              <a:t>(Spezifikationen)</a:t>
            </a:r>
          </a:p>
          <a:p>
            <a:pPr lvl="1"/>
            <a:r>
              <a:rPr lang="de-DE" dirty="0"/>
              <a:t>Notwendige Komponenten für den </a:t>
            </a:r>
            <a:br>
              <a:rPr lang="de-DE" dirty="0"/>
            </a:br>
            <a:r>
              <a:rPr lang="de-DE" dirty="0"/>
              <a:t>Einsatz in der Praxis</a:t>
            </a:r>
          </a:p>
          <a:p>
            <a:pPr lvl="1"/>
            <a:r>
              <a:rPr lang="de-DE" dirty="0"/>
              <a:t>Infrastruktur </a:t>
            </a:r>
            <a:br>
              <a:rPr lang="de-DE" dirty="0"/>
            </a:br>
            <a:r>
              <a:rPr lang="de-DE" dirty="0"/>
              <a:t>(Strom, Internet usw.)</a:t>
            </a:r>
          </a:p>
          <a:p>
            <a:pPr lvl="1"/>
            <a:r>
              <a:rPr lang="de-DE" dirty="0"/>
              <a:t>Supportangebote</a:t>
            </a:r>
          </a:p>
          <a:p>
            <a:pPr lvl="1"/>
            <a:r>
              <a:rPr lang="de-DE" dirty="0"/>
              <a:t>Kosten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F38618C-A419-3248-B81D-9402D45C8F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>
            <a:normAutofit lnSpcReduction="10000"/>
          </a:bodyPr>
          <a:lstStyle/>
          <a:p>
            <a:r>
              <a:rPr lang="de-DE" dirty="0"/>
              <a:t>Grundlegendes:</a:t>
            </a:r>
          </a:p>
          <a:p>
            <a:pPr lvl="1"/>
            <a:r>
              <a:rPr lang="de-DE" dirty="0"/>
              <a:t>Keine Produktempfehlung</a:t>
            </a:r>
          </a:p>
          <a:p>
            <a:pPr lvl="1"/>
            <a:r>
              <a:rPr lang="de-DE" dirty="0"/>
              <a:t>Richtet sich nach den Bedürfnissen des Gasthauses</a:t>
            </a:r>
          </a:p>
          <a:p>
            <a:pPr lvl="1"/>
            <a:r>
              <a:rPr lang="de-DE" dirty="0"/>
              <a:t>Preisermittlung wird meist über Händler geregelt</a:t>
            </a:r>
          </a:p>
          <a:p>
            <a:pPr lvl="1"/>
            <a:r>
              <a:rPr lang="de-DE" dirty="0"/>
              <a:t>Einheitliches Raster für den Vergleich kaum möglich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6F505AF-2A57-BE43-B163-87915D6DD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0AB8C1-F654-1B4A-A358-4DC02CFE0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CA9656-2308-314D-AC1A-52D7E35A6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7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535513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C0785-124F-1041-AE59-FC018770A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cap="none" dirty="0"/>
              <a:t>Stationäre- &amp; Mobile Systeme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36D38F-32FB-DC49-B478-4264DDE5E0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de-DE" dirty="0"/>
              <a:t>Stationäre Systeme:</a:t>
            </a:r>
          </a:p>
          <a:p>
            <a:pPr lvl="1"/>
            <a:r>
              <a:rPr lang="de-DE" dirty="0"/>
              <a:t>Permanent an einem Ort</a:t>
            </a:r>
          </a:p>
          <a:p>
            <a:pPr lvl="1"/>
            <a:r>
              <a:rPr lang="de-DE" dirty="0"/>
              <a:t>Unruhe im Lokal</a:t>
            </a:r>
          </a:p>
          <a:p>
            <a:pPr lvl="1"/>
            <a:r>
              <a:rPr lang="de-DE" dirty="0"/>
              <a:t>Weniger Investitionskosten</a:t>
            </a:r>
          </a:p>
          <a:p>
            <a:pPr lvl="1"/>
            <a:r>
              <a:rPr lang="de-DE" dirty="0"/>
              <a:t>Auch POS-Terminal (Point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Sale</a:t>
            </a:r>
            <a:r>
              <a:rPr lang="de-DE" dirty="0"/>
              <a:t>)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411AA2F3-0DBB-0449-B919-8FF45C5F162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de-DE" dirty="0"/>
              <a:t>Mobile Systeme:</a:t>
            </a:r>
          </a:p>
          <a:p>
            <a:pPr lvl="1"/>
            <a:r>
              <a:rPr lang="de-DE" dirty="0"/>
              <a:t>Am Gürtel des Service Personals</a:t>
            </a:r>
          </a:p>
          <a:p>
            <a:pPr lvl="1"/>
            <a:r>
              <a:rPr lang="de-DE" dirty="0"/>
              <a:t>Weniger Laufmeter</a:t>
            </a:r>
          </a:p>
          <a:p>
            <a:pPr lvl="1"/>
            <a:r>
              <a:rPr lang="de-DE" dirty="0"/>
              <a:t>Keine doppelte Arbeit</a:t>
            </a:r>
          </a:p>
          <a:p>
            <a:pPr lvl="1"/>
            <a:r>
              <a:rPr lang="de-DE" dirty="0"/>
              <a:t>Höhere Kosten (Je nach </a:t>
            </a:r>
            <a:r>
              <a:rPr lang="de-DE" dirty="0" err="1"/>
              <a:t>Mitarbeiter:innen</a:t>
            </a:r>
            <a:r>
              <a:rPr lang="de-DE" dirty="0"/>
              <a:t>)</a:t>
            </a:r>
          </a:p>
          <a:p>
            <a:pPr lvl="1"/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07BAFD3-F51B-D149-9892-9E1961784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E8C794-B58A-8F41-AF36-39DCB43F0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C9267D-63F3-7944-AA92-FB541B8AA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8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171641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21BAB-B54D-B943-A1CB-43EC9E3CF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Stationäre Systeme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D52089A-E9C5-1C49-A3D0-81667FBF9A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/>
          <a:lstStyle/>
          <a:p>
            <a:r>
              <a:rPr lang="de-DE" dirty="0"/>
              <a:t>Fixen Platz im Gastlokal</a:t>
            </a:r>
          </a:p>
          <a:p>
            <a:r>
              <a:rPr lang="de-DE" dirty="0"/>
              <a:t>Meist doppelter Aufwand</a:t>
            </a:r>
          </a:p>
          <a:p>
            <a:pPr lvl="1"/>
            <a:r>
              <a:rPr lang="de-DE" dirty="0"/>
              <a:t>Händische Bestellungsaufnahme</a:t>
            </a:r>
          </a:p>
          <a:p>
            <a:pPr lvl="1"/>
            <a:r>
              <a:rPr lang="de-DE" dirty="0"/>
              <a:t>Einpflegen in das System</a:t>
            </a:r>
          </a:p>
          <a:p>
            <a:r>
              <a:rPr lang="de-DE" dirty="0"/>
              <a:t>Unruhe im Lokal</a:t>
            </a:r>
          </a:p>
          <a:p>
            <a:r>
              <a:rPr lang="de-DE" dirty="0"/>
              <a:t>Geringere Kosten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87339F9-EA3F-0A44-AD9D-0B454192DF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r>
              <a:rPr lang="de-DE" dirty="0"/>
              <a:t>Untersuchte Systeme:</a:t>
            </a:r>
          </a:p>
          <a:p>
            <a:pPr lvl="1"/>
            <a:r>
              <a:rPr lang="de-DE" dirty="0" err="1"/>
              <a:t>Sunmi</a:t>
            </a:r>
            <a:endParaRPr lang="de-DE" dirty="0"/>
          </a:p>
          <a:p>
            <a:pPr lvl="1"/>
            <a:r>
              <a:rPr lang="de-DE" dirty="0"/>
              <a:t>Ready2Order</a:t>
            </a:r>
          </a:p>
          <a:p>
            <a:pPr lvl="1"/>
            <a:r>
              <a:rPr lang="de-DE" dirty="0" err="1"/>
              <a:t>Elo</a:t>
            </a:r>
            <a:endParaRPr lang="de-DE" dirty="0"/>
          </a:p>
          <a:p>
            <a:pPr lvl="1"/>
            <a:r>
              <a:rPr lang="de-DE" dirty="0" err="1"/>
              <a:t>Vectron</a:t>
            </a:r>
            <a:r>
              <a:rPr lang="de-DE" dirty="0"/>
              <a:t> Systems</a:t>
            </a:r>
          </a:p>
          <a:p>
            <a:r>
              <a:rPr lang="de-DE" dirty="0"/>
              <a:t>Ausblick:</a:t>
            </a:r>
          </a:p>
          <a:p>
            <a:pPr lvl="1"/>
            <a:r>
              <a:rPr lang="de-DE" dirty="0"/>
              <a:t>Tendenz zu Mobilen Systemen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1939EA-E066-6042-B7E4-CE94EE26F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2076A-4DD4-C545-9912-DFC656F4A285}" type="datetime1">
              <a:rPr lang="de-AT" smtClean="0"/>
              <a:t>01.06.21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6BBC04-E9FF-1945-87EA-44E76468D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cap="none" dirty="0"/>
              <a:t>Lukas Morscher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05CEC7-71C0-C942-8B30-BD3021A5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09273-E361-804A-B68D-DBBDF1D646A8}" type="slidenum">
              <a:rPr lang="de-DE" smtClean="0"/>
              <a:t>9</a:t>
            </a:fld>
            <a:r>
              <a:rPr lang="de-DE" dirty="0"/>
              <a:t> von 17</a:t>
            </a:r>
          </a:p>
        </p:txBody>
      </p:sp>
    </p:spTree>
    <p:extLst>
      <p:ext uri="{BB962C8B-B14F-4D97-AF65-F5344CB8AC3E}">
        <p14:creationId xmlns:p14="http://schemas.microsoft.com/office/powerpoint/2010/main" val="4159116763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e">
  <a:themeElements>
    <a:clrScheme name="Dividende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65359"/>
      </a:accent1>
      <a:accent2>
        <a:srgbClr val="ED8428"/>
      </a:accent2>
      <a:accent3>
        <a:srgbClr val="E6C46D"/>
      </a:accent3>
      <a:accent4>
        <a:srgbClr val="969FA7"/>
      </a:accent4>
      <a:accent5>
        <a:srgbClr val="A9C37C"/>
      </a:accent5>
      <a:accent6>
        <a:srgbClr val="5A8071"/>
      </a:accent6>
      <a:hlink>
        <a:srgbClr val="828282"/>
      </a:hlink>
      <a:folHlink>
        <a:srgbClr val="A5A5A5"/>
      </a:folHlink>
    </a:clrScheme>
    <a:fontScheme name="Dividende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e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5D8C9649-FBE1-4B5B-8258-8A170F9843A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webextension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webextensions/webextension1.xml><?xml version="1.0" encoding="utf-8"?>
<we:webextension xmlns:we="http://schemas.microsoft.com/office/webextensions/webextension/2010/11" id="{848D7AEC-575E-254E-A5FC-D44365DA6FDB}">
  <we:reference id="wa104379261" version="3.0.1.9" store="de-DE" storeType="OMEX"/>
  <we:alternateReferences>
    <we:reference id="wa104379261" version="3.0.1.9" store="wa104379261" storeType="OMEX"/>
  </we:alternateReferences>
  <we:properties>
    <we:property name="mentimeter-slide" value="{&quot;seriesId&quot;:&quot;1060ab780dbb4399dfcfb9f16a34388c&quot;,&quot;questionId&quot;:&quot;e909a45b9478&quot;,&quot;link&quot;:&quot;https://www.mentimeter.com/s/1060ab780dbb4399dfcfb9f16a34388c/e909a45b9478&quot;}"/>
  </we:properties>
  <we:bindings/>
  <we:snapshot xmlns:r="http://schemas.openxmlformats.org/officeDocument/2006/relationships" r:embed="rId1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{C2B0AD41-3C7B-5D48-A611-E3DEE92EEEC7}tf10001123</Template>
  <TotalTime>0</TotalTime>
  <Words>826</Words>
  <Application>Microsoft Macintosh PowerPoint</Application>
  <PresentationFormat>Breitbild</PresentationFormat>
  <Paragraphs>244</Paragraphs>
  <Slides>17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1" baseType="lpstr">
      <vt:lpstr>Calibri</vt:lpstr>
      <vt:lpstr>Gill Sans MT</vt:lpstr>
      <vt:lpstr>Wingdings 2</vt:lpstr>
      <vt:lpstr>Dividende</vt:lpstr>
      <vt:lpstr>Registrierkassaverordnung  Markt- &amp; Entwicklungstendenzen Hardware,  insbesondere Vergleich der Systeme für die Gastwirtschaft  (Rechner, Drucker, feste und mobile Erfassungssysteme) </vt:lpstr>
      <vt:lpstr>Inhalt</vt:lpstr>
      <vt:lpstr>Einleitung</vt:lpstr>
      <vt:lpstr>Informationen zur Seminararbeit</vt:lpstr>
      <vt:lpstr>Registrierkassenverordnung</vt:lpstr>
      <vt:lpstr>Themenrelevanz</vt:lpstr>
      <vt:lpstr>Bewertungsmethode</vt:lpstr>
      <vt:lpstr>Stationäre- &amp; Mobile Systeme</vt:lpstr>
      <vt:lpstr>Stationäre Systeme</vt:lpstr>
      <vt:lpstr>Beispiel: SUNMI T2</vt:lpstr>
      <vt:lpstr>Mobile Systeme</vt:lpstr>
      <vt:lpstr>Beispiel: SUNMI  V2 PRO</vt:lpstr>
      <vt:lpstr>Drucker Systeme</vt:lpstr>
      <vt:lpstr>Beispiel: STAR mC-Print 2</vt:lpstr>
      <vt:lpstr>Zusammenfassung</vt:lpstr>
      <vt:lpstr>Ausblick</vt:lpstr>
      <vt:lpstr>Diskussion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Registrierkassaverordnung:  Markt- &amp; Entwicklungstendenzen Hardware,  insbesondere Vergleich der Systeme für die Gastwirtschaft  (Rechner, Drucker, feste und mobile Erfassungssysteme) </dc:title>
  <dc:creator>Lukas Morscher</dc:creator>
  <cp:lastModifiedBy>Lukas Morscher</cp:lastModifiedBy>
  <cp:revision>29</cp:revision>
  <dcterms:created xsi:type="dcterms:W3CDTF">2021-05-25T14:25:31Z</dcterms:created>
  <dcterms:modified xsi:type="dcterms:W3CDTF">2021-06-01T07:57:25Z</dcterms:modified>
</cp:coreProperties>
</file>