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2" r:id="rId6"/>
    <p:sldId id="261" r:id="rId7"/>
    <p:sldId id="270" r:id="rId8"/>
    <p:sldId id="264" r:id="rId9"/>
    <p:sldId id="269" r:id="rId10"/>
    <p:sldId id="265" r:id="rId11"/>
    <p:sldId id="268" r:id="rId12"/>
    <p:sldId id="267" r:id="rId13"/>
    <p:sldId id="273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68"/>
  </p:normalViewPr>
  <p:slideViewPr>
    <p:cSldViewPr snapToGrid="0" snapToObjects="1">
      <p:cViewPr varScale="1">
        <p:scale>
          <a:sx n="105" d="100"/>
          <a:sy n="105" d="100"/>
        </p:scale>
        <p:origin x="6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916E3-9DCF-8F4A-98BA-FD3B1A1C4CEE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85F60-DDC9-7A4E-96DD-988DC14CCB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3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E85F60-DDC9-7A4E-96DD-988DC14CCB9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066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595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987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13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655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244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44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6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94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30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55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89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64252D8-82D0-D44A-BE68-2A557ADC7DDB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214E0-7E9D-0D4B-A01D-C29A702B8A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19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tel-neustifter.com/restaurant/" TargetMode="External"/><Relationship Id="rId2" Type="http://schemas.openxmlformats.org/officeDocument/2006/relationships/hyperlink" Target="https://kuechenfreundin.at/nix-ist-wurscht-ein-besuch-am-wiener-wuerstelstan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D4443A8-46ED-F24C-96DC-CDDB84AD0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12192000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42E2850-C379-4845-8A53-DCBE93EA3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4568" y="2011680"/>
            <a:ext cx="9628632" cy="2426850"/>
          </a:xfrm>
        </p:spPr>
        <p:txBody>
          <a:bodyPr>
            <a:noAutofit/>
          </a:bodyPr>
          <a:lstStyle/>
          <a:p>
            <a:pPr algn="l"/>
            <a:r>
              <a:rPr lang="de-AT" sz="2000" b="1" dirty="0"/>
              <a:t>Registrierkassaverordnung in Ö.:</a:t>
            </a:r>
            <a:br>
              <a:rPr lang="de-AT" sz="2000" b="1" dirty="0"/>
            </a:br>
            <a:r>
              <a:rPr lang="de-AT" sz="2000" dirty="0"/>
              <a:t>Kritischer Vergleich verschiedener Softwaresystemanbieter im Bereich der Gastwirtschaft sowie generelle Markt-und Entwicklungstendenzen</a:t>
            </a:r>
            <a:br>
              <a:rPr lang="de-AT" sz="1600" dirty="0"/>
            </a:br>
            <a:endParaRPr lang="de-DE" sz="16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7C58D9-FAC1-6248-843D-DA13ACC76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1610" y="4632960"/>
            <a:ext cx="6801612" cy="1045464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Abschlusspräsentation 			Gundula Ebner</a:t>
            </a:r>
          </a:p>
        </p:txBody>
      </p:sp>
    </p:spTree>
    <p:extLst>
      <p:ext uri="{BB962C8B-B14F-4D97-AF65-F5344CB8AC3E}">
        <p14:creationId xmlns:p14="http://schemas.microsoft.com/office/powerpoint/2010/main" val="1633635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672" y="978776"/>
            <a:ext cx="4876800" cy="1174991"/>
          </a:xfrm>
        </p:spPr>
        <p:txBody>
          <a:bodyPr>
            <a:normAutofit/>
          </a:bodyPr>
          <a:lstStyle/>
          <a:p>
            <a:r>
              <a:rPr lang="de-DE" sz="2400" dirty="0"/>
              <a:t>3.2.3 Systemgastronomie</a:t>
            </a:r>
          </a:p>
        </p:txBody>
      </p:sp>
      <p:pic>
        <p:nvPicPr>
          <p:cNvPr id="6" name="Grafik 5" descr="Ein Bild, das Text, Boden, drinnen enthält.&#10;&#10;Automatisch generierte Beschreibung">
            <a:extLst>
              <a:ext uri="{FF2B5EF4-FFF2-40B4-BE49-F238E27FC236}">
                <a16:creationId xmlns:a16="http://schemas.microsoft.com/office/drawing/2014/main" id="{8CAE1C11-2558-E041-B3A1-423EC83BC6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31" r="26792" b="-1"/>
          <a:stretch/>
        </p:blipFill>
        <p:spPr>
          <a:xfrm>
            <a:off x="20" y="10"/>
            <a:ext cx="6086621" cy="685799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1DA671-1932-204E-918F-5293CEEC7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672" y="2640692"/>
            <a:ext cx="4486656" cy="3255252"/>
          </a:xfrm>
        </p:spPr>
        <p:txBody>
          <a:bodyPr>
            <a:normAutofit/>
          </a:bodyPr>
          <a:lstStyle/>
          <a:p>
            <a:pPr lvl="1"/>
            <a:r>
              <a:rPr lang="de-DE" dirty="0"/>
              <a:t>Drei oder mehr Betriebe werden gesteuert (z.B. Franchiseunternehmen)</a:t>
            </a:r>
          </a:p>
          <a:p>
            <a:pPr lvl="1"/>
            <a:r>
              <a:rPr lang="de-DE" dirty="0"/>
              <a:t>Einheitliche Organisationsstruktur (gleiche Produktbandbreite und Qualität)</a:t>
            </a:r>
          </a:p>
          <a:p>
            <a:pPr lvl="1"/>
            <a:r>
              <a:rPr lang="de-DE" dirty="0"/>
              <a:t>Kassensystem benötigt großen Funktionsumfang</a:t>
            </a:r>
          </a:p>
        </p:txBody>
      </p:sp>
    </p:spTree>
    <p:extLst>
      <p:ext uri="{BB962C8B-B14F-4D97-AF65-F5344CB8AC3E}">
        <p14:creationId xmlns:p14="http://schemas.microsoft.com/office/powerpoint/2010/main" val="3490316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24450"/>
            <a:ext cx="7729728" cy="1188720"/>
          </a:xfrm>
        </p:spPr>
        <p:txBody>
          <a:bodyPr/>
          <a:lstStyle/>
          <a:p>
            <a:r>
              <a:rPr lang="de-DE" dirty="0"/>
              <a:t>3.2.3 Systemgastronomie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0F8817D-D1CA-854C-88D3-544696353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557350"/>
              </p:ext>
            </p:extLst>
          </p:nvPr>
        </p:nvGraphicFramePr>
        <p:xfrm>
          <a:off x="827567" y="2147776"/>
          <a:ext cx="10536865" cy="4256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106">
                  <a:extLst>
                    <a:ext uri="{9D8B030D-6E8A-4147-A177-3AD203B41FA5}">
                      <a16:colId xmlns:a16="http://schemas.microsoft.com/office/drawing/2014/main" val="4289290572"/>
                    </a:ext>
                  </a:extLst>
                </a:gridCol>
                <a:gridCol w="1441095">
                  <a:extLst>
                    <a:ext uri="{9D8B030D-6E8A-4147-A177-3AD203B41FA5}">
                      <a16:colId xmlns:a16="http://schemas.microsoft.com/office/drawing/2014/main" val="1210081479"/>
                    </a:ext>
                  </a:extLst>
                </a:gridCol>
                <a:gridCol w="1041148">
                  <a:extLst>
                    <a:ext uri="{9D8B030D-6E8A-4147-A177-3AD203B41FA5}">
                      <a16:colId xmlns:a16="http://schemas.microsoft.com/office/drawing/2014/main" val="1980729881"/>
                    </a:ext>
                  </a:extLst>
                </a:gridCol>
                <a:gridCol w="4145168">
                  <a:extLst>
                    <a:ext uri="{9D8B030D-6E8A-4147-A177-3AD203B41FA5}">
                      <a16:colId xmlns:a16="http://schemas.microsoft.com/office/drawing/2014/main" val="4142585797"/>
                    </a:ext>
                  </a:extLst>
                </a:gridCol>
                <a:gridCol w="1447123">
                  <a:extLst>
                    <a:ext uri="{9D8B030D-6E8A-4147-A177-3AD203B41FA5}">
                      <a16:colId xmlns:a16="http://schemas.microsoft.com/office/drawing/2014/main" val="3759087114"/>
                    </a:ext>
                  </a:extLst>
                </a:gridCol>
                <a:gridCol w="867225">
                  <a:extLst>
                    <a:ext uri="{9D8B030D-6E8A-4147-A177-3AD203B41FA5}">
                      <a16:colId xmlns:a16="http://schemas.microsoft.com/office/drawing/2014/main" val="2935751726"/>
                    </a:ext>
                  </a:extLst>
                </a:gridCol>
              </a:tblGrid>
              <a:tr h="571443">
                <a:tc>
                  <a:txBody>
                    <a:bodyPr/>
                    <a:lstStyle/>
                    <a:p>
                      <a:r>
                        <a:rPr lang="de-DE" sz="1400" dirty="0"/>
                        <a:t>Softwaresystem- </a:t>
                      </a:r>
                      <a:r>
                        <a:rPr lang="de-DE" sz="1400" dirty="0" err="1"/>
                        <a:t>anbieter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Einsatzbereich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Funktion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Preis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RKSV konform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77760"/>
                  </a:ext>
                </a:extLst>
              </a:tr>
              <a:tr h="3524963">
                <a:tc>
                  <a:txBody>
                    <a:bodyPr/>
                    <a:lstStyle/>
                    <a:p>
                      <a:r>
                        <a:rPr lang="de-DE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Lightspeed</a:t>
                      </a:r>
                      <a:r>
                        <a:rPr lang="de-AT" dirty="0">
                          <a:effectLst/>
                        </a:rPr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Restaurants, Hotels, Fine Dining, Café, Catering, Kantine Systemgastronomie und Schnellrestaurants. </a:t>
                      </a:r>
                      <a:endParaRPr lang="de-D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Cloud-basiert,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 iOS Geräten kompatibel</a:t>
                      </a: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-mobiles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Bonieren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-unterschiedliche Zahlungsmöglichkeiten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-flexible Rechnungsausstellung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Mitarbeiter-Zugriffsberechtigungen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-Tagesabschlussberichte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-Artikelverwaltung 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-Lagerverwaltung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-Multikompatibilität (Verknüpfung mit Drittanbietern)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-Bon Appetit (E-Commerce)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von: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Customer-Facing Modul, Self-Order-Menu Modul, Kitchen-Display-System Modul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 POS Kassensystem kostet 59€ pro Monat, ohne Hardware, Zusatzfunktionen und Features von Drittanbietern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655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840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6890C-0E5D-8A46-89EB-18F74F2E3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Markt- und Entwicklungstendenzen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E8E147-D3AB-E041-A280-4DF536235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Cloud-basierte Lösungen (flexibel, kostengünstig, hardwareunabhängig)</a:t>
            </a:r>
          </a:p>
          <a:p>
            <a:r>
              <a:rPr lang="de-DE" dirty="0"/>
              <a:t>Kontaktlose Bezahlung (EC Karten, Apple Pay, PayPal)</a:t>
            </a:r>
          </a:p>
          <a:p>
            <a:r>
              <a:rPr lang="de-DE" dirty="0"/>
              <a:t>Kundenbindungsprogramme</a:t>
            </a:r>
          </a:p>
          <a:p>
            <a:r>
              <a:rPr lang="de-DE" dirty="0"/>
              <a:t>Lieferdienst</a:t>
            </a:r>
          </a:p>
          <a:p>
            <a:r>
              <a:rPr lang="de-DE" dirty="0"/>
              <a:t>Mögliche Zukunftstrends:</a:t>
            </a:r>
          </a:p>
          <a:p>
            <a:pPr lvl="1"/>
            <a:r>
              <a:rPr lang="de-DE" dirty="0"/>
              <a:t>Ghost </a:t>
            </a:r>
            <a:r>
              <a:rPr lang="de-DE" dirty="0" err="1"/>
              <a:t>Kitchens</a:t>
            </a:r>
            <a:endParaRPr lang="de-DE" dirty="0"/>
          </a:p>
          <a:p>
            <a:pPr lvl="1"/>
            <a:r>
              <a:rPr lang="de-DE" dirty="0"/>
              <a:t>Ausbreitung des Lieferdienstes und Take-</a:t>
            </a:r>
            <a:r>
              <a:rPr lang="de-DE" dirty="0" err="1"/>
              <a:t>Away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981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2B7A5-F22B-1449-98C9-A6EC01A85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638044"/>
            <a:ext cx="7729728" cy="1188720"/>
          </a:xfrm>
        </p:spPr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E15815-313B-6748-9F24-AD4E2E52A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3034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4A377-84D5-5946-800B-79C4A2E2A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2251DC-879C-F343-BCD1-F4CB70435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400" dirty="0"/>
              <a:t>Würstelstand Bild : </a:t>
            </a:r>
            <a:r>
              <a:rPr lang="de-DE" sz="1400" dirty="0">
                <a:hlinkClick r:id="rId2"/>
              </a:rPr>
              <a:t>https://kuechenfreundin.at/nix-ist-wurscht-ein-besuch-am-wiener-wuerstelstand/</a:t>
            </a:r>
            <a:endParaRPr lang="de-DE" sz="1400" dirty="0"/>
          </a:p>
          <a:p>
            <a:r>
              <a:rPr lang="de-DE" sz="1400" dirty="0"/>
              <a:t>Restaurant Bild: </a:t>
            </a:r>
            <a:r>
              <a:rPr lang="de-DE" sz="1400" dirty="0">
                <a:hlinkClick r:id="rId3"/>
              </a:rPr>
              <a:t>https://www.hotel-neustifter.com/restaurant/</a:t>
            </a:r>
            <a:endParaRPr lang="de-DE" sz="1400" dirty="0"/>
          </a:p>
          <a:p>
            <a:r>
              <a:rPr lang="de-DE" sz="1400" dirty="0"/>
              <a:t>McDonalds Bild: https://blog.eats365pos.com/</a:t>
            </a:r>
            <a:r>
              <a:rPr lang="de-DE" sz="1400" dirty="0" err="1"/>
              <a:t>hk</a:t>
            </a:r>
            <a:r>
              <a:rPr lang="de-DE" sz="1400" dirty="0"/>
              <a:t>/en/</a:t>
            </a:r>
            <a:r>
              <a:rPr lang="de-DE" sz="1400" dirty="0" err="1"/>
              <a:t>blog</a:t>
            </a:r>
            <a:r>
              <a:rPr lang="de-DE" sz="1400" dirty="0"/>
              <a:t>/</a:t>
            </a:r>
            <a:r>
              <a:rPr lang="de-DE" sz="1400" dirty="0" err="1"/>
              <a:t>post</a:t>
            </a:r>
            <a:r>
              <a:rPr lang="de-DE" sz="1400" dirty="0"/>
              <a:t>/self-service-kiosks-tech-and-the-amazing-battle-between-hong-kong-and-american-mcdonald-s-233</a:t>
            </a:r>
          </a:p>
        </p:txBody>
      </p:sp>
    </p:spTree>
    <p:extLst>
      <p:ext uri="{BB962C8B-B14F-4D97-AF65-F5344CB8AC3E}">
        <p14:creationId xmlns:p14="http://schemas.microsoft.com/office/powerpoint/2010/main" val="259822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344721-2DFC-1E4A-82F6-3688990D0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370064" cy="896006"/>
          </a:xfrm>
        </p:spPr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485D56-D4CF-444C-9F0F-0D0DDDA1E9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1" y="2511552"/>
            <a:ext cx="4271771" cy="3791712"/>
          </a:xfrm>
        </p:spPr>
        <p:txBody>
          <a:bodyPr>
            <a:normAutofit fontScale="70000" lnSpcReduction="20000"/>
          </a:bodyPr>
          <a:lstStyle/>
          <a:p>
            <a:r>
              <a:rPr lang="de-DE" sz="2600" dirty="0"/>
              <a:t>1. Einleitung</a:t>
            </a:r>
          </a:p>
          <a:p>
            <a:r>
              <a:rPr lang="de-DE" sz="2600" dirty="0"/>
              <a:t>2. Registrierkassa</a:t>
            </a:r>
          </a:p>
          <a:p>
            <a:pPr lvl="1"/>
            <a:r>
              <a:rPr lang="de-DE" sz="1900" b="1" dirty="0"/>
              <a:t>2.1. Registrierkassaverordnung</a:t>
            </a:r>
          </a:p>
          <a:p>
            <a:pPr marL="914400" lvl="2" indent="0">
              <a:buNone/>
            </a:pPr>
            <a:r>
              <a:rPr lang="de-DE" dirty="0"/>
              <a:t>2.1.1 Wen betrifft die RKSV?</a:t>
            </a:r>
          </a:p>
          <a:p>
            <a:pPr marL="914400" lvl="2" indent="0">
              <a:buNone/>
            </a:pPr>
            <a:r>
              <a:rPr lang="de-DE" dirty="0"/>
              <a:t>2.1.2 Technische Erfordernisse</a:t>
            </a:r>
          </a:p>
          <a:p>
            <a:pPr marL="457200" indent="0">
              <a:buNone/>
            </a:pPr>
            <a:r>
              <a:rPr lang="de-DE" b="1" dirty="0"/>
              <a:t>2.2. Arten von Kassensystemen</a:t>
            </a:r>
          </a:p>
          <a:p>
            <a:pPr>
              <a:lnSpc>
                <a:spcPct val="120000"/>
              </a:lnSpc>
            </a:pPr>
            <a:r>
              <a:rPr lang="de-DE" sz="2600" dirty="0"/>
              <a:t>3. Vergleich Softwaresystemanbieter</a:t>
            </a:r>
          </a:p>
          <a:p>
            <a:pPr lvl="1"/>
            <a:r>
              <a:rPr lang="de-DE" sz="1900" b="1" dirty="0"/>
              <a:t>3.1.  Verschiedene Softwareanbieter</a:t>
            </a:r>
          </a:p>
          <a:p>
            <a:pPr marL="914400" lvl="2" indent="0">
              <a:buNone/>
            </a:pPr>
            <a:r>
              <a:rPr lang="de-DE" dirty="0"/>
              <a:t>3.1.1. </a:t>
            </a:r>
            <a:r>
              <a:rPr lang="de-DE" dirty="0" err="1"/>
              <a:t>HelloCash</a:t>
            </a:r>
            <a:endParaRPr lang="de-DE" dirty="0"/>
          </a:p>
          <a:p>
            <a:pPr marL="914400" lvl="2" indent="0">
              <a:buNone/>
            </a:pPr>
            <a:r>
              <a:rPr lang="de-DE" dirty="0"/>
              <a:t>3.1.2. WBV Registrierkassen Software</a:t>
            </a:r>
          </a:p>
          <a:p>
            <a:pPr marL="914400" lvl="2" indent="0">
              <a:buNone/>
            </a:pPr>
            <a:r>
              <a:rPr lang="de-DE" dirty="0"/>
              <a:t>3.1.3. TCPOS</a:t>
            </a:r>
          </a:p>
          <a:p>
            <a:pPr marL="914400" lvl="2" indent="0">
              <a:buNone/>
            </a:pPr>
            <a:r>
              <a:rPr lang="de-DE" dirty="0"/>
              <a:t>3.1.4. </a:t>
            </a:r>
            <a:r>
              <a:rPr lang="de-DE" dirty="0" err="1"/>
              <a:t>Simply</a:t>
            </a:r>
            <a:r>
              <a:rPr lang="de-DE" dirty="0"/>
              <a:t> </a:t>
            </a:r>
            <a:r>
              <a:rPr lang="de-DE" dirty="0" err="1"/>
              <a:t>Delivery</a:t>
            </a:r>
            <a:endParaRPr lang="de-DE" dirty="0"/>
          </a:p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3E73B5-D48B-5847-8FE3-A2EE25A465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9" y="2511552"/>
            <a:ext cx="4270247" cy="3791712"/>
          </a:xfrm>
        </p:spPr>
        <p:txBody>
          <a:bodyPr>
            <a:normAutofit fontScale="70000" lnSpcReduction="20000"/>
          </a:bodyPr>
          <a:lstStyle/>
          <a:p>
            <a:pPr marL="914400" lvl="2" indent="0">
              <a:buNone/>
            </a:pPr>
            <a:r>
              <a:rPr lang="de-DE" sz="1800" dirty="0"/>
              <a:t>3.1.5. </a:t>
            </a:r>
            <a:r>
              <a:rPr lang="de-DE" sz="1800" dirty="0" err="1"/>
              <a:t>Lightspeed</a:t>
            </a:r>
            <a:endParaRPr lang="de-DE" sz="1800" dirty="0"/>
          </a:p>
          <a:p>
            <a:pPr marL="914400" lvl="2" indent="0">
              <a:buNone/>
            </a:pPr>
            <a:r>
              <a:rPr lang="de-DE" sz="1800" dirty="0"/>
              <a:t>3.1.6. </a:t>
            </a:r>
            <a:r>
              <a:rPr lang="de-DE" sz="1800" dirty="0" err="1"/>
              <a:t>Gastronovi</a:t>
            </a:r>
            <a:endParaRPr lang="de-DE" sz="1800" dirty="0"/>
          </a:p>
          <a:p>
            <a:pPr marL="914400" lvl="2" indent="0">
              <a:buNone/>
            </a:pPr>
            <a:r>
              <a:rPr lang="de-DE" sz="1800" dirty="0"/>
              <a:t>3.1.7. Ready2order</a:t>
            </a:r>
          </a:p>
          <a:p>
            <a:pPr marL="914400" lvl="2" indent="0">
              <a:buNone/>
            </a:pPr>
            <a:r>
              <a:rPr lang="de-DE" sz="1800" dirty="0"/>
              <a:t>3.1.8. </a:t>
            </a:r>
            <a:r>
              <a:rPr lang="de-DE" sz="1800" dirty="0" err="1"/>
              <a:t>posmatic</a:t>
            </a:r>
            <a:endParaRPr lang="de-DE" sz="1800" dirty="0"/>
          </a:p>
          <a:p>
            <a:pPr lvl="1"/>
            <a:r>
              <a:rPr lang="de-DE" sz="1800" b="1" dirty="0"/>
              <a:t>3.3. Kosten- Funktionsvergleich </a:t>
            </a:r>
          </a:p>
          <a:p>
            <a:pPr marL="914400" lvl="2" indent="0">
              <a:buNone/>
            </a:pPr>
            <a:r>
              <a:rPr lang="de-DE" sz="1800" dirty="0"/>
              <a:t>3.3.1.Checkout-Gastronomie</a:t>
            </a:r>
          </a:p>
          <a:p>
            <a:pPr marL="914400" lvl="2" indent="0">
              <a:buNone/>
            </a:pPr>
            <a:r>
              <a:rPr lang="de-DE" sz="1800" dirty="0"/>
              <a:t>3.3.2.Vollgastronomie</a:t>
            </a:r>
          </a:p>
          <a:p>
            <a:pPr marL="914400" lvl="2" indent="0">
              <a:buNone/>
            </a:pPr>
            <a:r>
              <a:rPr lang="de-DE" sz="1800" dirty="0"/>
              <a:t>3.3.3.Systemgastronomie</a:t>
            </a:r>
          </a:p>
          <a:p>
            <a:pPr marL="914400" lvl="2" indent="0">
              <a:buNone/>
            </a:pPr>
            <a:endParaRPr lang="de-DE" dirty="0"/>
          </a:p>
          <a:p>
            <a:pPr lvl="1"/>
            <a:r>
              <a:rPr lang="de-DE" sz="2600" dirty="0"/>
              <a:t>4. Markt- und Entwicklungstendenzen</a:t>
            </a:r>
          </a:p>
          <a:p>
            <a:pPr lvl="1"/>
            <a:endParaRPr lang="de-DE" sz="2600" dirty="0"/>
          </a:p>
          <a:p>
            <a:pPr lvl="1"/>
            <a:r>
              <a:rPr lang="de-DE" sz="2600" dirty="0"/>
              <a:t>5. Conclusio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614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23B7F-BF2D-3E40-9819-CC2748B4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550817" cy="949168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RegistrierKassa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34AF31-5EE3-F44D-852C-DDB11CC77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194560"/>
            <a:ext cx="7729728" cy="3545467"/>
          </a:xfrm>
        </p:spPr>
        <p:txBody>
          <a:bodyPr/>
          <a:lstStyle/>
          <a:p>
            <a:r>
              <a:rPr lang="de-DE" dirty="0"/>
              <a:t>1879 von Lokalbesitzer James </a:t>
            </a:r>
            <a:r>
              <a:rPr lang="de-DE" dirty="0" err="1"/>
              <a:t>Ritty</a:t>
            </a:r>
            <a:r>
              <a:rPr lang="de-DE" dirty="0"/>
              <a:t> erfunden</a:t>
            </a:r>
          </a:p>
          <a:p>
            <a:r>
              <a:rPr lang="de-DE" dirty="0"/>
              <a:t>Prägung durch technischen Wandel und Digitalisierung</a:t>
            </a:r>
          </a:p>
          <a:p>
            <a:r>
              <a:rPr lang="de-DE" dirty="0"/>
              <a:t>Heute:  einfache Registrierkassa –&gt; Kassensysteme POS</a:t>
            </a:r>
          </a:p>
          <a:p>
            <a:r>
              <a:rPr lang="de-DE" b="1" dirty="0"/>
              <a:t>2.1. Registrierkassaverordnung</a:t>
            </a:r>
          </a:p>
          <a:p>
            <a:pPr lvl="1"/>
            <a:r>
              <a:rPr lang="de-DE" dirty="0"/>
              <a:t>Seit 1. Jänner 2016 Registrierkassen- sowie Belegerteilungspflicht für Bareinahmen</a:t>
            </a:r>
          </a:p>
          <a:p>
            <a:pPr lvl="1"/>
            <a:r>
              <a:rPr lang="de-DE" dirty="0"/>
              <a:t>Seit 1. April 2017 Manipulationsschutz</a:t>
            </a:r>
          </a:p>
          <a:p>
            <a:pPr lvl="1"/>
            <a:r>
              <a:rPr lang="de-DE" dirty="0"/>
              <a:t>Wen betrifft das?</a:t>
            </a:r>
          </a:p>
          <a:p>
            <a:pPr lvl="2"/>
            <a:r>
              <a:rPr lang="de-DE" dirty="0"/>
              <a:t>Unternehmen die jährlich 15.000 € übersteigen und Barumsatz über 7.500 € erzielen 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3009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23B7F-BF2D-3E40-9819-CC2748B4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465757" cy="917271"/>
          </a:xfrm>
        </p:spPr>
        <p:txBody>
          <a:bodyPr/>
          <a:lstStyle/>
          <a:p>
            <a:r>
              <a:rPr lang="de-DE" dirty="0"/>
              <a:t>2. </a:t>
            </a:r>
            <a:r>
              <a:rPr lang="de-DE" dirty="0" err="1"/>
              <a:t>RegistrierKassa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34AF31-5EE3-F44D-852C-DDB11CC77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035072"/>
            <a:ext cx="7729728" cy="3545467"/>
          </a:xfrm>
        </p:spPr>
        <p:txBody>
          <a:bodyPr/>
          <a:lstStyle/>
          <a:p>
            <a:r>
              <a:rPr lang="de-DE" dirty="0"/>
              <a:t>2.2.  Arten von Kassensystemen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620628F7-7FE5-F34B-B879-C0F303D8E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263178"/>
              </p:ext>
            </p:extLst>
          </p:nvPr>
        </p:nvGraphicFramePr>
        <p:xfrm>
          <a:off x="2032000" y="2422942"/>
          <a:ext cx="8128000" cy="4185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9633742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2967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059644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18116430"/>
                    </a:ext>
                  </a:extLst>
                </a:gridCol>
              </a:tblGrid>
              <a:tr h="886367">
                <a:tc>
                  <a:txBody>
                    <a:bodyPr/>
                    <a:lstStyle/>
                    <a:p>
                      <a:r>
                        <a:rPr lang="de-DE" dirty="0"/>
                        <a:t>Arten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Offene Kassensysteme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Geschlossene Kassensysteme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Cloud-basierte Kassensysteme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21936"/>
                  </a:ext>
                </a:extLst>
              </a:tr>
              <a:tr h="886367"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Software wird auf PC installiert, Software und PC können getrennt voneinander gekauft werden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Software auf Hardware genau abgestimmt, </a:t>
                      </a:r>
                    </a:p>
                    <a:p>
                      <a:r>
                        <a:rPr lang="de-DE" sz="1200" dirty="0"/>
                        <a:t>werden vom gleichen Händler bezogen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Hardwareunabhängig, kann auf beliebigen Geräten genutzt werden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661227"/>
                  </a:ext>
                </a:extLst>
              </a:tr>
              <a:tr h="886367">
                <a:tc>
                  <a:txBody>
                    <a:bodyPr/>
                    <a:lstStyle/>
                    <a:p>
                      <a:r>
                        <a:rPr lang="de-DE" dirty="0"/>
                        <a:t>Datensicherheit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Hohe Sicherheit, durch zusätzliche Speicherung auf Chip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Hohe Datensicherheit,</a:t>
                      </a:r>
                    </a:p>
                    <a:p>
                      <a:r>
                        <a:rPr lang="de-DE" sz="1200" dirty="0"/>
                        <a:t>Jedoch bei Verlust der Kassa auch alle Daten weg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Hohe Datensicherheit, auch bei Verlust von Endgeräten, da Daten in der Cloud gespeichert sind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976375"/>
                  </a:ext>
                </a:extLst>
              </a:tr>
              <a:tr h="886367">
                <a:tc>
                  <a:txBody>
                    <a:bodyPr/>
                    <a:lstStyle/>
                    <a:p>
                      <a:r>
                        <a:rPr lang="de-DE" dirty="0"/>
                        <a:t>Updates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Updates meist nur durch Händler durchführbar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Bis zu gewissem Grad aktualisierbar, dann Neuanschaffung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Software sehr flexibel, änderbar und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sich selbst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87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dirty="0"/>
                        <a:t>Preis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Kostspielig (Großunternehmen)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Wartungen und Support ist meist teuer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Monatliche Lizenzgebühren, hardwareunabhängig (Anfangsinvestitionen =0)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601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651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ABEDE2-D1BC-E241-B7DF-F6497F4E9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180572"/>
            <a:ext cx="9046464" cy="1141497"/>
          </a:xfrm>
        </p:spPr>
        <p:txBody>
          <a:bodyPr>
            <a:normAutofit/>
          </a:bodyPr>
          <a:lstStyle/>
          <a:p>
            <a:r>
              <a:rPr lang="de-DE" dirty="0"/>
              <a:t>3. Vergleich verschiedener Softwaresystemanbieter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A7D830-545A-6546-9571-39720D1DB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080" y="2509284"/>
            <a:ext cx="4815840" cy="3544044"/>
          </a:xfrm>
        </p:spPr>
        <p:txBody>
          <a:bodyPr>
            <a:normAutofit lnSpcReduction="10000"/>
          </a:bodyPr>
          <a:lstStyle/>
          <a:p>
            <a:r>
              <a:rPr lang="de-DE" sz="1800" dirty="0"/>
              <a:t>3.2.  Kosten- Funktionsvergleich</a:t>
            </a:r>
          </a:p>
          <a:p>
            <a:pPr lvl="1"/>
            <a:r>
              <a:rPr lang="de-DE" sz="1500" dirty="0"/>
              <a:t>Aufstellung einer Tabelle mit den Punkten:</a:t>
            </a:r>
          </a:p>
          <a:p>
            <a:pPr lvl="2"/>
            <a:r>
              <a:rPr lang="de-DE" sz="1500" dirty="0"/>
              <a:t>Einsatzbereich</a:t>
            </a:r>
          </a:p>
          <a:p>
            <a:pPr lvl="2"/>
            <a:r>
              <a:rPr lang="de-DE" sz="1500" dirty="0"/>
              <a:t>Software</a:t>
            </a:r>
          </a:p>
          <a:p>
            <a:pPr lvl="2"/>
            <a:r>
              <a:rPr lang="de-DE" sz="1500" dirty="0"/>
              <a:t>Funktionen</a:t>
            </a:r>
          </a:p>
          <a:p>
            <a:pPr lvl="2"/>
            <a:r>
              <a:rPr lang="de-DE" sz="1500" dirty="0"/>
              <a:t>Preis</a:t>
            </a:r>
          </a:p>
          <a:p>
            <a:pPr lvl="2"/>
            <a:r>
              <a:rPr lang="de-DE" sz="1500" dirty="0"/>
              <a:t>RKSV konform</a:t>
            </a:r>
          </a:p>
          <a:p>
            <a:pPr lvl="1"/>
            <a:r>
              <a:rPr lang="de-DE" dirty="0"/>
              <a:t>3.2.1. Vollgastronomie</a:t>
            </a:r>
          </a:p>
          <a:p>
            <a:pPr lvl="1"/>
            <a:r>
              <a:rPr lang="de-DE" dirty="0"/>
              <a:t>3.2.2. Checkout-Gastronomie</a:t>
            </a:r>
          </a:p>
          <a:p>
            <a:pPr lvl="1"/>
            <a:r>
              <a:rPr lang="de-DE" dirty="0"/>
              <a:t>3.2.3. Systemgastronomie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0B6C5A-9AFD-5C4C-A760-2F7FB1EAA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2576" y="2509285"/>
            <a:ext cx="3676261" cy="3544044"/>
          </a:xfrm>
        </p:spPr>
        <p:txBody>
          <a:bodyPr>
            <a:normAutofit/>
          </a:bodyPr>
          <a:lstStyle/>
          <a:p>
            <a:r>
              <a:rPr lang="de-DE" sz="1900" dirty="0">
                <a:solidFill>
                  <a:schemeClr val="tx1"/>
                </a:solidFill>
              </a:rPr>
              <a:t>3.1. Verschiedene Softwaresystemanbieter</a:t>
            </a:r>
          </a:p>
          <a:p>
            <a:pPr lvl="1"/>
            <a:r>
              <a:rPr lang="de-DE" sz="1500" dirty="0"/>
              <a:t>3.1.1. </a:t>
            </a:r>
            <a:r>
              <a:rPr lang="de-DE" sz="1500" dirty="0" err="1"/>
              <a:t>HelloCash</a:t>
            </a:r>
            <a:endParaRPr lang="de-DE" sz="1500" dirty="0"/>
          </a:p>
          <a:p>
            <a:pPr lvl="1"/>
            <a:r>
              <a:rPr lang="de-DE" sz="1500" dirty="0"/>
              <a:t>3.1.2. WBC Kassensysteme</a:t>
            </a:r>
          </a:p>
          <a:p>
            <a:pPr lvl="1"/>
            <a:r>
              <a:rPr lang="de-DE" sz="1500" dirty="0"/>
              <a:t>3.1.3. TCPOS</a:t>
            </a:r>
          </a:p>
          <a:p>
            <a:pPr lvl="1"/>
            <a:r>
              <a:rPr lang="de-DE" sz="1500" dirty="0"/>
              <a:t>3.1.4. </a:t>
            </a:r>
            <a:r>
              <a:rPr lang="de-DE" sz="1500" dirty="0" err="1"/>
              <a:t>Lightspeed</a:t>
            </a:r>
            <a:endParaRPr lang="de-DE" sz="1500" dirty="0"/>
          </a:p>
          <a:p>
            <a:pPr lvl="1"/>
            <a:r>
              <a:rPr lang="de-DE" sz="1500" dirty="0"/>
              <a:t>3.1.5. </a:t>
            </a:r>
            <a:r>
              <a:rPr lang="de-DE" sz="1500" dirty="0" err="1"/>
              <a:t>SimplyDelivery</a:t>
            </a:r>
            <a:endParaRPr lang="de-DE" sz="1500" dirty="0"/>
          </a:p>
          <a:p>
            <a:pPr lvl="1"/>
            <a:r>
              <a:rPr lang="de-DE" sz="1500" dirty="0"/>
              <a:t>3.1.6. </a:t>
            </a:r>
            <a:r>
              <a:rPr lang="de-DE" sz="1500" dirty="0" err="1"/>
              <a:t>Gastronovi</a:t>
            </a:r>
            <a:endParaRPr lang="de-DE" sz="1500" dirty="0"/>
          </a:p>
          <a:p>
            <a:pPr lvl="1"/>
            <a:r>
              <a:rPr lang="de-DE" sz="1500" dirty="0"/>
              <a:t>3.1.7. Ready2order</a:t>
            </a:r>
          </a:p>
          <a:p>
            <a:pPr lvl="1"/>
            <a:r>
              <a:rPr lang="de-DE" sz="1500" dirty="0"/>
              <a:t>3.1.8. </a:t>
            </a:r>
            <a:r>
              <a:rPr lang="de-DE" sz="1500" dirty="0" err="1"/>
              <a:t>posmatic</a:t>
            </a:r>
            <a:endParaRPr lang="de-DE" sz="15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219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672" y="978776"/>
            <a:ext cx="4486656" cy="1174991"/>
          </a:xfrm>
        </p:spPr>
        <p:txBody>
          <a:bodyPr>
            <a:normAutofit/>
          </a:bodyPr>
          <a:lstStyle/>
          <a:p>
            <a:r>
              <a:rPr lang="de-DE" sz="2400"/>
              <a:t>3.2.1 Checkout-Gastronomie</a:t>
            </a:r>
          </a:p>
        </p:txBody>
      </p:sp>
      <p:pic>
        <p:nvPicPr>
          <p:cNvPr id="8" name="Grafik 7" descr="Ein Bild, das Text, Person enthält.&#10;&#10;Automatisch generierte Beschreibung">
            <a:extLst>
              <a:ext uri="{FF2B5EF4-FFF2-40B4-BE49-F238E27FC236}">
                <a16:creationId xmlns:a16="http://schemas.microsoft.com/office/drawing/2014/main" id="{AC229F03-D608-144F-AFAE-238FA57393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32" r="14725" b="-1"/>
          <a:stretch/>
        </p:blipFill>
        <p:spPr>
          <a:xfrm>
            <a:off x="20" y="10"/>
            <a:ext cx="6086621" cy="685799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1DA671-1932-204E-918F-5293CEEC7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672" y="2640692"/>
            <a:ext cx="4486656" cy="3255252"/>
          </a:xfrm>
        </p:spPr>
        <p:txBody>
          <a:bodyPr>
            <a:normAutofit/>
          </a:bodyPr>
          <a:lstStyle/>
          <a:p>
            <a:r>
              <a:rPr lang="de-DE" dirty="0"/>
              <a:t>Benötigt kurzen Bestellprozess (Fast Food, Straßenverkauf,..)</a:t>
            </a:r>
          </a:p>
          <a:p>
            <a:r>
              <a:rPr lang="de-DE" dirty="0"/>
              <a:t>Speisen meist als Take-</a:t>
            </a:r>
            <a:r>
              <a:rPr lang="de-DE" dirty="0" err="1"/>
              <a:t>Away</a:t>
            </a:r>
            <a:r>
              <a:rPr lang="de-DE" dirty="0"/>
              <a:t> hergerichtet</a:t>
            </a:r>
          </a:p>
          <a:p>
            <a:r>
              <a:rPr lang="de-DE" dirty="0"/>
              <a:t>Kassensystem braucht keinen großen Funktionsumfang </a:t>
            </a:r>
          </a:p>
          <a:p>
            <a:r>
              <a:rPr lang="de-DE" dirty="0">
                <a:sym typeface="Wingdings" pitchFamily="2" charset="2"/>
              </a:rPr>
              <a:t>Fokus liegt auf Preis und leichter Bedienbarkeit</a:t>
            </a: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2651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12435"/>
            <a:ext cx="7729728" cy="1188720"/>
          </a:xfrm>
        </p:spPr>
        <p:txBody>
          <a:bodyPr/>
          <a:lstStyle/>
          <a:p>
            <a:r>
              <a:rPr lang="de-DE" dirty="0"/>
              <a:t>3.2.1 Checkout-Gastronomie</a:t>
            </a:r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0F8817D-D1CA-854C-88D3-544696353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792"/>
              </p:ext>
            </p:extLst>
          </p:nvPr>
        </p:nvGraphicFramePr>
        <p:xfrm>
          <a:off x="691116" y="2275368"/>
          <a:ext cx="10930269" cy="32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687">
                  <a:extLst>
                    <a:ext uri="{9D8B030D-6E8A-4147-A177-3AD203B41FA5}">
                      <a16:colId xmlns:a16="http://schemas.microsoft.com/office/drawing/2014/main" val="4289290572"/>
                    </a:ext>
                  </a:extLst>
                </a:gridCol>
                <a:gridCol w="1454517">
                  <a:extLst>
                    <a:ext uri="{9D8B030D-6E8A-4147-A177-3AD203B41FA5}">
                      <a16:colId xmlns:a16="http://schemas.microsoft.com/office/drawing/2014/main" val="1210081479"/>
                    </a:ext>
                  </a:extLst>
                </a:gridCol>
                <a:gridCol w="1525770">
                  <a:extLst>
                    <a:ext uri="{9D8B030D-6E8A-4147-A177-3AD203B41FA5}">
                      <a16:colId xmlns:a16="http://schemas.microsoft.com/office/drawing/2014/main" val="1980729881"/>
                    </a:ext>
                  </a:extLst>
                </a:gridCol>
                <a:gridCol w="4030539">
                  <a:extLst>
                    <a:ext uri="{9D8B030D-6E8A-4147-A177-3AD203B41FA5}">
                      <a16:colId xmlns:a16="http://schemas.microsoft.com/office/drawing/2014/main" val="4142585797"/>
                    </a:ext>
                  </a:extLst>
                </a:gridCol>
                <a:gridCol w="1480988">
                  <a:extLst>
                    <a:ext uri="{9D8B030D-6E8A-4147-A177-3AD203B41FA5}">
                      <a16:colId xmlns:a16="http://schemas.microsoft.com/office/drawing/2014/main" val="3759087114"/>
                    </a:ext>
                  </a:extLst>
                </a:gridCol>
                <a:gridCol w="919768">
                  <a:extLst>
                    <a:ext uri="{9D8B030D-6E8A-4147-A177-3AD203B41FA5}">
                      <a16:colId xmlns:a16="http://schemas.microsoft.com/office/drawing/2014/main" val="2935751726"/>
                    </a:ext>
                  </a:extLst>
                </a:gridCol>
              </a:tblGrid>
              <a:tr h="735227">
                <a:tc>
                  <a:txBody>
                    <a:bodyPr/>
                    <a:lstStyle/>
                    <a:p>
                      <a:r>
                        <a:rPr lang="de-DE" sz="1400" dirty="0"/>
                        <a:t>Softwaresystem-anbieter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Einsatzbereich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Funktion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Preis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RKSV konform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77760"/>
                  </a:ext>
                </a:extLst>
              </a:tr>
              <a:tr h="2465172">
                <a:tc>
                  <a:txBody>
                    <a:bodyPr/>
                    <a:lstStyle/>
                    <a:p>
                      <a:r>
                        <a:rPr lang="de-DE" dirty="0" err="1"/>
                        <a:t>HelloCash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Frisöre, Dienstleistungen, Einzelhandel, Gastronomie</a:t>
                      </a:r>
                      <a:r>
                        <a:rPr lang="de-AT" sz="1200" dirty="0">
                          <a:effectLst/>
                        </a:rPr>
                        <a:t> </a:t>
                      </a:r>
                      <a:endParaRPr lang="de-D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Cloud-basiert,  hardwareunabhängig</a:t>
                      </a: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AT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Gratis Modell: 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Basisfunktionen wie mehrere Zahlungsmethoden, Kassabuch, Importmöglichkeiten, Lieferscheine, Kundenverwaltung, Drag &amp; Drop Artikelsortierung, Rechnungsübersicht,…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AT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Medium Modell: 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Basisfunktionen plus </a:t>
                      </a:r>
                      <a:r>
                        <a:rPr lang="de-AT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HelloCash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App, kostenloser Support, </a:t>
                      </a:r>
                      <a:r>
                        <a:rPr lang="de-AT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Schnellbonier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-Funktion, Möglichkeit für individuelle Zahlungsarten, Gutscheinverwaltung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AT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Premium Modell, </a:t>
                      </a:r>
                      <a:r>
                        <a:rPr lang="de-AT" sz="12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Gastro</a:t>
                      </a:r>
                      <a:r>
                        <a:rPr lang="de-AT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Modell</a:t>
                      </a: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Ein Jahr kostenlose Testung.</a:t>
                      </a:r>
                    </a:p>
                    <a:p>
                      <a:r>
                        <a:rPr lang="de-AT" sz="105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Gratis 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Modell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  <a:sym typeface="Wingdings" pitchFamily="2" charset="2"/>
                        </a:rPr>
                        <a:t>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 kostenlos  </a:t>
                      </a:r>
                      <a:r>
                        <a:rPr lang="de-AT" sz="105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Medium 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Modell: 6,90€ </a:t>
                      </a:r>
                    </a:p>
                    <a:p>
                      <a:r>
                        <a:rPr lang="de-AT" sz="105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Premium 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Modell:10,90€ </a:t>
                      </a:r>
                      <a:r>
                        <a:rPr lang="de-AT" sz="105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„</a:t>
                      </a:r>
                      <a:r>
                        <a:rPr lang="de-AT" sz="1050" b="1" kern="1200" dirty="0" err="1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Gastro</a:t>
                      </a:r>
                      <a:r>
                        <a:rPr lang="de-AT" sz="1050" b="1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“ </a:t>
                      </a:r>
                      <a:r>
                        <a:rPr lang="de-AT" sz="1050" kern="1200" dirty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Times New Roman" panose="02020603050405020304" pitchFamily="18" charset="0"/>
                        </a:rPr>
                        <a:t>Modell 14,90€</a:t>
                      </a:r>
                      <a:endParaRPr lang="de-DE" sz="105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655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60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672" y="978776"/>
            <a:ext cx="4486656" cy="1174991"/>
          </a:xfrm>
        </p:spPr>
        <p:txBody>
          <a:bodyPr>
            <a:normAutofit/>
          </a:bodyPr>
          <a:lstStyle/>
          <a:p>
            <a:r>
              <a:rPr lang="de-DE" sz="2400"/>
              <a:t>3.2.2 VollGastronomie</a:t>
            </a:r>
          </a:p>
        </p:txBody>
      </p:sp>
      <p:pic>
        <p:nvPicPr>
          <p:cNvPr id="6" name="Grafik 5" descr="Ein Bild, das Tisch, Person, drinnen, Fenster enthält.&#10;&#10;Automatisch generierte Beschreibung">
            <a:extLst>
              <a:ext uri="{FF2B5EF4-FFF2-40B4-BE49-F238E27FC236}">
                <a16:creationId xmlns:a16="http://schemas.microsoft.com/office/drawing/2014/main" id="{0DFD0CA9-0336-3C45-BAEE-2CC116FB76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13" r="20923"/>
          <a:stretch/>
        </p:blipFill>
        <p:spPr>
          <a:xfrm>
            <a:off x="20" y="10"/>
            <a:ext cx="6086621" cy="685799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1DA671-1932-204E-918F-5293CEEC7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672" y="2640692"/>
            <a:ext cx="4486656" cy="3255252"/>
          </a:xfrm>
        </p:spPr>
        <p:txBody>
          <a:bodyPr>
            <a:normAutofit/>
          </a:bodyPr>
          <a:lstStyle/>
          <a:p>
            <a:pPr lvl="1"/>
            <a:r>
              <a:rPr lang="de-DE" dirty="0"/>
              <a:t>Betrieb mit Tischen und individueller Bedienung von Kellnern (Restaurant, Café,..)</a:t>
            </a:r>
          </a:p>
          <a:p>
            <a:pPr lvl="1"/>
            <a:r>
              <a:rPr lang="de-DE" dirty="0"/>
              <a:t>Umfangreiches Angebot</a:t>
            </a:r>
          </a:p>
          <a:p>
            <a:pPr lvl="1"/>
            <a:r>
              <a:rPr lang="de-DE" dirty="0"/>
              <a:t>Größerer Funktionsumfang: Tischplanung, Belegsteuerung, Menüsteuerung und Küchensteuerung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3115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25A2B-A2E2-F545-B346-9B4439035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3.2.2 </a:t>
            </a:r>
            <a:r>
              <a:rPr lang="de-DE" dirty="0" err="1"/>
              <a:t>VollGastronomie</a:t>
            </a:r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20F8817D-D1CA-854C-88D3-544696353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706536"/>
              </p:ext>
            </p:extLst>
          </p:nvPr>
        </p:nvGraphicFramePr>
        <p:xfrm>
          <a:off x="1382232" y="2594344"/>
          <a:ext cx="9165265" cy="3540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808">
                  <a:extLst>
                    <a:ext uri="{9D8B030D-6E8A-4147-A177-3AD203B41FA5}">
                      <a16:colId xmlns:a16="http://schemas.microsoft.com/office/drawing/2014/main" val="4289290572"/>
                    </a:ext>
                  </a:extLst>
                </a:gridCol>
                <a:gridCol w="1551953">
                  <a:extLst>
                    <a:ext uri="{9D8B030D-6E8A-4147-A177-3AD203B41FA5}">
                      <a16:colId xmlns:a16="http://schemas.microsoft.com/office/drawing/2014/main" val="1210081479"/>
                    </a:ext>
                  </a:extLst>
                </a:gridCol>
                <a:gridCol w="1387906">
                  <a:extLst>
                    <a:ext uri="{9D8B030D-6E8A-4147-A177-3AD203B41FA5}">
                      <a16:colId xmlns:a16="http://schemas.microsoft.com/office/drawing/2014/main" val="1980729881"/>
                    </a:ext>
                  </a:extLst>
                </a:gridCol>
                <a:gridCol w="2086164">
                  <a:extLst>
                    <a:ext uri="{9D8B030D-6E8A-4147-A177-3AD203B41FA5}">
                      <a16:colId xmlns:a16="http://schemas.microsoft.com/office/drawing/2014/main" val="4142585797"/>
                    </a:ext>
                  </a:extLst>
                </a:gridCol>
                <a:gridCol w="1511145">
                  <a:extLst>
                    <a:ext uri="{9D8B030D-6E8A-4147-A177-3AD203B41FA5}">
                      <a16:colId xmlns:a16="http://schemas.microsoft.com/office/drawing/2014/main" val="3759087114"/>
                    </a:ext>
                  </a:extLst>
                </a:gridCol>
                <a:gridCol w="1025289">
                  <a:extLst>
                    <a:ext uri="{9D8B030D-6E8A-4147-A177-3AD203B41FA5}">
                      <a16:colId xmlns:a16="http://schemas.microsoft.com/office/drawing/2014/main" val="2935751726"/>
                    </a:ext>
                  </a:extLst>
                </a:gridCol>
              </a:tblGrid>
              <a:tr h="759311">
                <a:tc>
                  <a:txBody>
                    <a:bodyPr/>
                    <a:lstStyle/>
                    <a:p>
                      <a:r>
                        <a:rPr lang="de-DE" sz="1400" dirty="0"/>
                        <a:t>Softwaresystem- </a:t>
                      </a:r>
                      <a:r>
                        <a:rPr lang="de-DE" sz="1400" dirty="0" err="1"/>
                        <a:t>anbieter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Einsatzbereich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Funktion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Preis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RKSV konform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77760"/>
                  </a:ext>
                </a:extLst>
              </a:tr>
              <a:tr h="2781330">
                <a:tc>
                  <a:txBody>
                    <a:bodyPr/>
                    <a:lstStyle/>
                    <a:p>
                      <a:r>
                        <a:rPr lang="de-DE" dirty="0" err="1"/>
                        <a:t>posmatic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Kleinere Gastronomie- und Hotelbetriebe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Cloud-basiert, App, nur mit iOS Geräten kompatibel </a:t>
                      </a: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Posmatic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-Dashboard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Tischplan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Mobiles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Bonieren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Kellnerschlösser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Gutschein-und Kundenverwaltung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Personalisierte Belege</a:t>
                      </a:r>
                      <a:b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Schnittstellen zu Hotelsoftware, Tischorder, Lieferservices, Warenwirtschaft, usw.</a:t>
                      </a:r>
                      <a:r>
                        <a:rPr lang="de-AT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Lizenz für ein Monat beträgt 60€, für ein Jahr 599€</a:t>
                      </a:r>
                      <a:r>
                        <a:rPr lang="de-AT" sz="1200" dirty="0">
                          <a:effectLst/>
                        </a:rPr>
                        <a:t> 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655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45522"/>
      </p:ext>
    </p:extLst>
  </p:cSld>
  <p:clrMapOvr>
    <a:masterClrMapping/>
  </p:clrMapOvr>
</p:sld>
</file>

<file path=ppt/theme/theme1.xml><?xml version="1.0" encoding="utf-8"?>
<a:theme xmlns:a="http://schemas.openxmlformats.org/drawingml/2006/main" name="Paket">
  <a:themeElements>
    <a:clrScheme name="Benutzerdefiniert 3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{811CDC11-7E97-084E-AC40-13206D92DED6}tf10001120</Template>
  <TotalTime>0</TotalTime>
  <Words>783</Words>
  <Application>Microsoft Macintosh PowerPoint</Application>
  <PresentationFormat>Breitbild</PresentationFormat>
  <Paragraphs>152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Gill Sans MT</vt:lpstr>
      <vt:lpstr>Verdana</vt:lpstr>
      <vt:lpstr>Paket</vt:lpstr>
      <vt:lpstr>Registrierkassaverordnung in Ö.: Kritischer Vergleich verschiedener Softwaresystemanbieter im Bereich der Gastwirtschaft sowie generelle Markt-und Entwicklungstendenzen </vt:lpstr>
      <vt:lpstr>Inhaltsverzeichnis</vt:lpstr>
      <vt:lpstr>2. RegistrierKassa</vt:lpstr>
      <vt:lpstr>2. RegistrierKassa</vt:lpstr>
      <vt:lpstr>3. Vergleich verschiedener Softwaresystemanbieter</vt:lpstr>
      <vt:lpstr>3.2.1 Checkout-Gastronomie</vt:lpstr>
      <vt:lpstr>3.2.1 Checkout-Gastronomie</vt:lpstr>
      <vt:lpstr>3.2.2 VollGastronomie</vt:lpstr>
      <vt:lpstr>3.2.2 VollGastronomie</vt:lpstr>
      <vt:lpstr>3.2.3 Systemgastronomie</vt:lpstr>
      <vt:lpstr>3.2.3 Systemgastronomie</vt:lpstr>
      <vt:lpstr>4. Markt- und Entwicklungstendenzen</vt:lpstr>
      <vt:lpstr>Diskussion</vt:lpstr>
      <vt:lpstr>Quellenverzeichnis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Registrierkassaverordnung in Ö.: Kritischer Vergleich verschiedener Softwaresystemanbieter im Bereich der Gastwirtschaft sowie generelle Markt-und Entwicklungstendenzen </dc:title>
  <dc:creator>Gundula Maria Ebner</dc:creator>
  <cp:lastModifiedBy>Gundula Maria Ebner</cp:lastModifiedBy>
  <cp:revision>40</cp:revision>
  <dcterms:created xsi:type="dcterms:W3CDTF">2021-06-01T08:25:59Z</dcterms:created>
  <dcterms:modified xsi:type="dcterms:W3CDTF">2021-06-01T14:49:26Z</dcterms:modified>
</cp:coreProperties>
</file>