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4"/>
  </p:notesMasterIdLst>
  <p:sldIdLst>
    <p:sldId id="256" r:id="rId2"/>
    <p:sldId id="259" r:id="rId3"/>
    <p:sldId id="260" r:id="rId4"/>
    <p:sldId id="268" r:id="rId5"/>
    <p:sldId id="269" r:id="rId6"/>
    <p:sldId id="270" r:id="rId7"/>
    <p:sldId id="271" r:id="rId8"/>
    <p:sldId id="261" r:id="rId9"/>
    <p:sldId id="272" r:id="rId10"/>
    <p:sldId id="273" r:id="rId11"/>
    <p:sldId id="274" r:id="rId12"/>
    <p:sldId id="262" r:id="rId13"/>
    <p:sldId id="275" r:id="rId14"/>
    <p:sldId id="276" r:id="rId15"/>
    <p:sldId id="277" r:id="rId16"/>
    <p:sldId id="263" r:id="rId17"/>
    <p:sldId id="264" r:id="rId18"/>
    <p:sldId id="265" r:id="rId19"/>
    <p:sldId id="266" r:id="rId20"/>
    <p:sldId id="267" r:id="rId21"/>
    <p:sldId id="25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623458C-154A-4C2A-B211-6A203F773D8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7A7250-B5DE-4CCC-A9E0-D2C8A7F03EA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3316A55-2C7F-44D2-95FD-8073B1A6BA1A}" type="datetime1">
              <a:rPr lang="de-AT"/>
              <a:pPr lvl="0"/>
              <a:t>17.12.2020</a:t>
            </a:fld>
            <a:endParaRPr lang="de-AT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B533FF2-2126-4397-8F18-878F0191D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042BB2A-EC0A-420C-983E-FBDFD211802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A41A9A-8560-4F51-A13D-1533945B6C8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225CDC-BF14-4B31-BE2E-A078EA6BC1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A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15AB4B-5BF1-43A5-B0D4-127CD9354F59}" type="slidenum"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00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0EB71803-821D-4075-9EAA-0AFCAFADE1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460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6786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15961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87611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lvl="0"/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20181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322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9869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878974-18B1-4800-A288-B9C05EC2D8C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3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ABFB4B-7918-4E02-82BC-12985AC0BD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869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4085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15.10.2020</a:t>
            </a:r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454225-F0D8-450C-968D-0D9A1CB2BF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35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15.10.2020</a:t>
            </a:r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lvl="0"/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fld id="{B7BD20E8-CDDD-41D7-96E2-5A0FD74F18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568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5E351-8F80-415E-8BB0-7673A0B0B5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718349"/>
            <a:ext cx="9144000" cy="2387598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solidFill>
                  <a:srgbClr val="222222"/>
                </a:solidFill>
                <a:latin typeface="Arial" pitchFamily="34"/>
              </a:rPr>
              <a:t>Critical Evaluation and Comparison between Proprietary and Open-Source Cloud Systems</a:t>
            </a:r>
            <a:endParaRPr lang="de-AT" sz="4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BCACC8-9042-419C-80E6-2B7CC2B2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B71803-821D-4075-9EAA-0AFCAFADE152}" type="slidenum">
              <a:rPr lang="de-AT" smtClean="0"/>
              <a:t>1</a:t>
            </a:fld>
            <a:endParaRPr lang="de-AT"/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135123EA-2FC9-471D-A5E5-E9917D8D971C}"/>
              </a:ext>
            </a:extLst>
          </p:cNvPr>
          <p:cNvSpPr txBox="1"/>
          <p:nvPr/>
        </p:nvSpPr>
        <p:spPr>
          <a:xfrm>
            <a:off x="465365" y="5519053"/>
            <a:ext cx="475978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Michael WIDY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16BE3-895F-4627-BF30-F5CEB8B6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 err="1"/>
              <a:t>Platform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 Service (PaaS)</a:t>
            </a:r>
          </a:p>
        </p:txBody>
      </p:sp>
      <p:pic>
        <p:nvPicPr>
          <p:cNvPr id="5" name="Bild 9" descr="IaaS vs PaaS vs SaaS">
            <a:extLst>
              <a:ext uri="{FF2B5EF4-FFF2-40B4-BE49-F238E27FC236}">
                <a16:creationId xmlns:a16="http://schemas.microsoft.com/office/drawing/2014/main" id="{2BFAF403-C441-406B-AE60-180DF0F907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6000" y="1775346"/>
            <a:ext cx="720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82187D-8149-4F44-A4CC-A5D28956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479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B5908-6CFB-46B2-8437-AB002A05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Software </a:t>
            </a:r>
            <a:r>
              <a:rPr lang="de-AT" dirty="0" err="1"/>
              <a:t>as</a:t>
            </a:r>
            <a:r>
              <a:rPr lang="de-AT" dirty="0"/>
              <a:t> a Service (SaaS)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9A5FE9-3881-4975-BB21-C5459151D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481" y="1693368"/>
            <a:ext cx="7309037" cy="4680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2AC3E-4587-4C3E-85D3-CBEBA832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257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954FA-B778-4222-A691-79BAF731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1" y="365129"/>
            <a:ext cx="11464578" cy="1325559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Open-Source Software vs. </a:t>
            </a:r>
            <a:r>
              <a:rPr lang="de-AT" dirty="0" err="1"/>
              <a:t>Proprietary</a:t>
            </a:r>
            <a:r>
              <a:rPr lang="de-AT" dirty="0"/>
              <a:t> 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CEF15-594F-4A41-9286-695F393C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36838"/>
            <a:ext cx="9526434" cy="3235362"/>
          </a:xfrm>
        </p:spPr>
        <p:txBody>
          <a:bodyPr/>
          <a:lstStyle/>
          <a:p>
            <a:r>
              <a:rPr lang="de-AT" dirty="0"/>
              <a:t>Open-Source Definition</a:t>
            </a:r>
          </a:p>
          <a:p>
            <a:endParaRPr lang="de-AT" dirty="0"/>
          </a:p>
          <a:p>
            <a:r>
              <a:rPr lang="de-AT" dirty="0" err="1"/>
              <a:t>Proprietary</a:t>
            </a:r>
            <a:r>
              <a:rPr lang="de-AT" dirty="0"/>
              <a:t> Software Definition</a:t>
            </a:r>
          </a:p>
          <a:p>
            <a:endParaRPr lang="de-AT" dirty="0"/>
          </a:p>
          <a:p>
            <a:r>
              <a:rPr lang="de-AT" dirty="0" err="1"/>
              <a:t>Why</a:t>
            </a:r>
            <a:r>
              <a:rPr lang="de-AT" dirty="0"/>
              <a:t> OSS </a:t>
            </a:r>
            <a:r>
              <a:rPr lang="de-AT" dirty="0" err="1"/>
              <a:t>matters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586353-826D-414B-956A-0F2662DE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12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A87451-EB4C-42D2-8C55-12029DCE50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863" y="2320432"/>
            <a:ext cx="4627265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3BDA4-A356-4BB3-8252-BFEF3EF3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Open-Source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CD63BA-B21F-47DB-ABA0-3C912B9C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Open-Source oder Free Software?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3D5A11-A2AC-4E6E-8CAD-0F417E3B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47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61306-2A47-4DF2-B4EA-26D98EE9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de-AT" dirty="0" err="1"/>
              <a:t>Proprietary</a:t>
            </a:r>
            <a:r>
              <a:rPr lang="de-AT" dirty="0"/>
              <a:t> Software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BC0902-0FE1-411A-88BA-23B8DE13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„</a:t>
            </a:r>
            <a:r>
              <a:rPr lang="de-AT" dirty="0" err="1"/>
              <a:t>proprietas</a:t>
            </a:r>
            <a:r>
              <a:rPr lang="de-AT" dirty="0"/>
              <a:t>“ – Eigentum</a:t>
            </a:r>
          </a:p>
          <a:p>
            <a:r>
              <a:rPr lang="de-AT" dirty="0"/>
              <a:t>Source Code</a:t>
            </a:r>
          </a:p>
          <a:p>
            <a:r>
              <a:rPr lang="de-AT" dirty="0"/>
              <a:t>EULAs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35AB52-E829-4FFE-BD02-BF644C8D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445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2DAE8-9248-4C0A-AAD0-9B55A810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 err="1"/>
              <a:t>Why</a:t>
            </a:r>
            <a:r>
              <a:rPr lang="de-AT" dirty="0"/>
              <a:t> OSS </a:t>
            </a:r>
            <a:r>
              <a:rPr lang="de-AT" dirty="0" err="1"/>
              <a:t>matters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B5C81-F04F-494A-9582-18D712D7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„</a:t>
            </a:r>
            <a:r>
              <a:rPr lang="de-AT" dirty="0" err="1"/>
              <a:t>available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redistribution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restriction</a:t>
            </a:r>
            <a:r>
              <a:rPr lang="de-AT" dirty="0"/>
              <a:t> and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charge</a:t>
            </a:r>
            <a:r>
              <a:rPr lang="de-AT" dirty="0"/>
              <a:t>“</a:t>
            </a:r>
          </a:p>
          <a:p>
            <a:r>
              <a:rPr lang="de-AT" dirty="0"/>
              <a:t>„</a:t>
            </a:r>
            <a:r>
              <a:rPr lang="de-AT" dirty="0" err="1"/>
              <a:t>hacker</a:t>
            </a:r>
            <a:r>
              <a:rPr lang="de-AT" dirty="0"/>
              <a:t> </a:t>
            </a:r>
            <a:r>
              <a:rPr lang="de-AT" dirty="0" err="1"/>
              <a:t>culture</a:t>
            </a:r>
            <a:r>
              <a:rPr lang="de-AT" dirty="0"/>
              <a:t>“</a:t>
            </a:r>
          </a:p>
          <a:p>
            <a:endParaRPr lang="de-AT" dirty="0"/>
          </a:p>
          <a:p>
            <a:r>
              <a:rPr lang="de-AT" dirty="0"/>
              <a:t>Warum beitragen?</a:t>
            </a:r>
          </a:p>
          <a:p>
            <a:endParaRPr lang="de-AT" dirty="0"/>
          </a:p>
          <a:p>
            <a:r>
              <a:rPr lang="de-AT" dirty="0"/>
              <a:t>Innovation</a:t>
            </a:r>
          </a:p>
          <a:p>
            <a:r>
              <a:rPr lang="de-AT" dirty="0"/>
              <a:t>Wettbewerb</a:t>
            </a:r>
          </a:p>
          <a:p>
            <a:r>
              <a:rPr lang="de-AT" dirty="0"/>
              <a:t>Innovation</a:t>
            </a:r>
          </a:p>
          <a:p>
            <a:pPr marL="0" indent="0">
              <a:buNone/>
            </a:pPr>
            <a:r>
              <a:rPr lang="de-AT" dirty="0"/>
              <a:t>=&gt; </a:t>
            </a:r>
            <a:r>
              <a:rPr lang="de-AT" dirty="0" err="1"/>
              <a:t>consumer</a:t>
            </a:r>
            <a:r>
              <a:rPr lang="de-AT" dirty="0"/>
              <a:t> </a:t>
            </a:r>
            <a:r>
              <a:rPr lang="de-AT" dirty="0" err="1"/>
              <a:t>surplus</a:t>
            </a:r>
            <a:r>
              <a:rPr lang="de-AT" dirty="0"/>
              <a:t> and </a:t>
            </a:r>
            <a:r>
              <a:rPr lang="de-AT" dirty="0" err="1"/>
              <a:t>increasing</a:t>
            </a:r>
            <a:r>
              <a:rPr lang="de-AT" dirty="0"/>
              <a:t> social </a:t>
            </a:r>
            <a:r>
              <a:rPr lang="de-AT" dirty="0" err="1"/>
              <a:t>welfare</a:t>
            </a:r>
            <a:r>
              <a:rPr lang="de-AT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0606F-95DC-44F4-8EF4-055CE2B3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303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8CB77-6B44-49FE-8542-FE82DD4C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Vor- und Nachteile von Open-Source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312AB-D064-4D6A-9B03-4124239C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Kosten</a:t>
            </a:r>
          </a:p>
          <a:p>
            <a:r>
              <a:rPr lang="de-AT" dirty="0"/>
              <a:t>Service und Support</a:t>
            </a:r>
          </a:p>
          <a:p>
            <a:r>
              <a:rPr lang="de-AT" dirty="0"/>
              <a:t>Innovationen</a:t>
            </a:r>
          </a:p>
          <a:p>
            <a:r>
              <a:rPr lang="de-AT" dirty="0"/>
              <a:t>Sicherheit</a:t>
            </a:r>
          </a:p>
          <a:p>
            <a:r>
              <a:rPr lang="de-AT" dirty="0"/>
              <a:t>Bedienbarkeit</a:t>
            </a:r>
          </a:p>
          <a:p>
            <a:r>
              <a:rPr lang="de-AT" dirty="0"/>
              <a:t>Vendor Lock-In</a:t>
            </a:r>
          </a:p>
          <a:p>
            <a:r>
              <a:rPr lang="de-AT" dirty="0"/>
              <a:t>Verfügbarkeit</a:t>
            </a:r>
          </a:p>
          <a:p>
            <a:r>
              <a:rPr lang="de-AT" dirty="0"/>
              <a:t>Transparenz</a:t>
            </a:r>
          </a:p>
          <a:p>
            <a:r>
              <a:rPr lang="de-AT" dirty="0"/>
              <a:t>Zuverlässigkeit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2A79B7-F8FB-44AF-8E7C-8EE46EED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652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EFDE2-75F2-424D-9448-0AC7EBE4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091"/>
            <a:ext cx="12192000" cy="1609344"/>
          </a:xfrm>
        </p:spPr>
        <p:txBody>
          <a:bodyPr/>
          <a:lstStyle/>
          <a:p>
            <a:r>
              <a:rPr lang="de-AT" dirty="0"/>
              <a:t>Vor- und Nachteile von </a:t>
            </a:r>
            <a:r>
              <a:rPr lang="de-AT" dirty="0" err="1"/>
              <a:t>Proprietary</a:t>
            </a:r>
            <a:r>
              <a:rPr lang="de-AT" dirty="0"/>
              <a:t> 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7E9BA-F683-4A72-9355-E9DF787D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Kosten</a:t>
            </a:r>
          </a:p>
          <a:p>
            <a:r>
              <a:rPr lang="de-AT" dirty="0"/>
              <a:t>Service und Support</a:t>
            </a:r>
          </a:p>
          <a:p>
            <a:r>
              <a:rPr lang="de-AT" dirty="0"/>
              <a:t>Innovationen</a:t>
            </a:r>
          </a:p>
          <a:p>
            <a:r>
              <a:rPr lang="de-AT" dirty="0"/>
              <a:t>Sicherheit</a:t>
            </a:r>
          </a:p>
          <a:p>
            <a:r>
              <a:rPr lang="de-AT" dirty="0"/>
              <a:t>Bedienbarkeit</a:t>
            </a:r>
          </a:p>
          <a:p>
            <a:r>
              <a:rPr lang="de-AT" dirty="0"/>
              <a:t>Vendor Lock-In</a:t>
            </a:r>
          </a:p>
          <a:p>
            <a:r>
              <a:rPr lang="de-AT" dirty="0"/>
              <a:t>Verfügbarkeit</a:t>
            </a:r>
          </a:p>
          <a:p>
            <a:r>
              <a:rPr lang="de-AT" dirty="0"/>
              <a:t>Transparenz</a:t>
            </a:r>
          </a:p>
          <a:p>
            <a:r>
              <a:rPr lang="de-AT" dirty="0"/>
              <a:t>Zuverlässigkeit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463CEF-4561-41A1-A0AB-462AF010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913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1A8C-CA57-4071-AC98-20C6C849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83" y="0"/>
            <a:ext cx="11370833" cy="1609344"/>
          </a:xfrm>
        </p:spPr>
        <p:txBody>
          <a:bodyPr/>
          <a:lstStyle/>
          <a:p>
            <a:r>
              <a:rPr lang="de-AT" dirty="0"/>
              <a:t>Open-Source </a:t>
            </a:r>
            <a:r>
              <a:rPr lang="de-AT" dirty="0" err="1"/>
              <a:t>vs</a:t>
            </a:r>
            <a:r>
              <a:rPr lang="de-AT" dirty="0"/>
              <a:t> </a:t>
            </a:r>
            <a:r>
              <a:rPr lang="de-AT" dirty="0" err="1"/>
              <a:t>Proprietary</a:t>
            </a:r>
            <a:r>
              <a:rPr lang="de-AT" dirty="0"/>
              <a:t> Cloud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C0060-96FE-4DDC-A8A4-F50B2DFC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Kosten</a:t>
            </a:r>
          </a:p>
          <a:p>
            <a:r>
              <a:rPr lang="de-AT" dirty="0"/>
              <a:t>Service und Support</a:t>
            </a:r>
          </a:p>
          <a:p>
            <a:r>
              <a:rPr lang="de-AT" dirty="0"/>
              <a:t>Innovationen</a:t>
            </a:r>
          </a:p>
          <a:p>
            <a:r>
              <a:rPr lang="de-AT" dirty="0"/>
              <a:t>Sicherheit</a:t>
            </a:r>
          </a:p>
          <a:p>
            <a:r>
              <a:rPr lang="de-AT" dirty="0"/>
              <a:t>Bedienbarkeit</a:t>
            </a:r>
          </a:p>
          <a:p>
            <a:r>
              <a:rPr lang="de-AT" dirty="0"/>
              <a:t>Vendor Lock-In</a:t>
            </a:r>
          </a:p>
          <a:p>
            <a:r>
              <a:rPr lang="de-AT" dirty="0"/>
              <a:t>Verfügbarkeit</a:t>
            </a:r>
          </a:p>
          <a:p>
            <a:r>
              <a:rPr lang="de-AT" dirty="0"/>
              <a:t>Transparenz</a:t>
            </a:r>
          </a:p>
          <a:p>
            <a:r>
              <a:rPr lang="de-AT" dirty="0"/>
              <a:t>Zuverlässigkeit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D7855-6E5A-4573-A27A-95F2E180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18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4152F7-3678-408F-B68D-F48326EE0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21" y="1474433"/>
            <a:ext cx="5504715" cy="48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4F06-2A68-49FB-BF76-DB02CBEC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Education </a:t>
            </a:r>
            <a:r>
              <a:rPr lang="de-AT" dirty="0" err="1"/>
              <a:t>Sector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95781-7448-4F59-8D3D-CB0CACAE1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Dateien</a:t>
            </a:r>
          </a:p>
          <a:p>
            <a:pPr lvl="1"/>
            <a:r>
              <a:rPr lang="de-AT" dirty="0"/>
              <a:t>Nextcloud (Open Source)</a:t>
            </a:r>
          </a:p>
          <a:p>
            <a:pPr lvl="1"/>
            <a:r>
              <a:rPr lang="de-AT" dirty="0"/>
              <a:t>Office 365 (</a:t>
            </a:r>
            <a:r>
              <a:rPr lang="de-AT" dirty="0" err="1"/>
              <a:t>Proprietary</a:t>
            </a:r>
            <a:r>
              <a:rPr lang="de-AT" dirty="0"/>
              <a:t>)</a:t>
            </a:r>
          </a:p>
          <a:p>
            <a:endParaRPr lang="de-AT" dirty="0"/>
          </a:p>
          <a:p>
            <a:r>
              <a:rPr lang="de-AT" b="1" dirty="0"/>
              <a:t>Content Management &amp; Learning</a:t>
            </a:r>
          </a:p>
          <a:p>
            <a:pPr lvl="1"/>
            <a:r>
              <a:rPr lang="de-AT" dirty="0" err="1"/>
              <a:t>Moodle</a:t>
            </a:r>
            <a:r>
              <a:rPr lang="de-AT" dirty="0"/>
              <a:t> (Open Source)</a:t>
            </a:r>
          </a:p>
          <a:p>
            <a:pPr lvl="1"/>
            <a:r>
              <a:rPr lang="de-AT" dirty="0"/>
              <a:t>MS Teams (</a:t>
            </a:r>
            <a:r>
              <a:rPr lang="de-AT" dirty="0" err="1"/>
              <a:t>Proprietary</a:t>
            </a:r>
            <a:r>
              <a:rPr lang="de-AT" dirty="0"/>
              <a:t>)</a:t>
            </a:r>
          </a:p>
          <a:p>
            <a:endParaRPr lang="de-AT" dirty="0"/>
          </a:p>
          <a:p>
            <a:r>
              <a:rPr lang="de-AT" b="1" dirty="0"/>
              <a:t>Kommunikation</a:t>
            </a:r>
          </a:p>
          <a:p>
            <a:pPr lvl="1"/>
            <a:r>
              <a:rPr lang="de-AT" dirty="0"/>
              <a:t>Jitsi (Open Source)</a:t>
            </a:r>
          </a:p>
          <a:p>
            <a:pPr lvl="1"/>
            <a:r>
              <a:rPr lang="de-AT" dirty="0"/>
              <a:t>MS Teams (</a:t>
            </a:r>
            <a:r>
              <a:rPr lang="de-AT" dirty="0" err="1"/>
              <a:t>Proprietary</a:t>
            </a:r>
            <a:r>
              <a:rPr lang="de-AT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E06F0-FFD9-463C-828C-AA50578A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48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8CA6F-6954-47BE-9D4F-37B7B337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de-AT" u="sng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447300-604E-48CB-84F2-2FD0C37D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09344"/>
            <a:ext cx="10064496" cy="4562856"/>
          </a:xfrm>
        </p:spPr>
        <p:txBody>
          <a:bodyPr>
            <a:normAutofit/>
          </a:bodyPr>
          <a:lstStyle/>
          <a:p>
            <a:r>
              <a:rPr lang="de-AT" dirty="0"/>
              <a:t>Übersicht und theoretische Grundlage (Cloud)</a:t>
            </a:r>
          </a:p>
          <a:p>
            <a:pPr lvl="1"/>
            <a:r>
              <a:rPr lang="de-AT" dirty="0"/>
              <a:t>Arten von Cloud Computing (</a:t>
            </a:r>
            <a:r>
              <a:rPr lang="de-AT" dirty="0" err="1"/>
              <a:t>Deployment</a:t>
            </a:r>
            <a:r>
              <a:rPr lang="de-AT" dirty="0"/>
              <a:t> Models)</a:t>
            </a:r>
          </a:p>
          <a:p>
            <a:pPr lvl="1"/>
            <a:r>
              <a:rPr lang="de-AT" dirty="0"/>
              <a:t>Arten von Cloud Services (Service Models)</a:t>
            </a:r>
          </a:p>
          <a:p>
            <a:r>
              <a:rPr lang="de-AT" dirty="0"/>
              <a:t>Open-Source Software vs. </a:t>
            </a:r>
            <a:r>
              <a:rPr lang="de-AT" dirty="0" err="1"/>
              <a:t>Proprietary</a:t>
            </a:r>
            <a:r>
              <a:rPr lang="de-AT" dirty="0"/>
              <a:t> Software</a:t>
            </a:r>
          </a:p>
          <a:p>
            <a:pPr lvl="1"/>
            <a:r>
              <a:rPr lang="de-AT" dirty="0"/>
              <a:t>Definitionen</a:t>
            </a:r>
          </a:p>
          <a:p>
            <a:pPr lvl="1"/>
            <a:r>
              <a:rPr lang="de-AT" dirty="0" err="1"/>
              <a:t>Why</a:t>
            </a:r>
            <a:r>
              <a:rPr lang="de-AT" dirty="0"/>
              <a:t> OSS </a:t>
            </a:r>
            <a:r>
              <a:rPr lang="de-AT" dirty="0" err="1"/>
              <a:t>matters</a:t>
            </a:r>
            <a:r>
              <a:rPr lang="de-AT" dirty="0"/>
              <a:t>?</a:t>
            </a:r>
          </a:p>
          <a:p>
            <a:r>
              <a:rPr lang="de-AT" dirty="0"/>
              <a:t>Vor- und Nachteile von Open-Source</a:t>
            </a:r>
          </a:p>
          <a:p>
            <a:r>
              <a:rPr lang="de-AT" dirty="0"/>
              <a:t>Vor- und Nachteile von </a:t>
            </a:r>
            <a:r>
              <a:rPr lang="de-AT" dirty="0" err="1"/>
              <a:t>Proprietary</a:t>
            </a:r>
            <a:r>
              <a:rPr lang="de-AT" dirty="0"/>
              <a:t> Software</a:t>
            </a:r>
          </a:p>
          <a:p>
            <a:r>
              <a:rPr lang="de-AT" dirty="0"/>
              <a:t>Open-Source vs. </a:t>
            </a:r>
            <a:r>
              <a:rPr lang="de-AT" dirty="0" err="1"/>
              <a:t>Proprietary</a:t>
            </a:r>
            <a:r>
              <a:rPr lang="de-AT" dirty="0"/>
              <a:t> Cloud Systems</a:t>
            </a:r>
          </a:p>
          <a:p>
            <a:r>
              <a:rPr lang="de-AT" dirty="0"/>
              <a:t>Education </a:t>
            </a:r>
            <a:r>
              <a:rPr lang="de-AT" dirty="0" err="1"/>
              <a:t>Sector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181C2-8C4D-4779-B22A-6AFD622F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537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7B206-3576-4DD8-B48E-3888264E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Possible </a:t>
            </a:r>
            <a:r>
              <a:rPr lang="de-AT" dirty="0" err="1"/>
              <a:t>further</a:t>
            </a:r>
            <a:r>
              <a:rPr lang="de-AT" dirty="0"/>
              <a:t> </a:t>
            </a:r>
            <a:r>
              <a:rPr lang="de-AT" dirty="0" err="1"/>
              <a:t>research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622B4A-4131-4C4C-9380-8C279E10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36B36A-C27F-4BA7-BCCD-A9FC88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917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F86A9D-D043-48DF-880A-ED63480D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21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C87C1CD-2145-43EA-BA31-9A349CB0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 err="1"/>
              <a:t>conclusion</a:t>
            </a:r>
            <a:endParaRPr lang="de-A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30A78-87DA-42B6-9535-0C55D2E7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87568"/>
          </a:xfrm>
        </p:spPr>
        <p:txBody>
          <a:bodyPr/>
          <a:lstStyle/>
          <a:p>
            <a:pPr algn="ctr"/>
            <a:r>
              <a:rPr lang="de-AT" dirty="0"/>
              <a:t>Vielen Dank für die Aufmerksamkeit</a:t>
            </a:r>
            <a:br>
              <a:rPr lang="de-AT" dirty="0"/>
            </a:br>
            <a:br>
              <a:rPr lang="de-AT" dirty="0"/>
            </a:br>
            <a:r>
              <a:rPr lang="de-AT" dirty="0"/>
              <a:t>- Diskussion -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C07131-F3D6-4D8D-8E43-A6AE2CE4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BD20E8-CDDD-41D7-96E2-5A0FD74F1895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72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C89B4-68FE-458E-9D46-5E448851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" y="160483"/>
            <a:ext cx="11693050" cy="1325559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Arten von Cloud Computing (</a:t>
            </a:r>
            <a:r>
              <a:rPr lang="de-AT" dirty="0" err="1"/>
              <a:t>Deployment</a:t>
            </a:r>
            <a:r>
              <a:rPr lang="de-AT" dirty="0"/>
              <a:t> Models)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0B655-3DC4-4D40-8C58-93256095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7" y="1850315"/>
            <a:ext cx="10063241" cy="4321885"/>
          </a:xfrm>
        </p:spPr>
        <p:txBody>
          <a:bodyPr/>
          <a:lstStyle/>
          <a:p>
            <a:r>
              <a:rPr lang="de-AT" dirty="0"/>
              <a:t>Public Cloud</a:t>
            </a:r>
          </a:p>
          <a:p>
            <a:r>
              <a:rPr lang="de-AT" dirty="0"/>
              <a:t>Private Cloud</a:t>
            </a:r>
          </a:p>
          <a:p>
            <a:r>
              <a:rPr lang="de-AT" dirty="0"/>
              <a:t>Community Cloud</a:t>
            </a:r>
          </a:p>
          <a:p>
            <a:r>
              <a:rPr lang="de-AT" dirty="0"/>
              <a:t>Hybrid Cloud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6AF54F-A80A-49A0-BE5E-8D62368E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26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3E5C-5372-4D72-9846-D6059BB5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Public Cloud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8F7B57D-7952-4BA5-A53C-F1ED973DC4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575" y="2746375"/>
            <a:ext cx="3505200" cy="280035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BB6582-B3AF-43A2-A50C-A3A39454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13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46754-4013-46C0-A2D0-F8E3B474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Private Cloud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3BBB70E-63FD-4B01-A7B8-FC4D5AB6B9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087" y="2836862"/>
            <a:ext cx="2924175" cy="26193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0D75E2-8AB8-4B31-860D-05ECA945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57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C481C-F2CE-42E0-9C26-4E41ABA0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Community Cloud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1AFF79C-1CC8-4D6A-A9F7-3DF70B2097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825" y="2498725"/>
            <a:ext cx="4838700" cy="329565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CB770E-0078-4D4D-A070-F939E2DC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5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9D371-28FC-491F-8DB6-A989635F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Hybrid Cloud</a:t>
            </a:r>
          </a:p>
        </p:txBody>
      </p:sp>
      <p:pic>
        <p:nvPicPr>
          <p:cNvPr id="4" name="Bild 6" descr="Diagram of the Components of the Hybrid Cloud">
            <a:extLst>
              <a:ext uri="{FF2B5EF4-FFF2-40B4-BE49-F238E27FC236}">
                <a16:creationId xmlns:a16="http://schemas.microsoft.com/office/drawing/2014/main" id="{5EF4F3E4-D4C3-404B-84FC-D2B396251E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4308" y="2120900"/>
            <a:ext cx="7809734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8DE72B-82A2-4E0D-8C5E-B04B6883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8A70D-EF42-4094-823C-39FDC007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1" y="312510"/>
            <a:ext cx="11268097" cy="1609344"/>
          </a:xfrm>
        </p:spPr>
        <p:txBody>
          <a:bodyPr/>
          <a:lstStyle/>
          <a:p>
            <a:pPr algn="ctr"/>
            <a:r>
              <a:rPr lang="de-AT" dirty="0"/>
              <a:t>Arten von Cloud Services (Service Models)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798DA-7EF8-40AD-BB80-039363C9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Infrastructure </a:t>
            </a:r>
            <a:r>
              <a:rPr lang="de-AT" dirty="0" err="1"/>
              <a:t>as</a:t>
            </a:r>
            <a:r>
              <a:rPr lang="de-AT" dirty="0"/>
              <a:t> a Service (IaaS)</a:t>
            </a:r>
          </a:p>
          <a:p>
            <a:r>
              <a:rPr lang="de-AT" dirty="0" err="1"/>
              <a:t>Platform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 Service (PaaS)</a:t>
            </a:r>
          </a:p>
          <a:p>
            <a:r>
              <a:rPr lang="de-AT" dirty="0"/>
              <a:t>Software </a:t>
            </a:r>
            <a:r>
              <a:rPr lang="de-AT" dirty="0" err="1"/>
              <a:t>as</a:t>
            </a:r>
            <a:r>
              <a:rPr lang="de-AT" dirty="0"/>
              <a:t> a Service (SaaS)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617BFA-43A1-40A0-BB7A-6B4D5DE3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97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3993A-E2FF-4DEC-B8AD-1B62D65B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de-AT" dirty="0"/>
              <a:t>Infrastructure </a:t>
            </a:r>
            <a:r>
              <a:rPr lang="de-AT" dirty="0" err="1"/>
              <a:t>as</a:t>
            </a:r>
            <a:r>
              <a:rPr lang="de-AT" dirty="0"/>
              <a:t> a Service (IaaS)</a:t>
            </a:r>
          </a:p>
        </p:txBody>
      </p:sp>
      <p:pic>
        <p:nvPicPr>
          <p:cNvPr id="5" name="Bild 6" descr="IaaS vs PaaS vs SaaS">
            <a:extLst>
              <a:ext uri="{FF2B5EF4-FFF2-40B4-BE49-F238E27FC236}">
                <a16:creationId xmlns:a16="http://schemas.microsoft.com/office/drawing/2014/main" id="{1D5E1776-8537-462D-9311-BCAC3667B5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6000" y="1775346"/>
            <a:ext cx="720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B49932-00BD-4BAB-8FDC-A4882B51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4650D-EEC2-40F0-BB76-FD9CB546817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47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328</Words>
  <Application>Microsoft Office PowerPoint</Application>
  <PresentationFormat>Breitbild</PresentationFormat>
  <Paragraphs>118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Rockwell</vt:lpstr>
      <vt:lpstr>Rockwell Condensed</vt:lpstr>
      <vt:lpstr>Wingdings</vt:lpstr>
      <vt:lpstr>Holzart</vt:lpstr>
      <vt:lpstr>Critical Evaluation and Comparison between Proprietary and Open-Source Cloud Systems</vt:lpstr>
      <vt:lpstr>Agenda</vt:lpstr>
      <vt:lpstr>Arten von Cloud Computing (Deployment Models)</vt:lpstr>
      <vt:lpstr>Public Cloud</vt:lpstr>
      <vt:lpstr>Private Cloud</vt:lpstr>
      <vt:lpstr>Community Cloud</vt:lpstr>
      <vt:lpstr>Hybrid Cloud</vt:lpstr>
      <vt:lpstr>Arten von Cloud Services (Service Models)</vt:lpstr>
      <vt:lpstr>Infrastructure as a Service (IaaS)</vt:lpstr>
      <vt:lpstr>Platform as a Service (PaaS)</vt:lpstr>
      <vt:lpstr>Software as a Service (SaaS)</vt:lpstr>
      <vt:lpstr>Open-Source Software vs. Proprietary Software</vt:lpstr>
      <vt:lpstr>Open-Source Definition</vt:lpstr>
      <vt:lpstr>Proprietary Software Definition</vt:lpstr>
      <vt:lpstr>Why OSS matters</vt:lpstr>
      <vt:lpstr>Vor- und Nachteile von Open-Source</vt:lpstr>
      <vt:lpstr>Vor- und Nachteile von Proprietary Software</vt:lpstr>
      <vt:lpstr>Open-Source vs Proprietary Cloud Systems</vt:lpstr>
      <vt:lpstr>Education Sector</vt:lpstr>
      <vt:lpstr>Possible further research</vt:lpstr>
      <vt:lpstr>conclusion</vt:lpstr>
      <vt:lpstr>Vielen Dank für die Aufmerksamkeit  - Diskussion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WIDY 1ZP</dc:title>
  <dc:creator>Michael Widy</dc:creator>
  <cp:lastModifiedBy>Michael Widy</cp:lastModifiedBy>
  <cp:revision>18</cp:revision>
  <dcterms:created xsi:type="dcterms:W3CDTF">2020-10-08T10:58:38Z</dcterms:created>
  <dcterms:modified xsi:type="dcterms:W3CDTF">2020-12-17T20:36:07Z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104954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