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59" r:id="rId10"/>
    <p:sldId id="278" r:id="rId11"/>
    <p:sldId id="260" r:id="rId12"/>
    <p:sldId id="279" r:id="rId13"/>
    <p:sldId id="261" r:id="rId14"/>
    <p:sldId id="262" r:id="rId15"/>
    <p:sldId id="263" r:id="rId16"/>
    <p:sldId id="264" r:id="rId17"/>
    <p:sldId id="280" r:id="rId18"/>
    <p:sldId id="281" r:id="rId19"/>
    <p:sldId id="282" r:id="rId20"/>
    <p:sldId id="283" r:id="rId21"/>
    <p:sldId id="265" r:id="rId22"/>
    <p:sldId id="266" r:id="rId23"/>
    <p:sldId id="284" r:id="rId24"/>
    <p:sldId id="285" r:id="rId25"/>
    <p:sldId id="289" r:id="rId26"/>
    <p:sldId id="290" r:id="rId27"/>
    <p:sldId id="286" r:id="rId28"/>
    <p:sldId id="287" r:id="rId29"/>
    <p:sldId id="291" r:id="rId30"/>
    <p:sldId id="288" r:id="rId31"/>
    <p:sldId id="267" r:id="rId32"/>
    <p:sldId id="268" r:id="rId33"/>
    <p:sldId id="269" r:id="rId34"/>
    <p:sldId id="270" r:id="rId35"/>
    <p:sldId id="271" r:id="rId36"/>
    <p:sldId id="272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008"/>
    <a:srgbClr val="FFE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648"/>
  </p:normalViewPr>
  <p:slideViewPr>
    <p:cSldViewPr snapToGrid="0" snapToObjects="1">
      <p:cViewPr>
        <p:scale>
          <a:sx n="90" d="100"/>
          <a:sy n="90" d="100"/>
        </p:scale>
        <p:origin x="14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146CF-C7EA-4180-87C5-E9AF7FB620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B38D1E9-9EF9-4B5F-973C-1AA922812768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Lebensweise, Produktion verändert sich</a:t>
          </a:r>
          <a:endParaRPr lang="en-US" dirty="0">
            <a:latin typeface="Century Gothic" panose="020B0502020202020204" pitchFamily="34" charset="0"/>
          </a:endParaRPr>
        </a:p>
      </dgm:t>
    </dgm:pt>
    <dgm:pt modelId="{13D601FC-2CE4-4940-A067-91AE1B35B738}" type="parTrans" cxnId="{E0A8AFE9-1B96-4E53-90D7-769D5A9E0BC0}">
      <dgm:prSet/>
      <dgm:spPr/>
      <dgm:t>
        <a:bodyPr/>
        <a:lstStyle/>
        <a:p>
          <a:endParaRPr lang="en-US"/>
        </a:p>
      </dgm:t>
    </dgm:pt>
    <dgm:pt modelId="{4F83FAAE-7A6D-4F9D-9D72-45D4E72C3669}" type="sibTrans" cxnId="{E0A8AFE9-1B96-4E53-90D7-769D5A9E0BC0}">
      <dgm:prSet/>
      <dgm:spPr/>
      <dgm:t>
        <a:bodyPr/>
        <a:lstStyle/>
        <a:p>
          <a:endParaRPr lang="en-US"/>
        </a:p>
      </dgm:t>
    </dgm:pt>
    <dgm:pt modelId="{FCE73DF1-79F2-4E34-ACDA-148210F82CFC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Somit auch Preisfindung</a:t>
          </a:r>
          <a:endParaRPr lang="en-US" dirty="0">
            <a:latin typeface="Century Gothic" panose="020B0502020202020204" pitchFamily="34" charset="0"/>
          </a:endParaRPr>
        </a:p>
      </dgm:t>
    </dgm:pt>
    <dgm:pt modelId="{45BB35A3-C7D1-429E-A9BC-8A8CF302D303}" type="parTrans" cxnId="{DBD165A8-C74E-4541-BEE1-8F8A027088AC}">
      <dgm:prSet/>
      <dgm:spPr/>
      <dgm:t>
        <a:bodyPr/>
        <a:lstStyle/>
        <a:p>
          <a:endParaRPr lang="en-US"/>
        </a:p>
      </dgm:t>
    </dgm:pt>
    <dgm:pt modelId="{7C6125C3-A477-4E54-9072-5ACBBECA7418}" type="sibTrans" cxnId="{DBD165A8-C74E-4541-BEE1-8F8A027088AC}">
      <dgm:prSet/>
      <dgm:spPr/>
      <dgm:t>
        <a:bodyPr/>
        <a:lstStyle/>
        <a:p>
          <a:endParaRPr lang="en-US"/>
        </a:p>
      </dgm:t>
    </dgm:pt>
    <dgm:pt modelId="{BA17619F-A167-44C2-84A1-2CA8CE26F3C0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Z.B. KFZ-Versicherung, Supermärkte</a:t>
          </a:r>
          <a:endParaRPr lang="en-US" dirty="0">
            <a:latin typeface="Century Gothic" panose="020B0502020202020204" pitchFamily="34" charset="0"/>
          </a:endParaRPr>
        </a:p>
      </dgm:t>
    </dgm:pt>
    <dgm:pt modelId="{696DCFA5-036D-4CA6-99BE-2247671B395F}" type="parTrans" cxnId="{ADC42F4E-64A9-4833-8FEF-D6A52A91F35A}">
      <dgm:prSet/>
      <dgm:spPr/>
      <dgm:t>
        <a:bodyPr/>
        <a:lstStyle/>
        <a:p>
          <a:endParaRPr lang="en-US"/>
        </a:p>
      </dgm:t>
    </dgm:pt>
    <dgm:pt modelId="{A1579A27-3E89-467B-A535-B832A40447DD}" type="sibTrans" cxnId="{ADC42F4E-64A9-4833-8FEF-D6A52A91F35A}">
      <dgm:prSet/>
      <dgm:spPr/>
      <dgm:t>
        <a:bodyPr/>
        <a:lstStyle/>
        <a:p>
          <a:endParaRPr lang="en-US"/>
        </a:p>
      </dgm:t>
    </dgm:pt>
    <dgm:pt modelId="{D2F791CB-5ACE-47A0-8CF9-744DAA8E4996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Preisentwicklung und Gerechtigkeit?</a:t>
          </a:r>
          <a:endParaRPr lang="en-US" dirty="0">
            <a:latin typeface="Century Gothic" panose="020B0502020202020204" pitchFamily="34" charset="0"/>
          </a:endParaRPr>
        </a:p>
      </dgm:t>
    </dgm:pt>
    <dgm:pt modelId="{FE102852-4488-4649-BE5A-4AC9F8B8A77D}" type="parTrans" cxnId="{EA25458F-DF00-431D-B9D1-A444C698D5EC}">
      <dgm:prSet/>
      <dgm:spPr/>
      <dgm:t>
        <a:bodyPr/>
        <a:lstStyle/>
        <a:p>
          <a:endParaRPr lang="en-US"/>
        </a:p>
      </dgm:t>
    </dgm:pt>
    <dgm:pt modelId="{6EA2177A-289D-4117-90D2-32C96E85A5C0}" type="sibTrans" cxnId="{EA25458F-DF00-431D-B9D1-A444C698D5EC}">
      <dgm:prSet/>
      <dgm:spPr/>
      <dgm:t>
        <a:bodyPr/>
        <a:lstStyle/>
        <a:p>
          <a:endParaRPr lang="en-US"/>
        </a:p>
      </dgm:t>
    </dgm:pt>
    <dgm:pt modelId="{DADAF839-4B4C-4BB3-AA7F-599796ED9BFB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Beide Handelspartner angemessener Preis</a:t>
          </a:r>
          <a:endParaRPr lang="en-US" dirty="0">
            <a:latin typeface="Century Gothic" panose="020B0502020202020204" pitchFamily="34" charset="0"/>
          </a:endParaRPr>
        </a:p>
      </dgm:t>
    </dgm:pt>
    <dgm:pt modelId="{9B7A1AB3-046B-4F9A-94F4-8D67BB7FE9B5}" type="parTrans" cxnId="{6754B24D-0498-4EC6-8466-CC2840200F92}">
      <dgm:prSet/>
      <dgm:spPr/>
      <dgm:t>
        <a:bodyPr/>
        <a:lstStyle/>
        <a:p>
          <a:endParaRPr lang="en-US"/>
        </a:p>
      </dgm:t>
    </dgm:pt>
    <dgm:pt modelId="{DBD05EDD-320B-494F-B057-42D3CB706C8C}" type="sibTrans" cxnId="{6754B24D-0498-4EC6-8466-CC2840200F92}">
      <dgm:prSet/>
      <dgm:spPr/>
      <dgm:t>
        <a:bodyPr/>
        <a:lstStyle/>
        <a:p>
          <a:endParaRPr lang="en-US"/>
        </a:p>
      </dgm:t>
    </dgm:pt>
    <dgm:pt modelId="{C95FA294-B990-4457-AD10-067D692E219D}">
      <dgm:prSet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Viele Faktoren</a:t>
          </a:r>
          <a:endParaRPr lang="en-US" dirty="0">
            <a:latin typeface="Century Gothic" panose="020B0502020202020204" pitchFamily="34" charset="0"/>
          </a:endParaRPr>
        </a:p>
      </dgm:t>
    </dgm:pt>
    <dgm:pt modelId="{BC562B0F-B55D-49CC-AE61-B4ADA0D3AC6D}" type="parTrans" cxnId="{9D1C688E-AE1A-4A7B-9D2E-0CA6A00C963C}">
      <dgm:prSet/>
      <dgm:spPr/>
      <dgm:t>
        <a:bodyPr/>
        <a:lstStyle/>
        <a:p>
          <a:endParaRPr lang="en-US"/>
        </a:p>
      </dgm:t>
    </dgm:pt>
    <dgm:pt modelId="{E59E7958-5A34-4D12-BF93-CFB2F7225B67}" type="sibTrans" cxnId="{9D1C688E-AE1A-4A7B-9D2E-0CA6A00C963C}">
      <dgm:prSet/>
      <dgm:spPr/>
      <dgm:t>
        <a:bodyPr/>
        <a:lstStyle/>
        <a:p>
          <a:endParaRPr lang="en-US"/>
        </a:p>
      </dgm:t>
    </dgm:pt>
    <dgm:pt modelId="{45190C62-E2CD-4226-9F87-1EA41DABC81B}" type="pres">
      <dgm:prSet presAssocID="{01D146CF-C7EA-4180-87C5-E9AF7FB62012}" presName="root" presStyleCnt="0">
        <dgm:presLayoutVars>
          <dgm:dir/>
          <dgm:resizeHandles val="exact"/>
        </dgm:presLayoutVars>
      </dgm:prSet>
      <dgm:spPr/>
    </dgm:pt>
    <dgm:pt modelId="{44335BDF-0390-49E4-B85E-3960B7D37E9B}" type="pres">
      <dgm:prSet presAssocID="{9B38D1E9-9EF9-4B5F-973C-1AA922812768}" presName="compNode" presStyleCnt="0"/>
      <dgm:spPr/>
    </dgm:pt>
    <dgm:pt modelId="{B6A1F539-411E-44A2-9D30-8127DC2B01D6}" type="pres">
      <dgm:prSet presAssocID="{9B38D1E9-9EF9-4B5F-973C-1AA922812768}" presName="bgRect" presStyleLbl="bgShp" presStyleIdx="0" presStyleCnt="6"/>
      <dgm:spPr/>
    </dgm:pt>
    <dgm:pt modelId="{356638F0-591E-4B80-BFAF-838DCB23F7FF}" type="pres">
      <dgm:prSet presAssocID="{9B38D1E9-9EF9-4B5F-973C-1AA92281276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k"/>
        </a:ext>
      </dgm:extLst>
    </dgm:pt>
    <dgm:pt modelId="{556CA8A6-AC91-45D3-B2ED-ADE5271D9C54}" type="pres">
      <dgm:prSet presAssocID="{9B38D1E9-9EF9-4B5F-973C-1AA922812768}" presName="spaceRect" presStyleCnt="0"/>
      <dgm:spPr/>
    </dgm:pt>
    <dgm:pt modelId="{64011060-1112-4319-85FE-ED1FF5772ECB}" type="pres">
      <dgm:prSet presAssocID="{9B38D1E9-9EF9-4B5F-973C-1AA922812768}" presName="parTx" presStyleLbl="revTx" presStyleIdx="0" presStyleCnt="6">
        <dgm:presLayoutVars>
          <dgm:chMax val="0"/>
          <dgm:chPref val="0"/>
        </dgm:presLayoutVars>
      </dgm:prSet>
      <dgm:spPr/>
    </dgm:pt>
    <dgm:pt modelId="{CD989831-326C-42DA-B68B-2F86A945BD2F}" type="pres">
      <dgm:prSet presAssocID="{4F83FAAE-7A6D-4F9D-9D72-45D4E72C3669}" presName="sibTrans" presStyleCnt="0"/>
      <dgm:spPr/>
    </dgm:pt>
    <dgm:pt modelId="{024EE330-F4E0-448F-A661-4112DE46E581}" type="pres">
      <dgm:prSet presAssocID="{FCE73DF1-79F2-4E34-ACDA-148210F82CFC}" presName="compNode" presStyleCnt="0"/>
      <dgm:spPr/>
    </dgm:pt>
    <dgm:pt modelId="{023C5E01-6FE9-4A15-9844-663B8462C315}" type="pres">
      <dgm:prSet presAssocID="{FCE73DF1-79F2-4E34-ACDA-148210F82CFC}" presName="bgRect" presStyleLbl="bgShp" presStyleIdx="1" presStyleCnt="6"/>
      <dgm:spPr/>
    </dgm:pt>
    <dgm:pt modelId="{F2F9FE29-61D6-4C37-B2F9-36BBC80BE701}" type="pres">
      <dgm:prSet presAssocID="{FCE73DF1-79F2-4E34-ACDA-148210F82CF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675FEC5D-7FA4-4725-9A5B-E2CC08145546}" type="pres">
      <dgm:prSet presAssocID="{FCE73DF1-79F2-4E34-ACDA-148210F82CFC}" presName="spaceRect" presStyleCnt="0"/>
      <dgm:spPr/>
    </dgm:pt>
    <dgm:pt modelId="{BE54D946-22A0-4337-BE2C-591904D8272F}" type="pres">
      <dgm:prSet presAssocID="{FCE73DF1-79F2-4E34-ACDA-148210F82CFC}" presName="parTx" presStyleLbl="revTx" presStyleIdx="1" presStyleCnt="6">
        <dgm:presLayoutVars>
          <dgm:chMax val="0"/>
          <dgm:chPref val="0"/>
        </dgm:presLayoutVars>
      </dgm:prSet>
      <dgm:spPr/>
    </dgm:pt>
    <dgm:pt modelId="{E1CB1989-8809-45C2-917E-01BD6981D327}" type="pres">
      <dgm:prSet presAssocID="{7C6125C3-A477-4E54-9072-5ACBBECA7418}" presName="sibTrans" presStyleCnt="0"/>
      <dgm:spPr/>
    </dgm:pt>
    <dgm:pt modelId="{EEB62AFE-D7F2-4EF0-AB49-8DB15E0E35E1}" type="pres">
      <dgm:prSet presAssocID="{BA17619F-A167-44C2-84A1-2CA8CE26F3C0}" presName="compNode" presStyleCnt="0"/>
      <dgm:spPr/>
    </dgm:pt>
    <dgm:pt modelId="{89D5A6CC-3A3A-4F22-90DA-AE4287C62939}" type="pres">
      <dgm:prSet presAssocID="{BA17619F-A167-44C2-84A1-2CA8CE26F3C0}" presName="bgRect" presStyleLbl="bgShp" presStyleIdx="2" presStyleCnt="6"/>
      <dgm:spPr/>
    </dgm:pt>
    <dgm:pt modelId="{A1B54C19-C1B2-44B6-B3D8-8D519FCC1E95}" type="pres">
      <dgm:prSet presAssocID="{BA17619F-A167-44C2-84A1-2CA8CE26F3C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42BB46AD-7409-4143-8C26-CC86872A610D}" type="pres">
      <dgm:prSet presAssocID="{BA17619F-A167-44C2-84A1-2CA8CE26F3C0}" presName="spaceRect" presStyleCnt="0"/>
      <dgm:spPr/>
    </dgm:pt>
    <dgm:pt modelId="{EA3C7EBF-A607-42EA-BF30-232ECC998D3D}" type="pres">
      <dgm:prSet presAssocID="{BA17619F-A167-44C2-84A1-2CA8CE26F3C0}" presName="parTx" presStyleLbl="revTx" presStyleIdx="2" presStyleCnt="6">
        <dgm:presLayoutVars>
          <dgm:chMax val="0"/>
          <dgm:chPref val="0"/>
        </dgm:presLayoutVars>
      </dgm:prSet>
      <dgm:spPr/>
    </dgm:pt>
    <dgm:pt modelId="{E576FD04-00FA-4811-97FF-EF93133D7E56}" type="pres">
      <dgm:prSet presAssocID="{A1579A27-3E89-467B-A535-B832A40447DD}" presName="sibTrans" presStyleCnt="0"/>
      <dgm:spPr/>
    </dgm:pt>
    <dgm:pt modelId="{8F518234-0961-4EB6-9330-8323EAFA1194}" type="pres">
      <dgm:prSet presAssocID="{D2F791CB-5ACE-47A0-8CF9-744DAA8E4996}" presName="compNode" presStyleCnt="0"/>
      <dgm:spPr/>
    </dgm:pt>
    <dgm:pt modelId="{31FCF8CD-2636-40FD-BBEE-B69A944425D2}" type="pres">
      <dgm:prSet presAssocID="{D2F791CB-5ACE-47A0-8CF9-744DAA8E4996}" presName="bgRect" presStyleLbl="bgShp" presStyleIdx="3" presStyleCnt="6"/>
      <dgm:spPr/>
    </dgm:pt>
    <dgm:pt modelId="{08BEDF6A-7977-4917-A514-1DC523BD4A8B}" type="pres">
      <dgm:prSet presAssocID="{D2F791CB-5ACE-47A0-8CF9-744DAA8E499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8A5F424-E7B6-40E9-A464-00596579CD2B}" type="pres">
      <dgm:prSet presAssocID="{D2F791CB-5ACE-47A0-8CF9-744DAA8E4996}" presName="spaceRect" presStyleCnt="0"/>
      <dgm:spPr/>
    </dgm:pt>
    <dgm:pt modelId="{35C4E7C4-185F-47DD-914C-F12ADECEB675}" type="pres">
      <dgm:prSet presAssocID="{D2F791CB-5ACE-47A0-8CF9-744DAA8E4996}" presName="parTx" presStyleLbl="revTx" presStyleIdx="3" presStyleCnt="6">
        <dgm:presLayoutVars>
          <dgm:chMax val="0"/>
          <dgm:chPref val="0"/>
        </dgm:presLayoutVars>
      </dgm:prSet>
      <dgm:spPr/>
    </dgm:pt>
    <dgm:pt modelId="{470C03C6-BE67-48F4-AC16-73C95B99714E}" type="pres">
      <dgm:prSet presAssocID="{6EA2177A-289D-4117-90D2-32C96E85A5C0}" presName="sibTrans" presStyleCnt="0"/>
      <dgm:spPr/>
    </dgm:pt>
    <dgm:pt modelId="{8F58539A-F51A-45DF-8B02-8E8F3DEED3F1}" type="pres">
      <dgm:prSet presAssocID="{DADAF839-4B4C-4BB3-AA7F-599796ED9BFB}" presName="compNode" presStyleCnt="0"/>
      <dgm:spPr/>
    </dgm:pt>
    <dgm:pt modelId="{F2A698AF-7323-4B8F-ABE7-9C85C14E025C}" type="pres">
      <dgm:prSet presAssocID="{DADAF839-4B4C-4BB3-AA7F-599796ED9BFB}" presName="bgRect" presStyleLbl="bgShp" presStyleIdx="4" presStyleCnt="6"/>
      <dgm:spPr/>
    </dgm:pt>
    <dgm:pt modelId="{DBAD7D87-E6DF-4D08-AC44-3189ADFF005A}" type="pres">
      <dgm:prSet presAssocID="{DADAF839-4B4C-4BB3-AA7F-599796ED9BF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8E996A70-E5B4-4991-9DCF-C603A85B458E}" type="pres">
      <dgm:prSet presAssocID="{DADAF839-4B4C-4BB3-AA7F-599796ED9BFB}" presName="spaceRect" presStyleCnt="0"/>
      <dgm:spPr/>
    </dgm:pt>
    <dgm:pt modelId="{E3C23C77-97D3-4879-8AB4-568C81ADFB31}" type="pres">
      <dgm:prSet presAssocID="{DADAF839-4B4C-4BB3-AA7F-599796ED9BFB}" presName="parTx" presStyleLbl="revTx" presStyleIdx="4" presStyleCnt="6">
        <dgm:presLayoutVars>
          <dgm:chMax val="0"/>
          <dgm:chPref val="0"/>
        </dgm:presLayoutVars>
      </dgm:prSet>
      <dgm:spPr/>
    </dgm:pt>
    <dgm:pt modelId="{2328665E-94C4-4296-B594-F26A3E209A91}" type="pres">
      <dgm:prSet presAssocID="{DBD05EDD-320B-494F-B057-42D3CB706C8C}" presName="sibTrans" presStyleCnt="0"/>
      <dgm:spPr/>
    </dgm:pt>
    <dgm:pt modelId="{B37F454A-9C10-482B-8BBA-A701BE7D13DE}" type="pres">
      <dgm:prSet presAssocID="{C95FA294-B990-4457-AD10-067D692E219D}" presName="compNode" presStyleCnt="0"/>
      <dgm:spPr/>
    </dgm:pt>
    <dgm:pt modelId="{A774DF71-D124-4E39-8E3C-DCE7E9F33C04}" type="pres">
      <dgm:prSet presAssocID="{C95FA294-B990-4457-AD10-067D692E219D}" presName="bgRect" presStyleLbl="bgShp" presStyleIdx="5" presStyleCnt="6"/>
      <dgm:spPr/>
    </dgm:pt>
    <dgm:pt modelId="{41D6DC35-8278-4718-BB55-BD9E41B3060F}" type="pres">
      <dgm:prSet presAssocID="{C95FA294-B990-4457-AD10-067D692E219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y Balls 10%"/>
        </a:ext>
      </dgm:extLst>
    </dgm:pt>
    <dgm:pt modelId="{2A5F6998-3071-4378-95FD-48334F07AA40}" type="pres">
      <dgm:prSet presAssocID="{C95FA294-B990-4457-AD10-067D692E219D}" presName="spaceRect" presStyleCnt="0"/>
      <dgm:spPr/>
    </dgm:pt>
    <dgm:pt modelId="{13D534E7-39C9-4E3F-9D71-153619C0AB8A}" type="pres">
      <dgm:prSet presAssocID="{C95FA294-B990-4457-AD10-067D692E219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C1EDA0F-459A-4855-9A5C-F904003BA1F4}" type="presOf" srcId="{BA17619F-A167-44C2-84A1-2CA8CE26F3C0}" destId="{EA3C7EBF-A607-42EA-BF30-232ECC998D3D}" srcOrd="0" destOrd="0" presId="urn:microsoft.com/office/officeart/2018/2/layout/IconVerticalSolidList"/>
    <dgm:cxn modelId="{0ABF5C44-1FA7-4FC3-AEE2-8A4DB9289799}" type="presOf" srcId="{DADAF839-4B4C-4BB3-AA7F-599796ED9BFB}" destId="{E3C23C77-97D3-4879-8AB4-568C81ADFB31}" srcOrd="0" destOrd="0" presId="urn:microsoft.com/office/officeart/2018/2/layout/IconVerticalSolidList"/>
    <dgm:cxn modelId="{6754B24D-0498-4EC6-8466-CC2840200F92}" srcId="{01D146CF-C7EA-4180-87C5-E9AF7FB62012}" destId="{DADAF839-4B4C-4BB3-AA7F-599796ED9BFB}" srcOrd="4" destOrd="0" parTransId="{9B7A1AB3-046B-4F9A-94F4-8D67BB7FE9B5}" sibTransId="{DBD05EDD-320B-494F-B057-42D3CB706C8C}"/>
    <dgm:cxn modelId="{ADC42F4E-64A9-4833-8FEF-D6A52A91F35A}" srcId="{01D146CF-C7EA-4180-87C5-E9AF7FB62012}" destId="{BA17619F-A167-44C2-84A1-2CA8CE26F3C0}" srcOrd="2" destOrd="0" parTransId="{696DCFA5-036D-4CA6-99BE-2247671B395F}" sibTransId="{A1579A27-3E89-467B-A535-B832A40447DD}"/>
    <dgm:cxn modelId="{9D1C688E-AE1A-4A7B-9D2E-0CA6A00C963C}" srcId="{01D146CF-C7EA-4180-87C5-E9AF7FB62012}" destId="{C95FA294-B990-4457-AD10-067D692E219D}" srcOrd="5" destOrd="0" parTransId="{BC562B0F-B55D-49CC-AE61-B4ADA0D3AC6D}" sibTransId="{E59E7958-5A34-4D12-BF93-CFB2F7225B67}"/>
    <dgm:cxn modelId="{EA25458F-DF00-431D-B9D1-A444C698D5EC}" srcId="{01D146CF-C7EA-4180-87C5-E9AF7FB62012}" destId="{D2F791CB-5ACE-47A0-8CF9-744DAA8E4996}" srcOrd="3" destOrd="0" parTransId="{FE102852-4488-4649-BE5A-4AC9F8B8A77D}" sibTransId="{6EA2177A-289D-4117-90D2-32C96E85A5C0}"/>
    <dgm:cxn modelId="{0D027195-4B40-4986-9DE1-1D02FC7877BE}" type="presOf" srcId="{D2F791CB-5ACE-47A0-8CF9-744DAA8E4996}" destId="{35C4E7C4-185F-47DD-914C-F12ADECEB675}" srcOrd="0" destOrd="0" presId="urn:microsoft.com/office/officeart/2018/2/layout/IconVerticalSolidList"/>
    <dgm:cxn modelId="{14434297-0C0D-4463-B509-3003BD01DB06}" type="presOf" srcId="{FCE73DF1-79F2-4E34-ACDA-148210F82CFC}" destId="{BE54D946-22A0-4337-BE2C-591904D8272F}" srcOrd="0" destOrd="0" presId="urn:microsoft.com/office/officeart/2018/2/layout/IconVerticalSolidList"/>
    <dgm:cxn modelId="{C35E3099-D065-42FD-8891-6BF3B0BE94F6}" type="presOf" srcId="{01D146CF-C7EA-4180-87C5-E9AF7FB62012}" destId="{45190C62-E2CD-4226-9F87-1EA41DABC81B}" srcOrd="0" destOrd="0" presId="urn:microsoft.com/office/officeart/2018/2/layout/IconVerticalSolidList"/>
    <dgm:cxn modelId="{DBD165A8-C74E-4541-BEE1-8F8A027088AC}" srcId="{01D146CF-C7EA-4180-87C5-E9AF7FB62012}" destId="{FCE73DF1-79F2-4E34-ACDA-148210F82CFC}" srcOrd="1" destOrd="0" parTransId="{45BB35A3-C7D1-429E-A9BC-8A8CF302D303}" sibTransId="{7C6125C3-A477-4E54-9072-5ACBBECA7418}"/>
    <dgm:cxn modelId="{772DBBD1-9217-4A7B-BEBA-FAA95574993F}" type="presOf" srcId="{C95FA294-B990-4457-AD10-067D692E219D}" destId="{13D534E7-39C9-4E3F-9D71-153619C0AB8A}" srcOrd="0" destOrd="0" presId="urn:microsoft.com/office/officeart/2018/2/layout/IconVerticalSolidList"/>
    <dgm:cxn modelId="{E0A8AFE9-1B96-4E53-90D7-769D5A9E0BC0}" srcId="{01D146CF-C7EA-4180-87C5-E9AF7FB62012}" destId="{9B38D1E9-9EF9-4B5F-973C-1AA922812768}" srcOrd="0" destOrd="0" parTransId="{13D601FC-2CE4-4940-A067-91AE1B35B738}" sibTransId="{4F83FAAE-7A6D-4F9D-9D72-45D4E72C3669}"/>
    <dgm:cxn modelId="{428912FD-94B7-41C7-8A4B-0A0C35BBFBD5}" type="presOf" srcId="{9B38D1E9-9EF9-4B5F-973C-1AA922812768}" destId="{64011060-1112-4319-85FE-ED1FF5772ECB}" srcOrd="0" destOrd="0" presId="urn:microsoft.com/office/officeart/2018/2/layout/IconVerticalSolidList"/>
    <dgm:cxn modelId="{60E6982E-CE12-4A58-BB89-E89859804ECA}" type="presParOf" srcId="{45190C62-E2CD-4226-9F87-1EA41DABC81B}" destId="{44335BDF-0390-49E4-B85E-3960B7D37E9B}" srcOrd="0" destOrd="0" presId="urn:microsoft.com/office/officeart/2018/2/layout/IconVerticalSolidList"/>
    <dgm:cxn modelId="{1B70572B-EC97-41D3-89C3-6E085BC40029}" type="presParOf" srcId="{44335BDF-0390-49E4-B85E-3960B7D37E9B}" destId="{B6A1F539-411E-44A2-9D30-8127DC2B01D6}" srcOrd="0" destOrd="0" presId="urn:microsoft.com/office/officeart/2018/2/layout/IconVerticalSolidList"/>
    <dgm:cxn modelId="{A771F9D2-0F55-4D93-92EB-5546A9BD6325}" type="presParOf" srcId="{44335BDF-0390-49E4-B85E-3960B7D37E9B}" destId="{356638F0-591E-4B80-BFAF-838DCB23F7FF}" srcOrd="1" destOrd="0" presId="urn:microsoft.com/office/officeart/2018/2/layout/IconVerticalSolidList"/>
    <dgm:cxn modelId="{2BDCEB96-92FC-455A-B506-0E835FF2CF18}" type="presParOf" srcId="{44335BDF-0390-49E4-B85E-3960B7D37E9B}" destId="{556CA8A6-AC91-45D3-B2ED-ADE5271D9C54}" srcOrd="2" destOrd="0" presId="urn:microsoft.com/office/officeart/2018/2/layout/IconVerticalSolidList"/>
    <dgm:cxn modelId="{7D9E04F9-2507-4675-8787-F3671B116B81}" type="presParOf" srcId="{44335BDF-0390-49E4-B85E-3960B7D37E9B}" destId="{64011060-1112-4319-85FE-ED1FF5772ECB}" srcOrd="3" destOrd="0" presId="urn:microsoft.com/office/officeart/2018/2/layout/IconVerticalSolidList"/>
    <dgm:cxn modelId="{F75CF94A-95F6-4724-9A27-17DAC80992DB}" type="presParOf" srcId="{45190C62-E2CD-4226-9F87-1EA41DABC81B}" destId="{CD989831-326C-42DA-B68B-2F86A945BD2F}" srcOrd="1" destOrd="0" presId="urn:microsoft.com/office/officeart/2018/2/layout/IconVerticalSolidList"/>
    <dgm:cxn modelId="{2792055A-BBF7-4191-9EDB-8EB3E9A186E7}" type="presParOf" srcId="{45190C62-E2CD-4226-9F87-1EA41DABC81B}" destId="{024EE330-F4E0-448F-A661-4112DE46E581}" srcOrd="2" destOrd="0" presId="urn:microsoft.com/office/officeart/2018/2/layout/IconVerticalSolidList"/>
    <dgm:cxn modelId="{EB7C197F-F4C3-4730-BA97-6B544EEDE853}" type="presParOf" srcId="{024EE330-F4E0-448F-A661-4112DE46E581}" destId="{023C5E01-6FE9-4A15-9844-663B8462C315}" srcOrd="0" destOrd="0" presId="urn:microsoft.com/office/officeart/2018/2/layout/IconVerticalSolidList"/>
    <dgm:cxn modelId="{57F0F55C-784E-41F8-8FEB-9041246F63A7}" type="presParOf" srcId="{024EE330-F4E0-448F-A661-4112DE46E581}" destId="{F2F9FE29-61D6-4C37-B2F9-36BBC80BE701}" srcOrd="1" destOrd="0" presId="urn:microsoft.com/office/officeart/2018/2/layout/IconVerticalSolidList"/>
    <dgm:cxn modelId="{4005C2EA-B827-4651-BFAD-BAEB5FAF1DCE}" type="presParOf" srcId="{024EE330-F4E0-448F-A661-4112DE46E581}" destId="{675FEC5D-7FA4-4725-9A5B-E2CC08145546}" srcOrd="2" destOrd="0" presId="urn:microsoft.com/office/officeart/2018/2/layout/IconVerticalSolidList"/>
    <dgm:cxn modelId="{0E79B50A-946D-434A-ACB6-2A195482F2AE}" type="presParOf" srcId="{024EE330-F4E0-448F-A661-4112DE46E581}" destId="{BE54D946-22A0-4337-BE2C-591904D8272F}" srcOrd="3" destOrd="0" presId="urn:microsoft.com/office/officeart/2018/2/layout/IconVerticalSolidList"/>
    <dgm:cxn modelId="{49A98EAC-E10E-4C47-A464-45F494E93671}" type="presParOf" srcId="{45190C62-E2CD-4226-9F87-1EA41DABC81B}" destId="{E1CB1989-8809-45C2-917E-01BD6981D327}" srcOrd="3" destOrd="0" presId="urn:microsoft.com/office/officeart/2018/2/layout/IconVerticalSolidList"/>
    <dgm:cxn modelId="{98EAB71D-0094-4285-AA1F-35E54C0EA4CA}" type="presParOf" srcId="{45190C62-E2CD-4226-9F87-1EA41DABC81B}" destId="{EEB62AFE-D7F2-4EF0-AB49-8DB15E0E35E1}" srcOrd="4" destOrd="0" presId="urn:microsoft.com/office/officeart/2018/2/layout/IconVerticalSolidList"/>
    <dgm:cxn modelId="{4EF70CFD-2592-4518-A8DF-70B7E4FB34D2}" type="presParOf" srcId="{EEB62AFE-D7F2-4EF0-AB49-8DB15E0E35E1}" destId="{89D5A6CC-3A3A-4F22-90DA-AE4287C62939}" srcOrd="0" destOrd="0" presId="urn:microsoft.com/office/officeart/2018/2/layout/IconVerticalSolidList"/>
    <dgm:cxn modelId="{32090C09-0F3B-4598-918E-7F7C4A31F319}" type="presParOf" srcId="{EEB62AFE-D7F2-4EF0-AB49-8DB15E0E35E1}" destId="{A1B54C19-C1B2-44B6-B3D8-8D519FCC1E95}" srcOrd="1" destOrd="0" presId="urn:microsoft.com/office/officeart/2018/2/layout/IconVerticalSolidList"/>
    <dgm:cxn modelId="{05DC71FB-C886-434B-AFA0-3701BB68EA7F}" type="presParOf" srcId="{EEB62AFE-D7F2-4EF0-AB49-8DB15E0E35E1}" destId="{42BB46AD-7409-4143-8C26-CC86872A610D}" srcOrd="2" destOrd="0" presId="urn:microsoft.com/office/officeart/2018/2/layout/IconVerticalSolidList"/>
    <dgm:cxn modelId="{66ADB23E-2340-426A-9D4F-487CBEFB59E5}" type="presParOf" srcId="{EEB62AFE-D7F2-4EF0-AB49-8DB15E0E35E1}" destId="{EA3C7EBF-A607-42EA-BF30-232ECC998D3D}" srcOrd="3" destOrd="0" presId="urn:microsoft.com/office/officeart/2018/2/layout/IconVerticalSolidList"/>
    <dgm:cxn modelId="{2DBD0A26-2EE9-425E-9701-2BACC333A035}" type="presParOf" srcId="{45190C62-E2CD-4226-9F87-1EA41DABC81B}" destId="{E576FD04-00FA-4811-97FF-EF93133D7E56}" srcOrd="5" destOrd="0" presId="urn:microsoft.com/office/officeart/2018/2/layout/IconVerticalSolidList"/>
    <dgm:cxn modelId="{F000D5E1-BF20-40BA-9F02-811FEF765DE4}" type="presParOf" srcId="{45190C62-E2CD-4226-9F87-1EA41DABC81B}" destId="{8F518234-0961-4EB6-9330-8323EAFA1194}" srcOrd="6" destOrd="0" presId="urn:microsoft.com/office/officeart/2018/2/layout/IconVerticalSolidList"/>
    <dgm:cxn modelId="{79FA2DB6-0BD2-461D-B102-0E9FEB496F65}" type="presParOf" srcId="{8F518234-0961-4EB6-9330-8323EAFA1194}" destId="{31FCF8CD-2636-40FD-BBEE-B69A944425D2}" srcOrd="0" destOrd="0" presId="urn:microsoft.com/office/officeart/2018/2/layout/IconVerticalSolidList"/>
    <dgm:cxn modelId="{C591C640-D388-4A0C-A2C1-1507960F31F1}" type="presParOf" srcId="{8F518234-0961-4EB6-9330-8323EAFA1194}" destId="{08BEDF6A-7977-4917-A514-1DC523BD4A8B}" srcOrd="1" destOrd="0" presId="urn:microsoft.com/office/officeart/2018/2/layout/IconVerticalSolidList"/>
    <dgm:cxn modelId="{EA6BF64B-23A7-432A-A05F-A90372AC9253}" type="presParOf" srcId="{8F518234-0961-4EB6-9330-8323EAFA1194}" destId="{48A5F424-E7B6-40E9-A464-00596579CD2B}" srcOrd="2" destOrd="0" presId="urn:microsoft.com/office/officeart/2018/2/layout/IconVerticalSolidList"/>
    <dgm:cxn modelId="{BCACE404-6C24-4D1F-A182-722E44F8927A}" type="presParOf" srcId="{8F518234-0961-4EB6-9330-8323EAFA1194}" destId="{35C4E7C4-185F-47DD-914C-F12ADECEB675}" srcOrd="3" destOrd="0" presId="urn:microsoft.com/office/officeart/2018/2/layout/IconVerticalSolidList"/>
    <dgm:cxn modelId="{6C079374-FBEE-493E-B15F-2CCF7D09DFCE}" type="presParOf" srcId="{45190C62-E2CD-4226-9F87-1EA41DABC81B}" destId="{470C03C6-BE67-48F4-AC16-73C95B99714E}" srcOrd="7" destOrd="0" presId="urn:microsoft.com/office/officeart/2018/2/layout/IconVerticalSolidList"/>
    <dgm:cxn modelId="{8F36D946-5337-4CBC-8E91-B77BE7EF521B}" type="presParOf" srcId="{45190C62-E2CD-4226-9F87-1EA41DABC81B}" destId="{8F58539A-F51A-45DF-8B02-8E8F3DEED3F1}" srcOrd="8" destOrd="0" presId="urn:microsoft.com/office/officeart/2018/2/layout/IconVerticalSolidList"/>
    <dgm:cxn modelId="{743C6FE7-DF18-4327-B032-318DFAD227F7}" type="presParOf" srcId="{8F58539A-F51A-45DF-8B02-8E8F3DEED3F1}" destId="{F2A698AF-7323-4B8F-ABE7-9C85C14E025C}" srcOrd="0" destOrd="0" presId="urn:microsoft.com/office/officeart/2018/2/layout/IconVerticalSolidList"/>
    <dgm:cxn modelId="{20636D41-28BD-4F8F-92FC-55999A98B9CC}" type="presParOf" srcId="{8F58539A-F51A-45DF-8B02-8E8F3DEED3F1}" destId="{DBAD7D87-E6DF-4D08-AC44-3189ADFF005A}" srcOrd="1" destOrd="0" presId="urn:microsoft.com/office/officeart/2018/2/layout/IconVerticalSolidList"/>
    <dgm:cxn modelId="{80F50A70-5419-4E99-9A10-2DC07A9E3A57}" type="presParOf" srcId="{8F58539A-F51A-45DF-8B02-8E8F3DEED3F1}" destId="{8E996A70-E5B4-4991-9DCF-C603A85B458E}" srcOrd="2" destOrd="0" presId="urn:microsoft.com/office/officeart/2018/2/layout/IconVerticalSolidList"/>
    <dgm:cxn modelId="{BCE58852-0BE6-442C-8D9B-DC14841AAD65}" type="presParOf" srcId="{8F58539A-F51A-45DF-8B02-8E8F3DEED3F1}" destId="{E3C23C77-97D3-4879-8AB4-568C81ADFB31}" srcOrd="3" destOrd="0" presId="urn:microsoft.com/office/officeart/2018/2/layout/IconVerticalSolidList"/>
    <dgm:cxn modelId="{005E1B24-AE73-4FF6-8E44-E8ED0E664E32}" type="presParOf" srcId="{45190C62-E2CD-4226-9F87-1EA41DABC81B}" destId="{2328665E-94C4-4296-B594-F26A3E209A91}" srcOrd="9" destOrd="0" presId="urn:microsoft.com/office/officeart/2018/2/layout/IconVerticalSolidList"/>
    <dgm:cxn modelId="{8DA90F38-68FE-4CAC-B15C-AFF113C0A429}" type="presParOf" srcId="{45190C62-E2CD-4226-9F87-1EA41DABC81B}" destId="{B37F454A-9C10-482B-8BBA-A701BE7D13DE}" srcOrd="10" destOrd="0" presId="urn:microsoft.com/office/officeart/2018/2/layout/IconVerticalSolidList"/>
    <dgm:cxn modelId="{331E8171-59E1-4F47-BA4C-7B20392E5A4B}" type="presParOf" srcId="{B37F454A-9C10-482B-8BBA-A701BE7D13DE}" destId="{A774DF71-D124-4E39-8E3C-DCE7E9F33C04}" srcOrd="0" destOrd="0" presId="urn:microsoft.com/office/officeart/2018/2/layout/IconVerticalSolidList"/>
    <dgm:cxn modelId="{CA297639-E221-452D-9E3C-532B76E2690C}" type="presParOf" srcId="{B37F454A-9C10-482B-8BBA-A701BE7D13DE}" destId="{41D6DC35-8278-4718-BB55-BD9E41B3060F}" srcOrd="1" destOrd="0" presId="urn:microsoft.com/office/officeart/2018/2/layout/IconVerticalSolidList"/>
    <dgm:cxn modelId="{E1B2F077-2573-495F-AA9D-D8BA76A13919}" type="presParOf" srcId="{B37F454A-9C10-482B-8BBA-A701BE7D13DE}" destId="{2A5F6998-3071-4378-95FD-48334F07AA40}" srcOrd="2" destOrd="0" presId="urn:microsoft.com/office/officeart/2018/2/layout/IconVerticalSolidList"/>
    <dgm:cxn modelId="{3805865E-CF0F-4BBF-8FB3-8F2A5BD18407}" type="presParOf" srcId="{B37F454A-9C10-482B-8BBA-A701BE7D13DE}" destId="{13D534E7-39C9-4E3F-9D71-153619C0AB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1F539-411E-44A2-9D30-8127DC2B01D6}">
      <dsp:nvSpPr>
        <dsp:cNvPr id="0" name=""/>
        <dsp:cNvSpPr/>
      </dsp:nvSpPr>
      <dsp:spPr>
        <a:xfrm>
          <a:off x="0" y="1829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638F0-591E-4B80-BFAF-838DCB23F7FF}">
      <dsp:nvSpPr>
        <dsp:cNvPr id="0" name=""/>
        <dsp:cNvSpPr/>
      </dsp:nvSpPr>
      <dsp:spPr>
        <a:xfrm>
          <a:off x="235850" y="177255"/>
          <a:ext cx="428818" cy="428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11060-1112-4319-85FE-ED1FF5772ECB}">
      <dsp:nvSpPr>
        <dsp:cNvPr id="0" name=""/>
        <dsp:cNvSpPr/>
      </dsp:nvSpPr>
      <dsp:spPr>
        <a:xfrm>
          <a:off x="900518" y="1829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Lebensweise, Produktion verändert sich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1829"/>
        <a:ext cx="5347881" cy="779669"/>
      </dsp:txXfrm>
    </dsp:sp>
    <dsp:sp modelId="{023C5E01-6FE9-4A15-9844-663B8462C315}">
      <dsp:nvSpPr>
        <dsp:cNvPr id="0" name=""/>
        <dsp:cNvSpPr/>
      </dsp:nvSpPr>
      <dsp:spPr>
        <a:xfrm>
          <a:off x="0" y="976416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9FE29-61D6-4C37-B2F9-36BBC80BE701}">
      <dsp:nvSpPr>
        <dsp:cNvPr id="0" name=""/>
        <dsp:cNvSpPr/>
      </dsp:nvSpPr>
      <dsp:spPr>
        <a:xfrm>
          <a:off x="235850" y="1151842"/>
          <a:ext cx="428818" cy="428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D946-22A0-4337-BE2C-591904D8272F}">
      <dsp:nvSpPr>
        <dsp:cNvPr id="0" name=""/>
        <dsp:cNvSpPr/>
      </dsp:nvSpPr>
      <dsp:spPr>
        <a:xfrm>
          <a:off x="900518" y="976416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Somit auch Preisfindung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976416"/>
        <a:ext cx="5347881" cy="779669"/>
      </dsp:txXfrm>
    </dsp:sp>
    <dsp:sp modelId="{89D5A6CC-3A3A-4F22-90DA-AE4287C62939}">
      <dsp:nvSpPr>
        <dsp:cNvPr id="0" name=""/>
        <dsp:cNvSpPr/>
      </dsp:nvSpPr>
      <dsp:spPr>
        <a:xfrm>
          <a:off x="0" y="1951003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54C19-C1B2-44B6-B3D8-8D519FCC1E95}">
      <dsp:nvSpPr>
        <dsp:cNvPr id="0" name=""/>
        <dsp:cNvSpPr/>
      </dsp:nvSpPr>
      <dsp:spPr>
        <a:xfrm>
          <a:off x="235850" y="2126428"/>
          <a:ext cx="428818" cy="428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C7EBF-A607-42EA-BF30-232ECC998D3D}">
      <dsp:nvSpPr>
        <dsp:cNvPr id="0" name=""/>
        <dsp:cNvSpPr/>
      </dsp:nvSpPr>
      <dsp:spPr>
        <a:xfrm>
          <a:off x="900518" y="1951003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Z.B. KFZ-Versicherung, Supermärkte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1951003"/>
        <a:ext cx="5347881" cy="779669"/>
      </dsp:txXfrm>
    </dsp:sp>
    <dsp:sp modelId="{31FCF8CD-2636-40FD-BBEE-B69A944425D2}">
      <dsp:nvSpPr>
        <dsp:cNvPr id="0" name=""/>
        <dsp:cNvSpPr/>
      </dsp:nvSpPr>
      <dsp:spPr>
        <a:xfrm>
          <a:off x="0" y="2925590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EDF6A-7977-4917-A514-1DC523BD4A8B}">
      <dsp:nvSpPr>
        <dsp:cNvPr id="0" name=""/>
        <dsp:cNvSpPr/>
      </dsp:nvSpPr>
      <dsp:spPr>
        <a:xfrm>
          <a:off x="235850" y="3101015"/>
          <a:ext cx="428818" cy="428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4E7C4-185F-47DD-914C-F12ADECEB675}">
      <dsp:nvSpPr>
        <dsp:cNvPr id="0" name=""/>
        <dsp:cNvSpPr/>
      </dsp:nvSpPr>
      <dsp:spPr>
        <a:xfrm>
          <a:off x="900518" y="2925590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Preisentwicklung und Gerechtigkeit?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2925590"/>
        <a:ext cx="5347881" cy="779669"/>
      </dsp:txXfrm>
    </dsp:sp>
    <dsp:sp modelId="{F2A698AF-7323-4B8F-ABE7-9C85C14E025C}">
      <dsp:nvSpPr>
        <dsp:cNvPr id="0" name=""/>
        <dsp:cNvSpPr/>
      </dsp:nvSpPr>
      <dsp:spPr>
        <a:xfrm>
          <a:off x="0" y="3900177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D7D87-E6DF-4D08-AC44-3189ADFF005A}">
      <dsp:nvSpPr>
        <dsp:cNvPr id="0" name=""/>
        <dsp:cNvSpPr/>
      </dsp:nvSpPr>
      <dsp:spPr>
        <a:xfrm>
          <a:off x="235850" y="4075602"/>
          <a:ext cx="428818" cy="4288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23C77-97D3-4879-8AB4-568C81ADFB31}">
      <dsp:nvSpPr>
        <dsp:cNvPr id="0" name=""/>
        <dsp:cNvSpPr/>
      </dsp:nvSpPr>
      <dsp:spPr>
        <a:xfrm>
          <a:off x="900518" y="3900177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Beide Handelspartner angemessener Preis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3900177"/>
        <a:ext cx="5347881" cy="779669"/>
      </dsp:txXfrm>
    </dsp:sp>
    <dsp:sp modelId="{A774DF71-D124-4E39-8E3C-DCE7E9F33C04}">
      <dsp:nvSpPr>
        <dsp:cNvPr id="0" name=""/>
        <dsp:cNvSpPr/>
      </dsp:nvSpPr>
      <dsp:spPr>
        <a:xfrm>
          <a:off x="0" y="4874763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DC35-8278-4718-BB55-BD9E41B3060F}">
      <dsp:nvSpPr>
        <dsp:cNvPr id="0" name=""/>
        <dsp:cNvSpPr/>
      </dsp:nvSpPr>
      <dsp:spPr>
        <a:xfrm>
          <a:off x="235850" y="5050189"/>
          <a:ext cx="428818" cy="4288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534E7-39C9-4E3F-9D71-153619C0AB8A}">
      <dsp:nvSpPr>
        <dsp:cNvPr id="0" name=""/>
        <dsp:cNvSpPr/>
      </dsp:nvSpPr>
      <dsp:spPr>
        <a:xfrm>
          <a:off x="900518" y="4874763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Viele Faktoren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900518" y="4874763"/>
        <a:ext cx="5347881" cy="77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8089F-8B13-CE40-9590-29A75552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783B6D-C95B-244F-B6A9-24DA43360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0FAF7D-DAB9-0048-9F51-AC9FDCC4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BFB7E5-543A-A14D-9349-B8872116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8398A9-FD90-1544-833B-62B5240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C8E85-22B5-FD43-9E9E-F6558805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19DB0F-56BF-0C4E-9141-D3700A6E9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0DFD52-437E-874D-8C4F-170CA17E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B6A936-6FF8-4C4D-8ADA-6A6E7E9F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41E81A-49A0-0148-9950-169BC8E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49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F5CE2A-8468-5348-8695-36D0E6857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D769AF-A7E9-3441-8DA3-9D5C209B2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A67CF4-ECB0-6240-89CC-A339976E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DE8ABE-5400-6F4F-8B83-0C9A8916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2482C9-9C0C-FC4E-A695-96C3D60F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11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38B40-9CEE-F74E-B0BB-3581EF70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9C418-0801-3047-B7CF-7E074DECC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1C0383-4D3D-104B-8E56-3D8AE5E3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D49DA5-3774-DE40-8A88-AE31E2DF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CC5FBC-2E79-4E41-94F0-160855DD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73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8C050-A181-D344-A80A-FE066ADB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5238EC-EF26-6B44-82CE-67C8E510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E71996-EBDA-DC47-93CD-53BEEE71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8C9BF2-15EC-2841-B641-B0442D62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DBE2D-996F-184F-94D7-3A489103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58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E3B52-D06D-7646-92CF-1B72FF17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6963BF-918D-9B40-9C07-36037EE3B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9380A9-94EC-7642-BA1E-B68301496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5BC768-75D6-B740-8CE8-05682ED0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145736-0043-7649-87DC-56D5B0CD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75655D-CE25-7F40-8B27-18100BE7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76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B8751-BA1D-ED4B-B426-D0ECD6B2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52D71B-BB89-314F-A156-0DC4FA29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1890C5-08B8-1940-B10C-16BC50359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577C9C-86C8-414C-A796-DFC5927B8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48D977-C7C1-DA49-83DB-38EC2B5B9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245BA2-E789-EC44-937D-3E5969D8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827E56C-8143-BD4D-92A1-DE138D01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761E7B-4486-834B-A06D-2952E784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50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2D99F-4FEE-594D-B9A7-7FD40E1B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017436-DA8C-E344-B2E3-DFDAD9D6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C0C563-C279-2043-A78A-2A785769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19F7EA-A7FA-1347-B16B-5343A030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98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22303B-C3FD-D148-89F0-BC9B5F90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E7C668-BF38-7247-9875-B9415F6D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1A1876-E71A-5F41-8F12-8DB940A3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19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CE673-96C3-164B-A038-8EDF4DD3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DBF2BF-04BD-8548-B503-4871732C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D8B1F6-A6B1-3C4B-9C77-3588B8F3E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3F041A-7C05-204E-A9D1-B9361D99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65079D-9987-A94A-8907-BE2C624B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39471A-EF0C-F04B-AC6F-7558E41C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67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B1065-94B9-8342-A285-2AA93C76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D6DC6A-4F4C-AA49-A4BB-986566BA4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77EC77-E6D8-A14F-9D10-E840152C7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098277-377B-3E41-91D6-B30CEAF5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009302-ACF7-4B4F-8FC8-1A8C23A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67DB86-7A08-A64A-9946-BAF5B9ED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11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030400-397B-E547-BEFB-E406AC31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E45F8A-BDAD-AC4D-A877-6D92B327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BCC028-6193-F84F-B11F-9B53EACEE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9CFA-F31E-EC48-B837-E0DE4324F6A9}" type="datetimeFigureOut">
              <a:rPr lang="de-DE" smtClean="0"/>
              <a:t>17.12.20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89E4C-7C87-B446-9FEA-FD5467545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0326BE-5532-EA43-9668-B39B7CBC0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6EAC-CD4A-0E49-BC50-D71EB551A8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E96657-2B4D-7A42-9448-D9388541C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54952"/>
            <a:ext cx="4324642" cy="2939655"/>
          </a:xfrm>
        </p:spPr>
        <p:txBody>
          <a:bodyPr>
            <a:normAutofit/>
          </a:bodyPr>
          <a:lstStyle/>
          <a:p>
            <a:r>
              <a:rPr lang="de-DE" sz="2600">
                <a:solidFill>
                  <a:schemeClr val="bg1"/>
                </a:solidFill>
                <a:latin typeface="Century Gothic" panose="020B0502020202020204" pitchFamily="34" charset="0"/>
              </a:rPr>
              <a:t>Preisfestsetzungen im Zeitalter der Informationstechnologie: Wie können gerechte Preise dauerhaft erzielt werden?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16746-8BCF-45A9-AFB0-8464FEBAC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3" r="5834" b="-2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Untertitel 2">
            <a:extLst>
              <a:ext uri="{FF2B5EF4-FFF2-40B4-BE49-F238E27FC236}">
                <a16:creationId xmlns:a16="http://schemas.microsoft.com/office/drawing/2014/main" id="{A1533D6A-A2F9-F44C-8965-ED7D973DC69B}"/>
              </a:ext>
            </a:extLst>
          </p:cNvPr>
          <p:cNvSpPr txBox="1">
            <a:spLocks/>
          </p:cNvSpPr>
          <p:nvPr/>
        </p:nvSpPr>
        <p:spPr>
          <a:xfrm>
            <a:off x="579726" y="4251321"/>
            <a:ext cx="4860256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900" dirty="0">
                <a:solidFill>
                  <a:srgbClr val="D56008"/>
                </a:solidFill>
                <a:latin typeface="Century Gothic" panose="020B0502020202020204" pitchFamily="34" charset="0"/>
              </a:rPr>
              <a:t>Business Information Systems</a:t>
            </a:r>
          </a:p>
          <a:p>
            <a:endParaRPr lang="de-DE" sz="1900" dirty="0">
              <a:solidFill>
                <a:srgbClr val="D56008"/>
              </a:solidFill>
              <a:latin typeface="Century Gothic" panose="020B0502020202020204" pitchFamily="34" charset="0"/>
            </a:endParaRPr>
          </a:p>
          <a:p>
            <a:r>
              <a:rPr lang="de-DE" sz="1900" dirty="0">
                <a:solidFill>
                  <a:srgbClr val="D56008"/>
                </a:solidFill>
                <a:latin typeface="Century Gothic" panose="020B0502020202020204" pitchFamily="34" charset="0"/>
              </a:rPr>
              <a:t>Janine KNITEL | H01550716</a:t>
            </a:r>
          </a:p>
          <a:p>
            <a:endParaRPr lang="de-DE" sz="1900" dirty="0">
              <a:solidFill>
                <a:srgbClr val="D5600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5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E3F1AA-8E28-5044-86A6-079D79ED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de-DE" sz="4100">
                <a:solidFill>
                  <a:schemeClr val="bg1"/>
                </a:solidFill>
                <a:latin typeface="Century Gothic" panose="020B0502020202020204" pitchFamily="34" charset="0"/>
              </a:rPr>
              <a:t>Funktionen der Wirtschaftsethik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2A38DB-22CD-FD4D-A191-694A28A6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345827"/>
            <a:ext cx="5217173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Schaden wirtschaftlicher Schäden gegenüber Dritten vermeiden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Schaden für eigenes Unternehmen minimieren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Produktivität des zwischenmenschliche Zusammenarbeitens</a:t>
            </a:r>
          </a:p>
          <a:p>
            <a:endParaRPr lang="de-DE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889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F8EF37-BB3C-0243-8907-6AA2FEB7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de-DE" sz="3700">
                <a:solidFill>
                  <a:schemeClr val="bg1"/>
                </a:solidFill>
                <a:latin typeface="Century Gothic" panose="020B0502020202020204" pitchFamily="34" charset="0"/>
              </a:rPr>
              <a:t>Ziele der Wirtschaftsethik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DBC54F-5DFF-9247-A5C8-9D86C73D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Nicht rechtlich, aber moralisch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Aristoteles: Bereicherung vs. Beschaffung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Gegenseitiger Wert soll passend sein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Mensch steht über der Wirtschaft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Wirtschaft soll der Menschheit dienen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Calvinisten: wirtschaftlich erfolgreiche Menschen sind von Gott ausgewählt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Wirtschaft und Ethik schon früh miteinander verbunden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Sittliche und unsittliche Produkte</a:t>
            </a:r>
          </a:p>
          <a:p>
            <a:r>
              <a:rPr lang="de-DE" sz="1800">
                <a:solidFill>
                  <a:schemeClr val="bg1"/>
                </a:solidFill>
                <a:latin typeface="Century Gothic" panose="020B0502020202020204" pitchFamily="34" charset="0"/>
              </a:rPr>
              <a:t>Wohlstand darf nicht auf Kosten anderer aufgebaut werden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711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180198-4697-8543-8705-576BA355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Umsetzung Wirtschafsethik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2672C-C99B-A242-A85F-B3844618E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Korrektiv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Vorhandene Probleme lösen</a:t>
            </a: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Funktional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Produktivität verbessern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Mehrwert Unternehmer, Mitarbeiter und Kunden</a:t>
            </a: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Integrativ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Ethnische Auswirkungen der Wirtschaft an Lebenserfordernisse der Menschen anpassen</a:t>
            </a:r>
          </a:p>
          <a:p>
            <a:pPr lvl="1"/>
            <a:endParaRPr lang="de-DE" sz="17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Wirtschaftliches Handeln Vorteil für Menschen und Allgemeinheit</a:t>
            </a: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Abgrenzung zu BWL und VWL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2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3BD5BA-FF87-3B4B-8C00-9E59AABD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Die Geschichte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E8DF7-249D-294D-9FCF-44A38C37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Tauschhandel</a:t>
            </a:r>
          </a:p>
          <a:p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Geschichte des Geldes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6000 v. Chr. – Zwischentauschmittel z.B. Salz, Muscheln, Pfeilspitzen, Vieh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Silber und Gold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Münzen aus Silber und Gold – Mittelmeerraum v.A. römisches Reich und antikes Griechenland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Vereinfachung von Zahlungsvorgängen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Münzen hatten den Wert des in ihnen enthaltenen Rohstoffanteils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Heutzutage liegt Wert einer Münze über dem enthaltenen Metall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China Papiergeld im 11 Jahrhundert</a:t>
            </a:r>
          </a:p>
          <a:p>
            <a:pPr lvl="1"/>
            <a:r>
              <a:rPr lang="de-DE" sz="1700">
                <a:solidFill>
                  <a:schemeClr val="bg1"/>
                </a:solidFill>
                <a:latin typeface="Century Gothic" panose="020B0502020202020204" pitchFamily="34" charset="0"/>
              </a:rPr>
              <a:t>Spanien 1483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4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C417D74-9330-C24B-B364-B2A435BF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Preise in der DDR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91158-079D-0748-A829-9C30FC4D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Planwirtschaft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Festpreise für Produkte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Pläne für Produktionen für 5 Jahre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Reaktion auf unvorhergesehene Ereignisse nahezu unmöglich (veränderte Nachfrage)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Unzufriedenheit Bevölkerung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</a:rPr>
              <a:t>Hohe Nachfrage </a:t>
            </a:r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Mangelware</a:t>
            </a:r>
          </a:p>
          <a:p>
            <a:r>
              <a:rPr lang="de-DE" sz="22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Inflation nicht berücksichtigt</a:t>
            </a:r>
            <a:endParaRPr lang="de-DE" sz="2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0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4BFCE0A-B20D-4649-8FF4-56E2E24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Soziale Marktwirtschaft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9E6420-0DF3-F74B-B8B0-BE00A6A7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Nach dem 2. Weltkrieg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Basiert auf freier Marktwirtschaft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Hohe Leistungsfähigkeit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Monopolbildung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Hohe Arbeitslosigkeit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Zerstörerischer Wettbewerb</a:t>
            </a:r>
          </a:p>
          <a:p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Regulierende Elemente</a:t>
            </a:r>
          </a:p>
          <a:p>
            <a:pPr lvl="1"/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Wettbewerbsregelungen</a:t>
            </a:r>
          </a:p>
          <a:p>
            <a:pPr lvl="1"/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Verpflichtende Arbeitslosenversicherungen</a:t>
            </a:r>
          </a:p>
        </p:txBody>
      </p:sp>
    </p:spTree>
    <p:extLst>
      <p:ext uri="{BB962C8B-B14F-4D97-AF65-F5344CB8AC3E}">
        <p14:creationId xmlns:p14="http://schemas.microsoft.com/office/powerpoint/2010/main" val="38510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6EE849D-BCFE-D047-A7E0-25F925FB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Preisbildung heutzutage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4BC5C-DB5E-C247-986A-AB4D8A03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Dynamische Preisbildung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Preisbestimmung durch Onlineauktionen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Nutzungsbasierte Preise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Risikobasierte Preise</a:t>
            </a:r>
          </a:p>
        </p:txBody>
      </p:sp>
    </p:spTree>
    <p:extLst>
      <p:ext uri="{BB962C8B-B14F-4D97-AF65-F5344CB8AC3E}">
        <p14:creationId xmlns:p14="http://schemas.microsoft.com/office/powerpoint/2010/main" val="412930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B41B26-D234-F449-A163-1A18A4D0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Dynamische Preisbildung</a:t>
            </a:r>
          </a:p>
        </p:txBody>
      </p:sp>
      <p:cxnSp>
        <p:nvCxnSpPr>
          <p:cNvPr id="5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5CD1DB-F5D8-8847-8CAA-EFEA2CDF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Gleiches Produkt, aber unterschiedlicher Preis für Kaufzeitpunkt oder Konsumenten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Dynamische Preisgestaltung </a:t>
            </a:r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häufige Änderung der Preise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Preisvariation nicht angekündigt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Z.B. Flüge, Studierendentarif, Zugriffsgerät Android vs. iOS, Tankstelle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Vor Mitte der 1990er dynamische Preisbildung begrenzt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Heutzutage leichter umsetzbar (erhöhte Datenmengen, leistungsfähige IT-Infrastruktur)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Akzeptabel für Kunden</a:t>
            </a:r>
            <a:endParaRPr lang="de-DE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73BDB-7729-3F4A-A490-D9F67616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2800">
                <a:solidFill>
                  <a:schemeClr val="bg1"/>
                </a:solidFill>
                <a:latin typeface="Century Gothic" panose="020B0502020202020204" pitchFamily="34" charset="0"/>
              </a:rPr>
              <a:t>Preisbestimmung durch Onlineauktionen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6B2537-0C92-1141-AF3A-E312CAF3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eBay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„Schnäppchen“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B2C (Neuwaren, eingeschränkte Haltbarkeit, Fehler, Auslaufmodelle)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Nun auch für Standardprodukte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Handeln gehört dazu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Bezahlte Preise oft höher als Festpreise konventioneller Absatzkanäle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Unternehmen kann Preisbereitschaft und Präferenzen des Kundens feststellen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Kundenbindung</a:t>
            </a:r>
          </a:p>
          <a:p>
            <a:r>
              <a:rPr lang="de-DE" sz="1900">
                <a:solidFill>
                  <a:schemeClr val="bg1"/>
                </a:solidFill>
                <a:latin typeface="Century Gothic" panose="020B0502020202020204" pitchFamily="34" charset="0"/>
              </a:rPr>
              <a:t>Folgekäufe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2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2DE2F1-EA64-0D44-B89E-6BB5D3CF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4100">
                <a:solidFill>
                  <a:schemeClr val="bg1"/>
                </a:solidFill>
                <a:latin typeface="Century Gothic" panose="020B0502020202020204" pitchFamily="34" charset="0"/>
              </a:rPr>
              <a:t>Nutzungsbasierte Preise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5022A3-AE9D-B84E-A1C3-BE27FEC1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Zahlung nach Nutzung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Industrie 4.0 </a:t>
            </a:r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Zeit- bzw. Volumengenaue Abrechnung möglich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M2M Gateway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Geringere Nachfrage  geringere Fixkosten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Maschinen oft getauscht – Unternehmen immer am Puls der Zeit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Leasing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Full-Service-Verträge</a:t>
            </a:r>
            <a:endParaRPr lang="de-DE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B971B79-9729-B341-B4F3-F3A7DA75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8D5320-BA79-784D-A132-7EFE55B6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Preisbildung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Wirtschaftsethik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Geschichte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Preisbildung heutzutage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Einfluss der IT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Big-Data und künstliche Intelligenz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Data-Mining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Industrielle Revolution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Industrie 4.0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Resmüee</a:t>
            </a:r>
          </a:p>
        </p:txBody>
      </p:sp>
    </p:spTree>
    <p:extLst>
      <p:ext uri="{BB962C8B-B14F-4D97-AF65-F5344CB8AC3E}">
        <p14:creationId xmlns:p14="http://schemas.microsoft.com/office/powerpoint/2010/main" val="205716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40BBF2-7369-9A4A-A969-CE020881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Risikobasierte Preise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FD8A57-6000-174D-853A-7EB6B795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Kredit- und Versicherungsgeschäft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Wahrscheinlichkeit, dass (Schadens-)Ereignis eintritt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Aufwendige Berechnungen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Schufa, KSV 1890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690EE8-E009-C440-AA8F-85C2DB63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3100">
                <a:solidFill>
                  <a:schemeClr val="bg1"/>
                </a:solidFill>
                <a:latin typeface="Century Gothic" panose="020B0502020202020204" pitchFamily="34" charset="0"/>
              </a:rPr>
              <a:t>Entwicklung der allgemeinen IT-Technik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931EA0-5712-EC41-87B2-79B9B4BD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Turing Maschine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1930 und 1940er Rechenmaschinen in D und USA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Konrad Zuse – Modell Z4 – im Krieg durch Luftangriffe zerstört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USA 1946 erster vollständig einsetzbare Computer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Informationstechnik verbreitet sich rasant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Notebooks, Smartphones, Tablets –&gt; vollständiger Ersatz für klassische Computer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F6E602-E605-994C-9A4F-3E4AD310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Das Internet in der Geschichte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C6F9C-B449-CB4E-BAE8-8E4270D8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fontScale="92500" lnSpcReduction="10000"/>
          </a:bodyPr>
          <a:lstStyle/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Technisch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Plattform des Handelns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Öffentlich: Website, öffentliche E-Mail-Server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Privat: VPN, privater Server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Vorläufer: ARPA-Net (Zugriff auf Daten auch bei Atomkrieg)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1970: TCP/IP Protokoll</a:t>
            </a:r>
          </a:p>
          <a:p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Build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Board Systeme 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öffentliche Mailsysteme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1980er: Domain-Name-System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1989 – 1993: HTML, URI, http  Voraussetzungen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www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Ende 1990er: </a:t>
            </a:r>
            <a:r>
              <a:rPr lang="de-DE" sz="16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Filesharing</a:t>
            </a:r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-Plattformen Musik, Filme, Onlinespiele</a:t>
            </a:r>
          </a:p>
          <a:p>
            <a:r>
              <a:rPr lang="de-DE" sz="16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Seit 2010: Cloud-Dienste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F881C-71E5-1A4D-A301-040C8F1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de-DE" sz="3700">
                <a:solidFill>
                  <a:schemeClr val="bg1"/>
                </a:solidFill>
                <a:latin typeface="Century Gothic" panose="020B0502020202020204" pitchFamily="34" charset="0"/>
              </a:rPr>
              <a:t>Big Data und künstliche Intelligenz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B0794-41B1-5C4A-BB9A-BD9CF407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Begriffe häufig vermischt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Zwei unterschiedliche Technologien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Big-Data: große Datenmengen mit speziellen Lösungen verarbeitet und analysiert</a:t>
            </a:r>
          </a:p>
          <a:p>
            <a:endParaRPr lang="de-DE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24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4" name="Graphic 13" descr="Roboter Kontur">
            <a:extLst>
              <a:ext uri="{FF2B5EF4-FFF2-40B4-BE49-F238E27FC236}">
                <a16:creationId xmlns:a16="http://schemas.microsoft.com/office/drawing/2014/main" id="{BB471C89-4B3D-402F-BC54-2F6522F0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876" y="1820334"/>
            <a:ext cx="3217333" cy="32173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64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753757-E988-ED41-9BEB-F09C5D87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de-DE" sz="8000">
                <a:solidFill>
                  <a:schemeClr val="bg1"/>
                </a:solidFill>
                <a:latin typeface="Century Gothic" panose="020B0502020202020204" pitchFamily="34" charset="0"/>
              </a:rPr>
              <a:t>Data-Mining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A9B479-2A69-6143-A892-E3685D8E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Gewinnung von neuem Wissen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Auswertung vorhandener Daten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Zusammenhänge erfasster Daten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KDD-Prozess</a:t>
            </a:r>
          </a:p>
          <a:p>
            <a:pPr marL="0" indent="0">
              <a:buNone/>
            </a:pPr>
            <a:endParaRPr lang="de-DE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37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D5A7F5-7809-0441-8DF4-280A72FE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de-DE" sz="8000">
                <a:solidFill>
                  <a:schemeClr val="bg1"/>
                </a:solidFill>
                <a:latin typeface="Century Gothic" panose="020B0502020202020204" pitchFamily="34" charset="0"/>
              </a:rPr>
              <a:t>KDD-Prozess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741C0C-9731-2345-B390-AC40EBB1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Knowledge Discovery Databases</a:t>
            </a:r>
          </a:p>
          <a:p>
            <a:endParaRPr lang="de-DE" sz="2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Auswahl relevanter Daten aus allen vorhandenen (Ziel)Daten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Daten aus verschiedenen Quellen zu Gesamtdatensatz integrieren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Datenreduktion, Datenprojektion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Data-Mining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Muster interpretiert</a:t>
            </a:r>
          </a:p>
        </p:txBody>
      </p:sp>
    </p:spTree>
    <p:extLst>
      <p:ext uri="{BB962C8B-B14F-4D97-AF65-F5344CB8AC3E}">
        <p14:creationId xmlns:p14="http://schemas.microsoft.com/office/powerpoint/2010/main" val="2164443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71D1B9-5A8A-2B48-8375-FA74A5E8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96BD503-4AE0-1F43-934C-D75A05B3A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" r="-1" b="-1"/>
          <a:stretch/>
        </p:blipFill>
        <p:spPr>
          <a:xfrm>
            <a:off x="1281684" y="1309878"/>
            <a:ext cx="9628632" cy="36667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1455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05997-E8F3-6F46-9162-96A2BE3C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de-DE" sz="3100">
                <a:solidFill>
                  <a:schemeClr val="bg1"/>
                </a:solidFill>
                <a:latin typeface="Century Gothic" panose="020B0502020202020204" pitchFamily="34" charset="0"/>
              </a:rPr>
              <a:t>Aufgabenbereiche des Data Minings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C78926-641C-404E-B2D7-AB6FD54F1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713055"/>
            <a:ext cx="5217173" cy="3984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Klassifikation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Regression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Segmentierung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Abhängigkeitsentdeckung</a:t>
            </a:r>
          </a:p>
        </p:txBody>
      </p:sp>
      <p:grpSp>
        <p:nvGrpSpPr>
          <p:cNvPr id="2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23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7E87F7-EC21-0946-9615-B69D8DF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Verfahren des Data-Minings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EFDB3-49D1-2F49-A948-D0C35CCE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543050"/>
            <a:ext cx="5217173" cy="39391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Entscheidungsbäume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Künstlich neuronale Netze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Clusterverfahren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Assoziationsanalyse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81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254A6-99AB-DC4F-A0D7-9821C789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0A16A42-7FB5-7842-8BD1-E8DC21F05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662" y="0"/>
            <a:ext cx="10702171" cy="6971700"/>
          </a:xfrm>
        </p:spPr>
      </p:pic>
    </p:spTree>
    <p:extLst>
      <p:ext uri="{BB962C8B-B14F-4D97-AF65-F5344CB8AC3E}">
        <p14:creationId xmlns:p14="http://schemas.microsoft.com/office/powerpoint/2010/main" val="353989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8CCB3EB-3912-6F48-A3F1-0B71834D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Preisbildung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3B0526-2312-5943-B7A6-0F016F45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Beschaffungsorientiert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Kostenorientiert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Konkurrenzorientiert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Warenorientiert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Kundenorientiert</a:t>
            </a:r>
          </a:p>
        </p:txBody>
      </p:sp>
    </p:spTree>
    <p:extLst>
      <p:ext uri="{BB962C8B-B14F-4D97-AF65-F5344CB8AC3E}">
        <p14:creationId xmlns:p14="http://schemas.microsoft.com/office/powerpoint/2010/main" val="2586711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4A5B9B-709C-B148-9FD9-3DEB4103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Cross-Industry Standard Process for Data Mining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89DCD-FF6D-4748-8316-C808CF1C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Business Understanding (Geschäftsverständnis)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Data Unterstanding (Datenverständnis)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Data Preparation (Datenvorbereitung)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Modeling (Modellierung)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Evaluation (Auswertung)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Deployment (Bereitstellung)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4269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761540-BDED-6A48-B4A4-9AC8F8DB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Industrielle Revolution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BA8918-CF19-7E46-B3D3-EF82D8C5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Wandlung von Agrarstaat zu Industriestaat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Erfindung Dampfmaschine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Entdeckung </a:t>
            </a:r>
            <a:r>
              <a:rPr lang="de-DE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elektischer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Energie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Automatisierung Elektronik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Informationstechnologie</a:t>
            </a:r>
          </a:p>
          <a:p>
            <a:endParaRPr lang="de-D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Waren können in höherer Stückzahl produziert werden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Elektrische Energie 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Fließbandarbeit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EDV-gesteuerte/programmierte Maschinen, Industrieroboter übernehmen Handarbeit</a:t>
            </a:r>
            <a:endParaRPr lang="de-D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de-D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929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02FC61-41AE-FD4F-BB8E-BD90C0F1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Auswirkungen der industriellen Revolution auf den einzelnen Menschen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B0A2D-4936-4F41-A35A-E87A07D1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lnSpcReduction="10000"/>
          </a:bodyPr>
          <a:lstStyle/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Ängste, Sorgen Bevölkerung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Menschen mit vielen Aufgaben haben nur noch wenige/eine Aufgabe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Person hat keinen Überblick über kompletten Produktionsprozess 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Weisungsgewalt von </a:t>
            </a:r>
            <a:r>
              <a:rPr lang="de-DE" sz="18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Fabrikseigentümer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/Weisungsberechtigten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Heutzutage spezialisierte Mitarbeiter für bestimmte Aufgaben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Arbeiterklasse besitzt keine eigenen Produktionsmittel mehr (Handwerker, Bauern früher schon)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Weniger freie Menschen</a:t>
            </a:r>
          </a:p>
          <a:p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Viele Arbeiter die aus einer Landwirtschaft oder Geselle von </a:t>
            </a:r>
            <a:r>
              <a:rPr lang="de-DE" sz="18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Handwerksberugen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 kommen  wirtschaftlich </a:t>
            </a:r>
            <a:r>
              <a:rPr lang="de-DE" sz="18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gewzungen</a:t>
            </a: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  keine Existenzmöglichkeit am alten Arbeitsplatz</a:t>
            </a:r>
            <a:endParaRPr lang="de-D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04F77-EF1D-184C-9D68-FF937C3B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Industrie 4.0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395A72-9D3D-674D-91FC-77A8D8DE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>
            <a:normAutofit/>
          </a:bodyPr>
          <a:lstStyle/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Produktion von einer Vielzahl an Rechnersystemen gesteuert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Fabriken vernetzt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Bestellungen autark, zeitnah bei günstigem Anbieter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Wichtige Unternehmensentscheidungen werden automatisiert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Manuelle Arbeitsschritte (Hilfsarbeiten) künftig automatisiert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24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4" name="Graphic 13" descr="LKW">
            <a:extLst>
              <a:ext uri="{FF2B5EF4-FFF2-40B4-BE49-F238E27FC236}">
                <a16:creationId xmlns:a16="http://schemas.microsoft.com/office/drawing/2014/main" id="{32023203-12BD-407E-B47E-68760839D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876" y="1820334"/>
            <a:ext cx="3217333" cy="32173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9912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4481CA-F379-8340-A9E2-E1E8265C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923293"/>
            <a:ext cx="4030132" cy="4641720"/>
          </a:xfrm>
        </p:spPr>
        <p:txBody>
          <a:bodyPr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Änderung der Arbeitswelt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0A98BBA-D3EA-45DC-B8A1-9C61397D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4C95AB-2BD7-4E38-BDD5-1E41F3A9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15A037-1790-C04F-A713-44685D27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Veränderung wird kommen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Nicht absehbar, wie genau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Automatisierung vorangetrieben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Monotone Arbeiten fallen weg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Alltag: autonomes Fahren</a:t>
            </a:r>
          </a:p>
          <a:p>
            <a:r>
              <a:rPr lang="de-DE">
                <a:solidFill>
                  <a:schemeClr val="bg1"/>
                </a:solidFill>
                <a:latin typeface="Century Gothic" panose="020B0502020202020204" pitchFamily="34" charset="0"/>
              </a:rPr>
              <a:t>Job: vermehrt IT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836128-58DE-4E5A-B27E-DFE747CA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020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3DBCD9-6DCB-9042-8280-CB353458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Resmüee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132BBE9-34D2-477B-A414-E5415128B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145173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32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D19787-D073-F044-8CD0-AB451F20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2428874"/>
            <a:ext cx="5217173" cy="3670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DANKESCHÖN!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24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13E761B-F7C3-431D-AAF3-D4A810D5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876" y="1820334"/>
            <a:ext cx="3217333" cy="32173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16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5AA487-181F-7649-9C9F-A14DAAEC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2800">
                <a:solidFill>
                  <a:schemeClr val="bg1"/>
                </a:solidFill>
                <a:latin typeface="Century Gothic" panose="020B0502020202020204" pitchFamily="34" charset="0"/>
              </a:rPr>
              <a:t>Beschaffungsorientierte Preisbildung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7B216-3D2B-6F41-BA8D-D4912DBA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Klassische Form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Basis: Einkaufspreis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Zuschlagskalkulation: EK + (Gewinn)Zuschlag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Abschlagskalkulation: VK – (Gewinn)Abschlag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Handelsketten üben Druck auf kleine Hersteller aus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Zahlungsbereitschaft d. Kunden nicht berücksichtigt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Keine artikel- und standortbezogenen Preisdifferenzierung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Saisonalität und Kundenwünsche nicht berücksichtigt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6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20D559-58F7-944B-ABF2-B9E6FF6E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4100">
                <a:solidFill>
                  <a:schemeClr val="bg1"/>
                </a:solidFill>
                <a:latin typeface="Century Gothic" panose="020B0502020202020204" pitchFamily="34" charset="0"/>
              </a:rPr>
              <a:t>Kostenorientierte Preisbildung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77F1DE-AE17-5346-9610-AD629FC64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Kosten-Plus-Methode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Weiterentwicklung beschaffungsorientierter Preisbildung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Weitere Kosten berücksichtigt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Z.B. Personal-, Lagerkosten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9E1965-BCC6-9E4C-AA6C-D833C00B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3100">
                <a:solidFill>
                  <a:schemeClr val="bg1"/>
                </a:solidFill>
                <a:latin typeface="Century Gothic" panose="020B0502020202020204" pitchFamily="34" charset="0"/>
              </a:rPr>
              <a:t>Konkurrenzorientierte Preisbildung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CEB1C3-CBCC-BC4D-85D6-DB449221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Bei gesättigtem Markt</a:t>
            </a:r>
          </a:p>
          <a:p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Preispolitische Entscheidungen haben Auswirkungen auf andere Unternehmen</a:t>
            </a:r>
          </a:p>
          <a:p>
            <a:endParaRPr lang="de-DE" sz="11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Wirtschafts-friedliches Verhalten</a:t>
            </a:r>
          </a:p>
          <a:p>
            <a:pPr lvl="1"/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Preisfestsetzung nach eigenen Anforderungen Priorität</a:t>
            </a:r>
          </a:p>
          <a:p>
            <a:pPr lvl="1"/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Konkurrenten sollen nicht zu Schaden kommen</a:t>
            </a:r>
          </a:p>
          <a:p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Kampfverhalten</a:t>
            </a:r>
          </a:p>
          <a:p>
            <a:pPr lvl="1"/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Konkurrenz soll Schaden erleiden</a:t>
            </a:r>
          </a:p>
          <a:p>
            <a:pPr lvl="1"/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Konkurrenz ggf. aus dem Markt drängen</a:t>
            </a:r>
          </a:p>
          <a:p>
            <a:pPr lvl="1"/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Firmeninterne Informationen werden verwendet (z.B. Preisuntergrenze)</a:t>
            </a:r>
          </a:p>
          <a:p>
            <a:pPr lvl="1"/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Häufig bei neuen Anbietern in gesättigtem Markt</a:t>
            </a:r>
          </a:p>
          <a:p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Koalitionsverhalten</a:t>
            </a:r>
          </a:p>
          <a:p>
            <a:pPr lvl="1"/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Zusammenarbeit Mitbewerber</a:t>
            </a:r>
          </a:p>
          <a:p>
            <a:pPr lvl="1"/>
            <a:r>
              <a:rPr lang="de-DE" sz="1100">
                <a:solidFill>
                  <a:schemeClr val="bg1"/>
                </a:solidFill>
                <a:latin typeface="Century Gothic" panose="020B0502020202020204" pitchFamily="34" charset="0"/>
              </a:rPr>
              <a:t>Gesetzliche Einschränkungen –&gt; Wettbewerbsrecht</a:t>
            </a:r>
          </a:p>
          <a:p>
            <a:pPr lvl="1"/>
            <a:endParaRPr lang="de-DE" sz="11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9E29B5-849A-CC45-BE8F-0CDF73F7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4100">
                <a:solidFill>
                  <a:schemeClr val="bg1"/>
                </a:solidFill>
                <a:latin typeface="Century Gothic" panose="020B0502020202020204" pitchFamily="34" charset="0"/>
              </a:rPr>
              <a:t>Warenorientierte Preisbildung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AEEAB-A6B3-494B-BD86-50F579C2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Vorhandenen Informationen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Wenig Informationen = geringe Zahlungsbereitschaft </a:t>
            </a:r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 Annahme über geringe Qualität</a:t>
            </a:r>
          </a:p>
          <a:p>
            <a:endParaRPr lang="de-DE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B31CD8-C97A-8A41-B8DD-3C347D9D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e-DE" sz="3700">
                <a:solidFill>
                  <a:schemeClr val="bg1"/>
                </a:solidFill>
                <a:latin typeface="Century Gothic" panose="020B0502020202020204" pitchFamily="34" charset="0"/>
              </a:rPr>
              <a:t>Kundenorientierte Preisbildung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37BFDA-7B58-9941-B10D-2676F2079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Zahlungsbereitschaft Kunden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Z.B. Auktion – Gerichtsversteigerung</a:t>
            </a:r>
          </a:p>
          <a:p>
            <a:r>
              <a:rPr lang="de-DE" sz="2000">
                <a:solidFill>
                  <a:schemeClr val="bg1"/>
                </a:solidFill>
                <a:latin typeface="Century Gothic" panose="020B0502020202020204" pitchFamily="34" charset="0"/>
              </a:rPr>
              <a:t>Ungeeignet für Produkte mit kalkuliertem Mindestumsatz</a:t>
            </a:r>
          </a:p>
          <a:p>
            <a:endParaRPr lang="de-DE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19A665-E5EE-EA47-8385-5ABC2B6C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92" y="1202026"/>
            <a:ext cx="4030132" cy="4406508"/>
          </a:xfrm>
        </p:spPr>
        <p:txBody>
          <a:bodyPr>
            <a:normAutofit/>
          </a:bodyPr>
          <a:lstStyle/>
          <a:p>
            <a:pPr algn="ctr"/>
            <a:r>
              <a:rPr lang="de-DE" sz="3700">
                <a:solidFill>
                  <a:schemeClr val="bg1"/>
                </a:solidFill>
                <a:latin typeface="Century Gothic" panose="020B0502020202020204" pitchFamily="34" charset="0"/>
              </a:rPr>
              <a:t>Wirtschaftsethik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84C40D-7AD1-314A-AB07-05AEC30E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1257565"/>
            <a:ext cx="5217173" cy="4351338"/>
          </a:xfrm>
        </p:spPr>
        <p:txBody>
          <a:bodyPr>
            <a:normAutofit/>
          </a:bodyPr>
          <a:lstStyle/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Moralische Bewertung von Systemen der Wirtschaft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Potentiale zur gesellschaftlichen Kooperation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Kombinierbar mit Wirtschaftsleben?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Ethnisches Handeln oft teuer und nicht umsetzbar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Managerethik</a:t>
            </a:r>
          </a:p>
          <a:p>
            <a:r>
              <a:rPr lang="de-DE" sz="2400">
                <a:solidFill>
                  <a:schemeClr val="bg1"/>
                </a:solidFill>
                <a:latin typeface="Century Gothic" panose="020B0502020202020204" pitchFamily="34" charset="0"/>
              </a:rPr>
              <a:t>Unternehmensetik</a:t>
            </a:r>
          </a:p>
        </p:txBody>
      </p:sp>
      <p:grpSp>
        <p:nvGrpSpPr>
          <p:cNvPr id="162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6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8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7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Macintosh PowerPoint</Application>
  <PresentationFormat>Breitbild</PresentationFormat>
  <Paragraphs>246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Office</vt:lpstr>
      <vt:lpstr>Preisfestsetzungen im Zeitalter der Informationstechnologie: Wie können gerechte Preise dauerhaft erzielt werden?</vt:lpstr>
      <vt:lpstr>Agenda</vt:lpstr>
      <vt:lpstr>Preisbildung</vt:lpstr>
      <vt:lpstr>Beschaffungsorientierte Preisbildung</vt:lpstr>
      <vt:lpstr>Kostenorientierte Preisbildung</vt:lpstr>
      <vt:lpstr>Konkurrenzorientierte Preisbildung</vt:lpstr>
      <vt:lpstr>Warenorientierte Preisbildung</vt:lpstr>
      <vt:lpstr>Kundenorientierte Preisbildung</vt:lpstr>
      <vt:lpstr>Wirtschaftsethik</vt:lpstr>
      <vt:lpstr>Funktionen der Wirtschaftsethik</vt:lpstr>
      <vt:lpstr>Ziele der Wirtschaftsethik</vt:lpstr>
      <vt:lpstr>Umsetzung Wirtschafsethik</vt:lpstr>
      <vt:lpstr>Die Geschichte</vt:lpstr>
      <vt:lpstr>Preise in der DDR</vt:lpstr>
      <vt:lpstr>Soziale Marktwirtschaft</vt:lpstr>
      <vt:lpstr>Preisbildung heutzutage</vt:lpstr>
      <vt:lpstr>Dynamische Preisbildung</vt:lpstr>
      <vt:lpstr>Preisbestimmung durch Onlineauktionen</vt:lpstr>
      <vt:lpstr>Nutzungsbasierte Preise</vt:lpstr>
      <vt:lpstr>Risikobasierte Preise</vt:lpstr>
      <vt:lpstr>Entwicklung der allgemeinen IT-Technik</vt:lpstr>
      <vt:lpstr>Das Internet in der Geschichte</vt:lpstr>
      <vt:lpstr>Big Data und künstliche Intelligenz</vt:lpstr>
      <vt:lpstr>Data-Mining</vt:lpstr>
      <vt:lpstr>KDD-Prozess</vt:lpstr>
      <vt:lpstr>PowerPoint-Präsentation</vt:lpstr>
      <vt:lpstr>Aufgabenbereiche des Data Minings</vt:lpstr>
      <vt:lpstr>Verfahren des Data-Minings</vt:lpstr>
      <vt:lpstr>PowerPoint-Präsentation</vt:lpstr>
      <vt:lpstr>Cross-Industry Standard Process for Data Mining</vt:lpstr>
      <vt:lpstr>Industrielle Revolution</vt:lpstr>
      <vt:lpstr>Auswirkungen der industriellen Revolution auf den einzelnen Menschen</vt:lpstr>
      <vt:lpstr>Industrie 4.0</vt:lpstr>
      <vt:lpstr>Änderung der Arbeitswelt</vt:lpstr>
      <vt:lpstr>Resmüee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Preisfestsetzungen im Zeitalter der Informationstechnologie: Wie können gerechte Preise dauerhaft erzielt werden?</dc:title>
  <dc:creator>Janine Knitel</dc:creator>
  <cp:lastModifiedBy>Janine Knitel</cp:lastModifiedBy>
  <cp:revision>2</cp:revision>
  <dcterms:created xsi:type="dcterms:W3CDTF">2020-12-17T21:55:53Z</dcterms:created>
  <dcterms:modified xsi:type="dcterms:W3CDTF">2020-12-17T21:59:14Z</dcterms:modified>
</cp:coreProperties>
</file>