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63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914461" y="6153218"/>
            <a:ext cx="2332800" cy="482273"/>
          </a:xfrm>
          <a:prstGeom prst="rect">
            <a:avLst/>
          </a:prstGeom>
        </p:spPr>
      </p:pic>
      <p:sp>
        <p:nvSpPr>
          <p:cNvPr id="12" name="Textfeld 8"/>
          <p:cNvSpPr txBox="1"/>
          <p:nvPr userDrawn="1"/>
        </p:nvSpPr>
        <p:spPr>
          <a:xfrm>
            <a:off x="523137" y="6394355"/>
            <a:ext cx="761480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6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Institute of Information Systems and New Media</a:t>
            </a:r>
            <a:endParaRPr lang="en-GB" sz="1260" b="1" kern="1200" dirty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394100" y="750745"/>
            <a:ext cx="11403800" cy="244512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23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2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30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31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</p:spTree>
    <p:extLst>
      <p:ext uri="{BB962C8B-B14F-4D97-AF65-F5344CB8AC3E}">
        <p14:creationId xmlns:p14="http://schemas.microsoft.com/office/powerpoint/2010/main" val="35358299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383117" y="723983"/>
            <a:ext cx="11403800" cy="244512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60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244" y="6155953"/>
            <a:ext cx="2332741" cy="482804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2658" y="1279710"/>
            <a:ext cx="2498693" cy="117012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3117" y="3529966"/>
            <a:ext cx="5712883" cy="87941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44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807208" y="1561638"/>
            <a:ext cx="7248000" cy="12312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84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807208" y="1191696"/>
            <a:ext cx="7248000" cy="42184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16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4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25" name="Textfeld 8"/>
          <p:cNvSpPr txBox="1"/>
          <p:nvPr userDrawn="1"/>
        </p:nvSpPr>
        <p:spPr>
          <a:xfrm>
            <a:off x="363208" y="6397354"/>
            <a:ext cx="7692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60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Institute of Information Systems and New Media</a:t>
            </a:r>
            <a:endParaRPr lang="en-GB" sz="1260" b="1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574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6025" y="1613536"/>
            <a:ext cx="10346192" cy="4304461"/>
          </a:xfrm>
        </p:spPr>
        <p:txBody>
          <a:bodyPr lIns="0" rIns="0"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41778" y="6355583"/>
            <a:ext cx="652463" cy="309702"/>
          </a:xfrm>
        </p:spPr>
        <p:txBody>
          <a:bodyPr/>
          <a:lstStyle>
            <a:lvl1pPr>
              <a:defRPr sz="126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231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616545" y="1518439"/>
            <a:ext cx="10947396" cy="457792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252226"/>
            <a:ext cx="12192000" cy="3024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2162" y="347491"/>
            <a:ext cx="1557613" cy="7294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41778" y="6355583"/>
            <a:ext cx="652463" cy="309702"/>
          </a:xfrm>
        </p:spPr>
        <p:txBody>
          <a:bodyPr/>
          <a:lstStyle>
            <a:lvl1pPr>
              <a:defRPr sz="126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017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6540" y="1613535"/>
            <a:ext cx="5280000" cy="4458080"/>
          </a:xfrm>
        </p:spPr>
        <p:txBody>
          <a:bodyPr>
            <a:normAutofit/>
          </a:bodyPr>
          <a:lstStyle>
            <a:lvl1pPr>
              <a:defRPr sz="1920"/>
            </a:lvl1pPr>
            <a:lvl2pPr marL="649574" indent="-342900">
              <a:buClr>
                <a:schemeClr val="accent1"/>
              </a:buClr>
              <a:buFont typeface="Wingdings" charset="2"/>
              <a:buChar char="§"/>
              <a:defRPr sz="1800"/>
            </a:lvl2pPr>
            <a:lvl3pPr>
              <a:defRPr sz="1680"/>
            </a:lvl3pPr>
            <a:lvl4pPr>
              <a:buClr>
                <a:schemeClr val="accent1"/>
              </a:buClr>
              <a:defRPr sz="1440"/>
            </a:lvl4pPr>
            <a:lvl5pPr>
              <a:defRPr sz="144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7584" y="1613536"/>
            <a:ext cx="5280000" cy="445808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920"/>
            </a:lvl1pPr>
            <a:lvl2pPr marL="649574" indent="-342900">
              <a:buClr>
                <a:schemeClr val="accent1"/>
              </a:buClr>
              <a:buFont typeface="Wingdings" charset="2"/>
              <a:buChar char="§"/>
              <a:defRPr sz="1800"/>
            </a:lvl2pPr>
            <a:lvl3pPr>
              <a:defRPr sz="1680"/>
            </a:lvl3pPr>
            <a:lvl4pPr>
              <a:buClr>
                <a:schemeClr val="accent1"/>
              </a:buClr>
              <a:defRPr sz="1440"/>
            </a:lvl4pPr>
            <a:lvl5pPr>
              <a:buClr>
                <a:schemeClr val="accent1"/>
              </a:buClr>
              <a:defRPr sz="144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41778" y="6355583"/>
            <a:ext cx="660591" cy="309702"/>
          </a:xfrm>
          <a:prstGeom prst="rect">
            <a:avLst/>
          </a:prstGeom>
        </p:spPr>
        <p:txBody>
          <a:bodyPr/>
          <a:lstStyle>
            <a:lvl1pPr>
              <a:defRPr sz="126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44785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16540" y="2323189"/>
            <a:ext cx="5280000" cy="380341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7584" y="2323189"/>
            <a:ext cx="5280000" cy="3803417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80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624420" y="1613536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110479" indent="0">
              <a:buNone/>
              <a:tabLst/>
              <a:defRPr sz="2160" b="1" baseline="0">
                <a:solidFill>
                  <a:schemeClr val="bg1"/>
                </a:solidFill>
                <a:latin typeface="+mj-lt"/>
              </a:defRPr>
            </a:lvl1pPr>
            <a:lvl2pPr marL="548584" indent="0">
              <a:buNone/>
              <a:defRPr sz="2400" b="1"/>
            </a:lvl2pPr>
            <a:lvl3pPr marL="1097167" indent="0">
              <a:buNone/>
              <a:defRPr sz="2160" b="1"/>
            </a:lvl3pPr>
            <a:lvl4pPr marL="1645752" indent="0">
              <a:buNone/>
              <a:defRPr sz="1920" b="1"/>
            </a:lvl4pPr>
            <a:lvl5pPr marL="2194336" indent="0">
              <a:buNone/>
              <a:defRPr sz="1920" b="1"/>
            </a:lvl5pPr>
            <a:lvl6pPr marL="2742920" indent="0">
              <a:buNone/>
              <a:defRPr sz="1920" b="1"/>
            </a:lvl6pPr>
            <a:lvl7pPr marL="3291504" indent="0">
              <a:buNone/>
              <a:defRPr sz="1920" b="1"/>
            </a:lvl7pPr>
            <a:lvl8pPr marL="3840088" indent="0">
              <a:buNone/>
              <a:defRPr sz="1920" b="1"/>
            </a:lvl8pPr>
            <a:lvl9pPr marL="4388672" indent="0">
              <a:buNone/>
              <a:defRPr sz="192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6303860" y="1613536"/>
            <a:ext cx="5281081" cy="639763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110479" indent="0">
              <a:buNone/>
              <a:tabLst/>
              <a:defRPr sz="2160" b="1" baseline="0">
                <a:solidFill>
                  <a:schemeClr val="bg1"/>
                </a:solidFill>
                <a:latin typeface="+mj-lt"/>
              </a:defRPr>
            </a:lvl1pPr>
            <a:lvl2pPr marL="548584" indent="0">
              <a:buNone/>
              <a:defRPr sz="2400" b="1"/>
            </a:lvl2pPr>
            <a:lvl3pPr marL="1097167" indent="0">
              <a:buNone/>
              <a:defRPr sz="2160" b="1"/>
            </a:lvl3pPr>
            <a:lvl4pPr marL="1645752" indent="0">
              <a:buNone/>
              <a:defRPr sz="1920" b="1"/>
            </a:lvl4pPr>
            <a:lvl5pPr marL="2194336" indent="0">
              <a:buNone/>
              <a:defRPr sz="1920" b="1"/>
            </a:lvl5pPr>
            <a:lvl6pPr marL="2742920" indent="0">
              <a:buNone/>
              <a:defRPr sz="1920" b="1"/>
            </a:lvl6pPr>
            <a:lvl7pPr marL="3291504" indent="0">
              <a:buNone/>
              <a:defRPr sz="1920" b="1"/>
            </a:lvl7pPr>
            <a:lvl8pPr marL="3840088" indent="0">
              <a:buNone/>
              <a:defRPr sz="1920" b="1"/>
            </a:lvl8pPr>
            <a:lvl9pPr marL="4388672" indent="0">
              <a:buNone/>
              <a:defRPr sz="1920" b="1"/>
            </a:lvl9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41778" y="6355583"/>
            <a:ext cx="668719" cy="309702"/>
          </a:xfrm>
          <a:prstGeom prst="rect">
            <a:avLst/>
          </a:prstGeom>
        </p:spPr>
        <p:txBody>
          <a:bodyPr/>
          <a:lstStyle>
            <a:lvl1pPr>
              <a:defRPr sz="126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2394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23392" y="2357436"/>
            <a:ext cx="5759616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9717" tIns="54858" rIns="109717" bIns="54858" rtlCol="0" anchor="ctr"/>
          <a:lstStyle/>
          <a:p>
            <a:pPr algn="ctr"/>
            <a:endParaRPr lang="en-GB" sz="216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414" y="2552700"/>
            <a:ext cx="656591" cy="270319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45360" y="3071812"/>
            <a:ext cx="3685235" cy="2173549"/>
          </a:xfrm>
        </p:spPr>
        <p:txBody>
          <a:bodyPr>
            <a:normAutofit/>
          </a:bodyPr>
          <a:lstStyle>
            <a:lvl1pPr marL="0" marR="0" indent="0" algn="l" defTabSz="109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32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10971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9141778" y="6355583"/>
            <a:ext cx="611823" cy="309702"/>
          </a:xfrm>
          <a:prstGeom prst="rect">
            <a:avLst/>
          </a:prstGeom>
        </p:spPr>
        <p:txBody>
          <a:bodyPr/>
          <a:lstStyle>
            <a:lvl1pPr>
              <a:defRPr sz="1260"/>
            </a:lvl1pPr>
          </a:lstStyle>
          <a:p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1008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1" y="1613536"/>
            <a:ext cx="10352617" cy="4458080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252226"/>
            <a:ext cx="12192000" cy="3024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60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82162" y="347491"/>
            <a:ext cx="1557613" cy="72942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616544" y="167640"/>
            <a:ext cx="9120000" cy="10845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484" y="6410130"/>
            <a:ext cx="1444800" cy="2992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9141778" y="6355583"/>
            <a:ext cx="1189533" cy="309702"/>
          </a:xfrm>
          <a:prstGeom prst="rect">
            <a:avLst/>
          </a:prstGeom>
        </p:spPr>
        <p:txBody>
          <a:bodyPr/>
          <a:lstStyle>
            <a:lvl1pPr>
              <a:defRPr sz="1260"/>
            </a:lvl1pPr>
          </a:lstStyle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73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dt="0"/>
  <p:txStyles>
    <p:titleStyle>
      <a:lvl1pPr algn="l" defTabSz="1097167" rtl="0" eaLnBrk="1" latinLnBrk="0" hangingPunct="1">
        <a:lnSpc>
          <a:spcPct val="100000"/>
        </a:lnSpc>
        <a:spcBef>
          <a:spcPct val="0"/>
        </a:spcBef>
        <a:buNone/>
        <a:defRPr sz="288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20040" indent="-320040" algn="l" defTabSz="1097167" rtl="0" eaLnBrk="1" latinLnBrk="0" hangingPunct="1">
        <a:lnSpc>
          <a:spcPct val="100000"/>
        </a:lnSpc>
        <a:spcBef>
          <a:spcPts val="0"/>
        </a:spcBef>
        <a:spcAft>
          <a:spcPts val="720"/>
        </a:spcAft>
        <a:buClr>
          <a:schemeClr val="accent1"/>
        </a:buClr>
        <a:buFont typeface="Wingdings" charset="2"/>
        <a:buChar char="§"/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766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66" indent="-32766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9686" indent="-32004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09726" indent="-316230" algn="l" defTabSz="1097167" rtl="0" eaLnBrk="1" latinLnBrk="0" hangingPunct="1">
        <a:lnSpc>
          <a:spcPct val="100000"/>
        </a:lnSpc>
        <a:spcBef>
          <a:spcPts val="0"/>
        </a:spcBef>
        <a:spcAft>
          <a:spcPts val="480"/>
        </a:spcAft>
        <a:buClr>
          <a:schemeClr val="accent1"/>
        </a:buClr>
        <a:buFont typeface="Wingdings" charset="2"/>
        <a:buChar char="§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3017212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95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80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964" indent="-274292" algn="l" defTabSz="10971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584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7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52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36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2920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504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88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8672" algn="l" defTabSz="1097167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179">
          <p15:clr>
            <a:srgbClr val="F26B43"/>
          </p15:clr>
        </p15:guide>
        <p15:guide id="5" pos="5467">
          <p15:clr>
            <a:srgbClr val="F26B43"/>
          </p15:clr>
        </p15:guide>
        <p15:guide id="7" orient="horz" pos="3278">
          <p15:clr>
            <a:srgbClr val="F26B43"/>
          </p15:clr>
        </p15:guide>
        <p15:guide id="9" orient="horz" pos="182">
          <p15:clr>
            <a:srgbClr val="F26B43"/>
          </p15:clr>
        </p15:guide>
        <p15:guide id="10" orient="horz" pos="847">
          <p15:clr>
            <a:srgbClr val="F26B43"/>
          </p15:clr>
        </p15:guide>
        <p15:guide id="11" orient="horz" pos="3522">
          <p15:clr>
            <a:srgbClr val="F26B43"/>
          </p15:clr>
        </p15:guide>
        <p15:guide id="12" orient="horz" pos="10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kenrechner.at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-src.bcg.com/Images/BCG-The-Race-for-Relevance-and-Scale-Oct-2019_tcm9-232288.pdf" TargetMode="External"/><Relationship Id="rId7" Type="http://schemas.openxmlformats.org/officeDocument/2006/relationships/hyperlink" Target="https://www.oenb.at/isaweb/report.do?report=5.4.1" TargetMode="External"/><Relationship Id="rId2" Type="http://schemas.openxmlformats.org/officeDocument/2006/relationships/hyperlink" Target="https://www.bankenrechner.a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.statista.com/infografik/9927/geldautomaten-je-1-million-einwohner/" TargetMode="External"/><Relationship Id="rId5" Type="http://schemas.openxmlformats.org/officeDocument/2006/relationships/hyperlink" Target="https://www.konto.org/ratgeber/girokonto/rechtliches-zum-girokonto/bankgebuehren/" TargetMode="External"/><Relationship Id="rId4" Type="http://schemas.openxmlformats.org/officeDocument/2006/relationships/hyperlink" Target="https://www.springerprofessional.de/bank-it/bankstrategie/banken-verschlafen-automatisierung-des-kreditgeschaefts/1736018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954406" y="3529966"/>
            <a:ext cx="5141594" cy="879417"/>
          </a:xfrm>
        </p:spPr>
        <p:txBody>
          <a:bodyPr/>
          <a:lstStyle/>
          <a:p>
            <a:r>
              <a:rPr lang="en-US" dirty="0"/>
              <a:t>WS 2020/21 – </a:t>
            </a:r>
            <a:r>
              <a:rPr lang="de-DE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0100 Seminar aus BIS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ao.Univ.Prof</a:t>
            </a:r>
            <a:r>
              <a:rPr lang="de-DE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 Dr. Rony G. Flatscher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8819" y="2465627"/>
            <a:ext cx="7248000" cy="421840"/>
          </a:xfrm>
        </p:spPr>
        <p:txBody>
          <a:bodyPr/>
          <a:lstStyle/>
          <a:p>
            <a:r>
              <a:rPr lang="de-AT" dirty="0" err="1"/>
              <a:t>Mengfan</a:t>
            </a:r>
            <a:r>
              <a:rPr lang="de-AT" dirty="0"/>
              <a:t> Böhm (h1220867)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98819" y="1147992"/>
            <a:ext cx="7248000" cy="1231200"/>
          </a:xfrm>
        </p:spPr>
        <p:txBody>
          <a:bodyPr/>
          <a:lstStyle/>
          <a:p>
            <a:r>
              <a:rPr lang="de-DE" sz="2400" dirty="0"/>
              <a:t>Kritische Evaluierung von Bankgebühren </a:t>
            </a:r>
            <a:br>
              <a:rPr lang="de-DE" sz="2400" dirty="0"/>
            </a:br>
            <a:r>
              <a:rPr lang="de-DE" sz="2400" dirty="0"/>
              <a:t>im Zeitalter hochgradiger Automatisation </a:t>
            </a:r>
            <a:br>
              <a:rPr lang="de-DE" sz="2400" dirty="0"/>
            </a:br>
            <a:r>
              <a:rPr lang="de-DE" sz="2400" dirty="0"/>
              <a:t>und Selbstbedienung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40304471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C602C26-FF08-4F85-A2C1-FBBBC7764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Markt- bzw. Marktfolgeseite schon weitgehend automatisiert </a:t>
            </a:r>
          </a:p>
          <a:p>
            <a:r>
              <a:rPr lang="de-DE" dirty="0">
                <a:sym typeface="Wingdings" panose="05000000000000000000" pitchFamily="2" charset="2"/>
              </a:rPr>
              <a:t> hoher Grad an Selbstbedienung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Geldautomat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Online-Banking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186DA6-2497-42BA-88EE-4BAE4DA0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Selbstbedienung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5E9FCC-3521-46A8-A8C2-E827AC9E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0990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FD6D4D-4FA9-448E-A6A5-F127D5975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539" y="1613535"/>
            <a:ext cx="5279999" cy="4458080"/>
          </a:xfrm>
        </p:spPr>
        <p:txBody>
          <a:bodyPr/>
          <a:lstStyle/>
          <a:p>
            <a:r>
              <a:rPr lang="de-DE" dirty="0"/>
              <a:t>Ein- und Auszahlung von Bargeld</a:t>
            </a:r>
          </a:p>
          <a:p>
            <a:r>
              <a:rPr lang="de-DE" dirty="0"/>
              <a:t>Die ersten Automaten: 1960er Jahre, 1968 Österreich </a:t>
            </a:r>
          </a:p>
          <a:p>
            <a:r>
              <a:rPr lang="de-DE" dirty="0"/>
              <a:t>Viele Geldautomaten in Österreich</a:t>
            </a:r>
          </a:p>
          <a:p>
            <a:r>
              <a:rPr lang="de-DE" dirty="0"/>
              <a:t>Automaten sind über die Jahre smarter und sicherer geworden</a:t>
            </a:r>
          </a:p>
          <a:p>
            <a:r>
              <a:rPr lang="de-DE" dirty="0"/>
              <a:t>Hohe Anschaffungskosten</a:t>
            </a:r>
          </a:p>
          <a:p>
            <a:r>
              <a:rPr lang="de-DE" dirty="0"/>
              <a:t>Teurer Betrieb </a:t>
            </a:r>
          </a:p>
          <a:p>
            <a:r>
              <a:rPr lang="de-DE" dirty="0"/>
              <a:t>Wirtschaftlichkeit erst ab 2000-3000 Transaktionen pro Monat</a:t>
            </a:r>
          </a:p>
          <a:p>
            <a:r>
              <a:rPr lang="de-DE" dirty="0"/>
              <a:t>Geldautomat = Dienstleitung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AE6A99-D16E-4F9C-B973-48228E70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DD0213-17EF-48F9-9C4F-50C6F80A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Geldautomat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458539F-8931-486B-8DC0-CEF6760FB21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5462" y="1284099"/>
            <a:ext cx="4199520" cy="25584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C73181-CB61-4EF0-8623-F700469BA4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12908" y="3874448"/>
            <a:ext cx="4082074" cy="26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49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FD6812-46FC-4167-8EA4-E8F4ECB10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Bargeldlose Transaktionen </a:t>
            </a:r>
          </a:p>
          <a:p>
            <a:r>
              <a:rPr lang="de-DE" dirty="0"/>
              <a:t>Erstmals 1983 über BTX </a:t>
            </a:r>
          </a:p>
          <a:p>
            <a:r>
              <a:rPr lang="de-DE" dirty="0"/>
              <a:t>Online-Zugriff in 1994 </a:t>
            </a:r>
          </a:p>
          <a:p>
            <a:r>
              <a:rPr lang="de-DE" dirty="0"/>
              <a:t>1994 erste Online-Banking Webseite</a:t>
            </a:r>
          </a:p>
          <a:p>
            <a:r>
              <a:rPr lang="de-DE" dirty="0"/>
              <a:t>Bis 2001 19 Mio. User in USA</a:t>
            </a:r>
          </a:p>
          <a:p>
            <a:r>
              <a:rPr lang="de-DE" dirty="0"/>
              <a:t>Smartphones &amp; Tarife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Internetbanken &amp; Mobile-Banking  </a:t>
            </a:r>
          </a:p>
          <a:p>
            <a:r>
              <a:rPr lang="de-DE" dirty="0"/>
              <a:t>Starke Entwicklung </a:t>
            </a:r>
          </a:p>
          <a:p>
            <a:r>
              <a:rPr lang="de-DE" dirty="0"/>
              <a:t>Innovationen von außen </a:t>
            </a:r>
          </a:p>
          <a:p>
            <a:pPr lvl="1"/>
            <a:r>
              <a:rPr lang="de-DE" dirty="0"/>
              <a:t>(z.B. N26, Microsoft, Apple)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545C18-041E-4740-8EE2-AE57B6C3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D020081-13A0-4C03-B908-E08539EB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Online-Banking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F614DDB-F71B-4329-9C63-14AC700902E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8088" y="1672571"/>
            <a:ext cx="5280025" cy="43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806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4622C94-3563-4DD5-A65A-2E717A9A2567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544" y="1817675"/>
            <a:ext cx="5271596" cy="401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7E953899-F45F-47BC-976B-BBFE15CB633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640" y="1817675"/>
            <a:ext cx="4534714" cy="4537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647D381-2E4A-4D02-BF12-F3385CF912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7059" y="1404325"/>
            <a:ext cx="5281081" cy="298640"/>
          </a:xfrm>
        </p:spPr>
        <p:txBody>
          <a:bodyPr/>
          <a:lstStyle/>
          <a:p>
            <a:r>
              <a:rPr lang="de-DE" dirty="0"/>
              <a:t>Zulässige Gebühren (DE)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637F588-DF90-4208-BBFC-D05D1AD6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Bankgebühren 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06EB36F-5215-49EF-8BC3-43058B7172C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03862" y="1397876"/>
            <a:ext cx="5281081" cy="305089"/>
          </a:xfrm>
        </p:spPr>
        <p:txBody>
          <a:bodyPr/>
          <a:lstStyle/>
          <a:p>
            <a:r>
              <a:rPr lang="de-DE" dirty="0"/>
              <a:t>Unzulässige Gebühren (DE)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D25E6-93F3-47DE-85EC-642279D9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65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4AB70D1-5CBB-473E-A9B8-9EE074DE4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2014 Einheitlicher Aufsichtsmechanismus </a:t>
            </a:r>
            <a:r>
              <a:rPr lang="de-DE" dirty="0">
                <a:sym typeface="Wingdings" panose="05000000000000000000" pitchFamily="2" charset="2"/>
              </a:rPr>
              <a:t> Bankenaufsicht durch: </a:t>
            </a:r>
          </a:p>
          <a:p>
            <a:pPr marL="67056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8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Österreichische Nationalbank (</a:t>
            </a:r>
            <a:r>
              <a:rPr lang="de-DE" sz="168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OeNB</a:t>
            </a:r>
            <a:r>
              <a:rPr lang="de-DE" sz="168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7056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8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österreichische Finanzmarktaufsicht (FMA) </a:t>
            </a:r>
          </a:p>
          <a:p>
            <a:pPr marL="67056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8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Bundesministerium für Finanzen (BMF) </a:t>
            </a:r>
          </a:p>
          <a:p>
            <a:pPr marL="67056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68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 Zentralbank (EZB) </a:t>
            </a:r>
          </a:p>
          <a:p>
            <a:pPr marL="67056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8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 Bankenaufsichtsbehörde (EBA)</a:t>
            </a:r>
          </a:p>
          <a:p>
            <a:pPr marL="670560" lvl="1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68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Zahlungsdienstgesetz (</a:t>
            </a:r>
            <a:r>
              <a:rPr lang="de-DE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ZaDiG</a:t>
            </a:r>
            <a:r>
              <a:rPr lang="de-DE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de-DE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Verbraucherzahlungskontogesetz (VZKG)</a:t>
            </a:r>
            <a:endParaRPr lang="de-DE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CF4E587-752B-420E-AA78-13857A07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Gesetzliche Grundlagen – Österreich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76C223-BB0A-4AB1-8A40-49221455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451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E3E5E75-F004-4606-AB56-75F07C4B8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VZKG </a:t>
            </a:r>
            <a:r>
              <a:rPr lang="de-DE" dirty="0">
                <a:sym typeface="Wingdings" panose="05000000000000000000" pitchFamily="2" charset="2"/>
              </a:rPr>
              <a:t> Arbeiterkammer – Bankenrechner (</a:t>
            </a:r>
            <a:r>
              <a:rPr lang="de-DE" dirty="0">
                <a:sym typeface="Wingdings" panose="05000000000000000000" pitchFamily="2" charset="2"/>
                <a:hlinkClick r:id="rId2"/>
              </a:rPr>
              <a:t>www.bankenrechner.at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>
                <a:sym typeface="Wingdings" panose="05000000000000000000" pitchFamily="2" charset="2"/>
              </a:rPr>
              <a:t>EU-Preisverordnung: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Einführung von IBAN und EU-Standardüberweisungen innerhalb von SEPA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Verordnungen: 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Europäische Gemeinschaft: EG Nr. 924/2009 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Europäische Union: EU Nr. 260/2012</a:t>
            </a:r>
          </a:p>
          <a:p>
            <a:pPr lvl="2"/>
            <a:r>
              <a:rPr lang="de-DE" dirty="0"/>
              <a:t>EU Nr. 248/2014</a:t>
            </a:r>
          </a:p>
          <a:p>
            <a:pPr lvl="2"/>
            <a:r>
              <a:rPr lang="de-DE" dirty="0"/>
              <a:t>EU Nr. 518/2019</a:t>
            </a:r>
          </a:p>
          <a:p>
            <a:r>
              <a:rPr lang="de-DE" dirty="0"/>
              <a:t>EU-Richtlinie Nr. 2366/2015</a:t>
            </a:r>
          </a:p>
          <a:p>
            <a:pPr lvl="1"/>
            <a:r>
              <a:rPr lang="de-DE" dirty="0"/>
              <a:t>Rechte und Pflichten der Kund*innen &amp; Zahlungsdienstleister </a:t>
            </a:r>
          </a:p>
          <a:p>
            <a:pPr lvl="1"/>
            <a:r>
              <a:rPr lang="de-DE" dirty="0"/>
              <a:t>Erhöhung der Transparenz &amp; Verstärkung des Verbraucherschutzes</a:t>
            </a:r>
          </a:p>
          <a:p>
            <a:pPr lvl="1"/>
            <a:r>
              <a:rPr lang="de-DE" dirty="0"/>
              <a:t>Neue Bezeichnung „Zahlungsinstitute“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2276FA-60BC-4FBF-8BEC-1AFB51CD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Gesetzliche Grundlagen – EU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C58993-D01A-4CDE-B356-EC2F1FD7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12993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E0CA2F-9A50-4731-BAF5-C46280B3D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Arbeiterkammer-Bankenrechner</a:t>
            </a:r>
          </a:p>
          <a:p>
            <a:r>
              <a:rPr lang="de-DE" dirty="0"/>
              <a:t>Banken</a:t>
            </a:r>
          </a:p>
          <a:p>
            <a:pPr lvl="1"/>
            <a:r>
              <a:rPr lang="de-DE" dirty="0"/>
              <a:t>BAWAG PSK</a:t>
            </a:r>
          </a:p>
          <a:p>
            <a:pPr lvl="1"/>
            <a:r>
              <a:rPr lang="de-DE" dirty="0"/>
              <a:t>Unicredit Bank Austria AG</a:t>
            </a:r>
          </a:p>
          <a:p>
            <a:pPr lvl="1"/>
            <a:r>
              <a:rPr lang="de-DE" dirty="0"/>
              <a:t>DADAT-Bank </a:t>
            </a:r>
          </a:p>
          <a:p>
            <a:r>
              <a:rPr lang="de-DE" dirty="0"/>
              <a:t>Konten: </a:t>
            </a:r>
          </a:p>
          <a:p>
            <a:pPr lvl="1"/>
            <a:r>
              <a:rPr lang="de-DE" dirty="0"/>
              <a:t>Gehaltskonto</a:t>
            </a:r>
          </a:p>
          <a:p>
            <a:pPr lvl="1"/>
            <a:r>
              <a:rPr lang="de-DE" dirty="0"/>
              <a:t>Basiskonto</a:t>
            </a:r>
          </a:p>
          <a:p>
            <a:pPr lvl="1"/>
            <a:r>
              <a:rPr lang="de-DE" dirty="0"/>
              <a:t>Studentenkonto </a:t>
            </a:r>
          </a:p>
          <a:p>
            <a:pPr lvl="1"/>
            <a:r>
              <a:rPr lang="de-DE" dirty="0"/>
              <a:t>Pensionskonto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8AB827-DCE5-4A3F-A6F0-6C657A9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4C10B6-4871-4454-A6BD-6BE93F49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968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647D381-2E4A-4D02-BF12-F3385CF912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7059" y="1404325"/>
            <a:ext cx="5281081" cy="298640"/>
          </a:xfrm>
        </p:spPr>
        <p:txBody>
          <a:bodyPr/>
          <a:lstStyle/>
          <a:p>
            <a:r>
              <a:rPr lang="de-DE" dirty="0"/>
              <a:t>Gehaltskonto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637F588-DF90-4208-BBFC-D05D1AD6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06EB36F-5215-49EF-8BC3-43058B7172C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03862" y="1397876"/>
            <a:ext cx="5281081" cy="305089"/>
          </a:xfrm>
        </p:spPr>
        <p:txBody>
          <a:bodyPr/>
          <a:lstStyle/>
          <a:p>
            <a:r>
              <a:rPr lang="de-DE" dirty="0"/>
              <a:t>Basiskonto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D25E6-93F3-47DE-85EC-642279D9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F9CCF641-94EE-49E8-B2B2-C38D2B7175D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" y="1817674"/>
            <a:ext cx="5281079" cy="453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176A20C3-DCCC-4C3B-95AA-0540BFEE710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61" y="1848615"/>
            <a:ext cx="5281079" cy="4506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1345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647D381-2E4A-4D02-BF12-F3385CF912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7059" y="1404325"/>
            <a:ext cx="5281081" cy="298640"/>
          </a:xfrm>
        </p:spPr>
        <p:txBody>
          <a:bodyPr/>
          <a:lstStyle/>
          <a:p>
            <a:r>
              <a:rPr lang="de-DE" dirty="0"/>
              <a:t>Studentenkonto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637F588-DF90-4208-BBFC-D05D1AD6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Fallbeispiele 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06EB36F-5215-49EF-8BC3-43058B7172C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03862" y="1397876"/>
            <a:ext cx="5281081" cy="305089"/>
          </a:xfrm>
        </p:spPr>
        <p:txBody>
          <a:bodyPr/>
          <a:lstStyle/>
          <a:p>
            <a:r>
              <a:rPr lang="de-DE" dirty="0"/>
              <a:t>Pensionskonto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2D25E6-93F3-47DE-85EC-642279D9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7D7699FA-C7C8-4CF0-84EB-7412A6485CD6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" y="1855063"/>
            <a:ext cx="5281081" cy="450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71F38A7F-228C-49FE-B859-CDD7366D9141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62" y="1702964"/>
            <a:ext cx="5281079" cy="4652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22947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12">
            <a:extLst>
              <a:ext uri="{FF2B5EF4-FFF2-40B4-BE49-F238E27FC236}">
                <a16:creationId xmlns:a16="http://schemas.microsoft.com/office/drawing/2014/main" id="{D2156FA5-F012-49A2-B1E1-7139CAE5DB5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40193" y="2829314"/>
            <a:ext cx="4579738" cy="3449992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DE4565-7094-4CFD-88A8-0F94008DE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Skalierungsmöglichkeiten von Technologieunternehmen sind mittlerweile größer als jene von Banken </a:t>
            </a:r>
          </a:p>
          <a:p>
            <a:r>
              <a:rPr lang="de-DE" dirty="0"/>
              <a:t>Große Bedeutung von Direktbanken und FinTechs in Online-Banking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06F1557-7C93-4F90-859C-5EBF6B9F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&amp; kritische Evaluation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711C04-E90F-43F3-AA30-0CF5C06F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Inhaltsplatzhalter 11">
            <a:extLst>
              <a:ext uri="{FF2B5EF4-FFF2-40B4-BE49-F238E27FC236}">
                <a16:creationId xmlns:a16="http://schemas.microsoft.com/office/drawing/2014/main" id="{97C3119E-0BC4-4AFC-83F9-73C9D4FDA75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6897" y="2829314"/>
            <a:ext cx="4702424" cy="344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01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958351-9A2F-40D9-AC54-01AC58292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25" y="1613536"/>
            <a:ext cx="10346192" cy="4742047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Einleitung </a:t>
            </a:r>
          </a:p>
          <a:p>
            <a:r>
              <a:rPr lang="de-DE" dirty="0"/>
              <a:t>Industrialisierung von Geschäftsprozessen im Bankenumfeld</a:t>
            </a:r>
          </a:p>
          <a:p>
            <a:pPr lvl="1"/>
            <a:r>
              <a:rPr lang="de-DE" dirty="0"/>
              <a:t>Geschäftsprozesse</a:t>
            </a:r>
          </a:p>
          <a:p>
            <a:pPr lvl="1"/>
            <a:r>
              <a:rPr lang="de-DE" dirty="0"/>
              <a:t>Industrialisierung</a:t>
            </a:r>
          </a:p>
          <a:p>
            <a:pPr lvl="1"/>
            <a:r>
              <a:rPr lang="de-DE" dirty="0"/>
              <a:t>Standardisierung</a:t>
            </a:r>
          </a:p>
          <a:p>
            <a:pPr lvl="1"/>
            <a:r>
              <a:rPr lang="de-DE" dirty="0"/>
              <a:t>Organisation</a:t>
            </a:r>
          </a:p>
          <a:p>
            <a:pPr lvl="1"/>
            <a:r>
              <a:rPr lang="de-DE" dirty="0"/>
              <a:t>Automatisierung</a:t>
            </a:r>
          </a:p>
          <a:p>
            <a:pPr lvl="1"/>
            <a:r>
              <a:rPr lang="de-DE" dirty="0"/>
              <a:t>Steuerung und Controlling</a:t>
            </a:r>
          </a:p>
          <a:p>
            <a:r>
              <a:rPr lang="de-DE" dirty="0"/>
              <a:t>Selbstbedienung</a:t>
            </a:r>
          </a:p>
          <a:p>
            <a:pPr lvl="1"/>
            <a:r>
              <a:rPr lang="de-DE" dirty="0"/>
              <a:t>Geldautomat</a:t>
            </a:r>
          </a:p>
          <a:p>
            <a:pPr lvl="1"/>
            <a:r>
              <a:rPr lang="de-DE" dirty="0"/>
              <a:t>Online-Banking</a:t>
            </a:r>
          </a:p>
          <a:p>
            <a:r>
              <a:rPr lang="de-DE" dirty="0"/>
              <a:t>Bankgebühren</a:t>
            </a:r>
          </a:p>
          <a:p>
            <a:pPr lvl="1"/>
            <a:r>
              <a:rPr lang="de-DE" dirty="0"/>
              <a:t>Übersicht</a:t>
            </a:r>
          </a:p>
          <a:p>
            <a:pPr lvl="1"/>
            <a:r>
              <a:rPr lang="de-DE" dirty="0"/>
              <a:t>Gesetzliche Grundlagen – Österreich</a:t>
            </a:r>
          </a:p>
          <a:p>
            <a:pPr lvl="1"/>
            <a:r>
              <a:rPr lang="de-DE" dirty="0"/>
              <a:t>Gesetzliche Grundlagen – EU</a:t>
            </a:r>
          </a:p>
          <a:p>
            <a:r>
              <a:rPr lang="de-DE" dirty="0"/>
              <a:t>Fallbeispiele</a:t>
            </a:r>
          </a:p>
          <a:p>
            <a:r>
              <a:rPr lang="de-DE" dirty="0"/>
              <a:t>Zusammenfassung und kritische Evaluation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E69A67-30BD-4609-9C0B-B756319F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57D3B-9B61-4DF4-9327-4F9FE636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9377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9CB22E-8A58-457B-B9D6-899AB01FF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25" y="1613535"/>
            <a:ext cx="10346192" cy="4678207"/>
          </a:xfrm>
        </p:spPr>
        <p:txBody>
          <a:bodyPr>
            <a:norm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Hohes Ausmaß an Automatisierung und Selbstbedienung zum Vorteil der Kund*innen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Alltägliche Prozesse sollen schnell und einfach 24/7 ablaufen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Mitarbeiter*innen von Banken entlasten  bessere Kundenbetreuung 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Gebühren durch persönliche Beratung, Infrastruktur und Dienstleistungen gerechtfertigt</a:t>
            </a:r>
          </a:p>
          <a:p>
            <a:r>
              <a:rPr lang="de-DE" dirty="0">
                <a:sym typeface="Wingdings" panose="05000000000000000000" pitchFamily="2" charset="2"/>
              </a:rPr>
              <a:t>Banken müssen jedoch digitale Transformation vollziehen </a:t>
            </a:r>
          </a:p>
          <a:p>
            <a:pPr marL="32004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05821B-5131-4C62-B0A9-E151EA5A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&amp; kritische Evaluation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75A12A-20D4-420D-9988-B51F3AB9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F35CD767-1CE9-4493-8F56-235510B1AF36}"/>
              </a:ext>
            </a:extLst>
          </p:cNvPr>
          <p:cNvSpPr txBox="1">
            <a:spLocks/>
          </p:cNvSpPr>
          <p:nvPr/>
        </p:nvSpPr>
        <p:spPr>
          <a:xfrm>
            <a:off x="616025" y="3278983"/>
            <a:ext cx="10346192" cy="1569960"/>
          </a:xfrm>
          <a:prstGeom prst="rect">
            <a:avLst/>
          </a:prstGeom>
        </p:spPr>
        <p:txBody>
          <a:bodyPr vert="horz" lIns="0" tIns="45715" rIns="0" bIns="45715" numCol="2" rtlCol="0">
            <a:normAutofit fontScale="25000" lnSpcReduction="20000"/>
          </a:bodyPr>
          <a:lstStyle>
            <a:lvl1pPr marL="320040" indent="-32004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>
                <a:schemeClr val="accent1"/>
              </a:buClr>
              <a:buFont typeface="Wingdings" charset="2"/>
              <a:buChar char="§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766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266" indent="-32766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9686" indent="-32004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726" indent="-316230" algn="l" defTabSz="109716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80"/>
              </a:spcAft>
              <a:buClr>
                <a:schemeClr val="accent1"/>
              </a:buClr>
              <a:buFont typeface="Wingdings" charset="2"/>
              <a:buChar char="§"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212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795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380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2964" indent="-274292" algn="l" defTabSz="10971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200" dirty="0">
                <a:sym typeface="Wingdings" panose="05000000000000000000" pitchFamily="2" charset="2"/>
              </a:rPr>
              <a:t>Traditionelle Banken</a:t>
            </a:r>
          </a:p>
          <a:p>
            <a:pPr lvl="1"/>
            <a:r>
              <a:rPr lang="de-DE" sz="7200" dirty="0">
                <a:sym typeface="Wingdings" panose="05000000000000000000" pitchFamily="2" charset="2"/>
              </a:rPr>
              <a:t>Mehr Gebühren </a:t>
            </a:r>
          </a:p>
          <a:p>
            <a:pPr lvl="1"/>
            <a:r>
              <a:rPr lang="de-DE" sz="7200" dirty="0">
                <a:sym typeface="Wingdings" panose="05000000000000000000" pitchFamily="2" charset="2"/>
              </a:rPr>
              <a:t>persönliche Beratung</a:t>
            </a:r>
          </a:p>
          <a:p>
            <a:pPr lvl="1"/>
            <a:r>
              <a:rPr lang="de-DE" sz="7200" dirty="0">
                <a:sym typeface="Wingdings" panose="05000000000000000000" pitchFamily="2" charset="2"/>
              </a:rPr>
              <a:t>physische Dienstleistungen (Filialen &amp; Geldautomaten)</a:t>
            </a:r>
          </a:p>
          <a:p>
            <a:endParaRPr lang="de-DE" sz="7200" dirty="0">
              <a:sym typeface="Wingdings" panose="05000000000000000000" pitchFamily="2" charset="2"/>
            </a:endParaRPr>
          </a:p>
          <a:p>
            <a:endParaRPr lang="de-DE" sz="7200" dirty="0">
              <a:sym typeface="Wingdings" panose="05000000000000000000" pitchFamily="2" charset="2"/>
            </a:endParaRPr>
          </a:p>
          <a:p>
            <a:r>
              <a:rPr lang="de-DE" sz="7200" dirty="0">
                <a:sym typeface="Wingdings" panose="05000000000000000000" pitchFamily="2" charset="2"/>
              </a:rPr>
              <a:t>Direktbanken </a:t>
            </a:r>
          </a:p>
          <a:p>
            <a:pPr lvl="1"/>
            <a:r>
              <a:rPr lang="de-DE" sz="7200" dirty="0">
                <a:sym typeface="Wingdings" panose="05000000000000000000" pitchFamily="2" charset="2"/>
              </a:rPr>
              <a:t>Geringere Kosten &amp; günstigere Konditionen </a:t>
            </a:r>
          </a:p>
          <a:p>
            <a:pPr lvl="1"/>
            <a:r>
              <a:rPr lang="de-DE" sz="7200" dirty="0">
                <a:sym typeface="Wingdings" panose="05000000000000000000" pitchFamily="2" charset="2"/>
              </a:rPr>
              <a:t>keine persönliche Beratung</a:t>
            </a:r>
          </a:p>
          <a:p>
            <a:pPr lvl="1"/>
            <a:r>
              <a:rPr lang="de-DE" sz="7200" dirty="0">
                <a:sym typeface="Wingdings" panose="05000000000000000000" pitchFamily="2" charset="2"/>
              </a:rPr>
              <a:t>keine Infrastruktur</a:t>
            </a:r>
          </a:p>
          <a:p>
            <a:pPr lvl="1"/>
            <a:endParaRPr lang="de-DE" sz="7200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2707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E292119-8F0D-49C5-B8E8-E2F331B7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25" y="1613536"/>
            <a:ext cx="10346192" cy="4678207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Arbeiterkammer-Bankenrechner (</a:t>
            </a:r>
            <a:r>
              <a:rPr lang="de-DE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https://www.bankenrechner.at/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Brackert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T., Chen, C., </a:t>
            </a:r>
            <a:r>
              <a:rPr lang="en-US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Colado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Desmangles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L., </a:t>
            </a:r>
            <a:r>
              <a:rPr lang="en-US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Dupas</a:t>
            </a:r>
            <a:r>
              <a:rPr lang="en-US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Roussel, P., Sachse, H., Stewart, S., Wegner, M. (2019): Global Retail Banking 2019 - The Race for Relevance and Scale. 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Verfügbar unter: </a:t>
            </a:r>
            <a:r>
              <a:rPr lang="de-DE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https://image-src.bcg.com/Images/BCG-The-Race-for-Relevance-and-Scale-Oct-2019_tcm9-232288.pdf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[Zugriff am 08.12.2020]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de-DE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Breinich-Schilly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Angelika (2019): Banken verschlafen Automatisierung des Kreditgeschäfts. Verfügbar unter: </a:t>
            </a:r>
            <a:r>
              <a:rPr lang="de-DE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https://www.springerprofessional.de/bank-it/bankstrategie/banken-verschlafen-automatisierung-des-kreditgeschaefts/17360188</a:t>
            </a:r>
            <a:r>
              <a:rPr lang="de-DE" sz="1800" u="sng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[Zugriff am 08.12.2020]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Fischermanns, Guido (2013): Praxishandbuch Prozessmanagement: das Standartwerk auf Basis des BPM Framework </a:t>
            </a:r>
            <a:r>
              <a:rPr lang="de-DE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ibo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-Prozessfenster (11. Auflage). </a:t>
            </a:r>
            <a:r>
              <a:rPr lang="de-DE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Giessen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Schmidt.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konto.org (o.J.): Welche Gebühren dürfen Banken erheben und welche nicht? Verfügbar unter: </a:t>
            </a:r>
            <a:r>
              <a:rPr lang="de-DE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https://www.konto.org/ratgeber/girokonto/rechtliches-zum-girokonto/bankgebuehren/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[Zugriff am 08.12.2020]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de-DE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Nier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Hedda (2017): Die Europäer und ihre Geldautomaten. Verfügbar unter: </a:t>
            </a:r>
            <a:r>
              <a:rPr lang="de-DE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https://de.statista.com/infografik/9927/geldautomaten-je-1-million-einwohner/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[Zugriff am 08.12.2020]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Österreichische Nationalbank (2020): Geldausgabegeräte (ATM). Verfügbar unter: </a:t>
            </a:r>
            <a:r>
              <a:rPr lang="de-DE" sz="18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https://www.oenb.at/isaweb/report.do?report=5.4.1</a:t>
            </a:r>
            <a:r>
              <a:rPr lang="de-DE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[Zugriff am 08.12.2020]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D1455F-D542-4E99-B6A8-CBF4ED74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5E1A19-58D2-4D69-B210-9496FAA3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7866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Wandel des Bankgeschäfts </a:t>
            </a:r>
          </a:p>
          <a:p>
            <a:pPr lvl="1"/>
            <a:r>
              <a:rPr lang="de-DE" dirty="0"/>
              <a:t>Verschiebung der Kundenpräferenzen und –</a:t>
            </a:r>
            <a:r>
              <a:rPr lang="de-DE" dirty="0" err="1"/>
              <a:t>vorstellungen</a:t>
            </a:r>
            <a:endParaRPr lang="de-DE" dirty="0"/>
          </a:p>
          <a:p>
            <a:pPr lvl="1"/>
            <a:r>
              <a:rPr lang="de-DE" dirty="0"/>
              <a:t>Regulatorische Änderungen / Steigende Anforderungen </a:t>
            </a:r>
          </a:p>
          <a:p>
            <a:pPr lvl="1"/>
            <a:r>
              <a:rPr lang="de-DE" dirty="0"/>
              <a:t>Neue Marktteilnehmer (Direktbanken, FinTechs)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Industrialisierung des Bankgeschäfts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Standardisierung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Spezialisierung / Organisation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Automatisierung 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Hoher Grad an Automatisierung und Selbstbedienung  Gebühren?</a:t>
            </a:r>
          </a:p>
          <a:p>
            <a:pPr lvl="1"/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</a:t>
            </a:r>
          </a:p>
        </p:txBody>
      </p:sp>
    </p:spTree>
    <p:extLst>
      <p:ext uri="{BB962C8B-B14F-4D97-AF65-F5344CB8AC3E}">
        <p14:creationId xmlns:p14="http://schemas.microsoft.com/office/powerpoint/2010/main" val="3817830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5BE334-97DB-4025-AE82-B9AE2839D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Definition von Prozess: </a:t>
            </a:r>
          </a:p>
          <a:p>
            <a:pPr lvl="1"/>
            <a:r>
              <a:rPr lang="de-DE" dirty="0"/>
              <a:t>„</a:t>
            </a:r>
            <a:r>
              <a:rPr lang="de-DE" i="1" dirty="0"/>
              <a:t>eine Struktur, deren Elemente Aufgaben, Aufgabenträger, Sachmittel und Informationen sind, die durch logische Folgebeziehungen verknüpft sind. Darüber hinaus werden deren zeitliche, räumliche und mengen-mäßige Dimensionen konkretisiert. Ein Prozess hat ein definiertes Startereignis (Input) und Ergebnis (Output) und dient dazu, einen Wert für [Prozess-]Kunden zu schaffen</a:t>
            </a:r>
            <a:r>
              <a:rPr lang="de-DE" dirty="0"/>
              <a:t>“ (Fischermanns, 2013)</a:t>
            </a: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Geschäftsprozess </a:t>
            </a:r>
          </a:p>
          <a:p>
            <a:pPr lvl="1"/>
            <a:r>
              <a:rPr lang="de-DE" dirty="0"/>
              <a:t>Primär (Wertschöpfungsprozesse) / Sekundär (unterstützende Prozesse)</a:t>
            </a:r>
          </a:p>
          <a:p>
            <a:pPr lvl="1"/>
            <a:r>
              <a:rPr lang="de-DE" dirty="0"/>
              <a:t>Leistungs-, Führungs- und Unterstützungsprozesse </a:t>
            </a:r>
          </a:p>
          <a:p>
            <a:pPr lvl="2"/>
            <a:r>
              <a:rPr lang="de-DE" dirty="0"/>
              <a:t>Produktentwicklung, Vertrieb, Abwicklung und Transformation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7822B9-3C1E-43B9-A6F8-434C1E8D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Geschäftsprozesse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63E5C-E404-4135-80CD-D1C4566F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4311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6F2A67-1424-4357-8292-9E33012C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Industrialisierungsgrad – 80 Hebel in vier Kategorien: </a:t>
            </a:r>
          </a:p>
          <a:p>
            <a:pPr lvl="1"/>
            <a:r>
              <a:rPr lang="de-DE" dirty="0"/>
              <a:t>Standardisierung</a:t>
            </a:r>
          </a:p>
          <a:p>
            <a:pPr lvl="1"/>
            <a:r>
              <a:rPr lang="de-DE" dirty="0"/>
              <a:t>Organisation (Arbeitsteilung/Spezialisierung)</a:t>
            </a:r>
          </a:p>
          <a:p>
            <a:pPr lvl="1"/>
            <a:r>
              <a:rPr lang="de-DE" dirty="0"/>
              <a:t>Automatisierung (Robotics/Künstliche Intelligenz - KI)</a:t>
            </a:r>
          </a:p>
          <a:p>
            <a:pPr lvl="1"/>
            <a:r>
              <a:rPr lang="de-DE" dirty="0"/>
              <a:t>Steuerung und Controlling</a:t>
            </a:r>
          </a:p>
          <a:p>
            <a:r>
              <a:rPr lang="de-DE" dirty="0"/>
              <a:t>Derzeit nur niedriger Industrialisierungsgrad im Bankwesen:</a:t>
            </a:r>
          </a:p>
          <a:p>
            <a:pPr lvl="1"/>
            <a:r>
              <a:rPr lang="de-DE" dirty="0"/>
              <a:t>Retail-Segment 48%</a:t>
            </a:r>
          </a:p>
          <a:p>
            <a:pPr lvl="1"/>
            <a:r>
              <a:rPr lang="de-DE" dirty="0"/>
              <a:t>Firmenkundenbereich 31% </a:t>
            </a:r>
          </a:p>
          <a:p>
            <a:pPr marL="0" indent="0">
              <a:buNone/>
            </a:pPr>
            <a:r>
              <a:rPr lang="de-DE" sz="1800" dirty="0"/>
              <a:t>(</a:t>
            </a:r>
            <a:r>
              <a:rPr lang="de-DE" sz="1800" dirty="0" err="1"/>
              <a:t>Breinich-Schilly</a:t>
            </a:r>
            <a:r>
              <a:rPr lang="de-DE" sz="1800" dirty="0"/>
              <a:t>, 2019)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dirty="0"/>
              <a:t>Hohe Optimierungspotenziale auf der Kostenseite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943AC1-9E4A-46A7-A0A9-098D584F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Industrialisierung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8FBB60-6B23-4AA1-82B6-AFBC7584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0480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6F2A67-1424-4357-8292-9E33012C0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Einheitliche Durchführung und Gestaltung von Prozessen </a:t>
            </a:r>
          </a:p>
          <a:p>
            <a:r>
              <a:rPr lang="de-DE" dirty="0"/>
              <a:t>Grundlage für den Wandel zur Optimierung und Automatisierung </a:t>
            </a:r>
          </a:p>
          <a:p>
            <a:r>
              <a:rPr lang="de-DE" dirty="0"/>
              <a:t>Bereits existierende Verfahren: </a:t>
            </a:r>
          </a:p>
          <a:p>
            <a:pPr lvl="1"/>
            <a:r>
              <a:rPr lang="de-DE" dirty="0"/>
              <a:t>SWIFT</a:t>
            </a:r>
          </a:p>
          <a:p>
            <a:pPr lvl="1"/>
            <a:r>
              <a:rPr lang="de-DE" dirty="0"/>
              <a:t>TARGET-2</a:t>
            </a:r>
          </a:p>
          <a:p>
            <a:pPr lvl="1"/>
            <a:r>
              <a:rPr lang="de-DE" dirty="0"/>
              <a:t>TTIP</a:t>
            </a:r>
          </a:p>
          <a:p>
            <a:pPr marL="320040" lvl="1" indent="0">
              <a:buNone/>
            </a:pPr>
            <a:endParaRPr lang="de-DE" dirty="0"/>
          </a:p>
          <a:p>
            <a:r>
              <a:rPr lang="de-DE" dirty="0"/>
              <a:t>Entwicklungen hauptsächlich auf der Markt- bzw. Marktfolgeseite </a:t>
            </a:r>
          </a:p>
          <a:p>
            <a:r>
              <a:rPr lang="de-DE" dirty="0"/>
              <a:t>Geringe Standardisierung im Bereich der Banksteuerung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 hohe interne Transaktionskosten </a:t>
            </a:r>
          </a:p>
          <a:p>
            <a:r>
              <a:rPr lang="de-DE" dirty="0">
                <a:sym typeface="Wingdings" panose="05000000000000000000" pitchFamily="2" charset="2"/>
              </a:rPr>
              <a:t>Einführung einheitlicher Begriffe und Informationsbausteine </a:t>
            </a:r>
            <a:endParaRPr lang="de-DE" dirty="0"/>
          </a:p>
          <a:p>
            <a:pPr marL="320040" lvl="1" indent="0">
              <a:buNone/>
            </a:pPr>
            <a:r>
              <a:rPr lang="de-DE" dirty="0"/>
              <a:t>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943AC1-9E4A-46A7-A0A9-098D584F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Standardisierung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8FBB60-6B23-4AA1-82B6-AFBC7584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3984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9FFAAE1-8346-4EEE-9196-66933E7A2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Effektive und kosteneffiziente Gestaltung der Geschäftsprozesse durch Arbeitsteilung und Spezialisierung </a:t>
            </a:r>
          </a:p>
          <a:p>
            <a:r>
              <a:rPr lang="de-DE" dirty="0"/>
              <a:t>Methoden aus der Industrie: </a:t>
            </a:r>
          </a:p>
          <a:p>
            <a:pPr lvl="1"/>
            <a:r>
              <a:rPr lang="de-DE" dirty="0"/>
              <a:t>Prozessreorganisation</a:t>
            </a:r>
          </a:p>
          <a:p>
            <a:pPr lvl="1"/>
            <a:r>
              <a:rPr lang="de-DE" dirty="0"/>
              <a:t>Business </a:t>
            </a:r>
            <a:r>
              <a:rPr lang="de-DE" dirty="0" err="1"/>
              <a:t>Process</a:t>
            </a:r>
            <a:r>
              <a:rPr lang="de-DE" dirty="0"/>
              <a:t> Management (BPM) </a:t>
            </a:r>
          </a:p>
          <a:p>
            <a:pPr lvl="1"/>
            <a:r>
              <a:rPr lang="de-DE" dirty="0"/>
              <a:t>Serviceorientierte Architekturen (SOA)</a:t>
            </a:r>
          </a:p>
          <a:p>
            <a:pPr lvl="1"/>
            <a:endParaRPr lang="de-DE" dirty="0"/>
          </a:p>
          <a:p>
            <a:r>
              <a:rPr lang="de-DE" dirty="0"/>
              <a:t>Entwicklungen hauptsächlich auf der Markt- bzw. Marktfolgeseite</a:t>
            </a:r>
          </a:p>
          <a:p>
            <a:r>
              <a:rPr lang="de-DE" dirty="0"/>
              <a:t>Optimierung der Banksteuerung </a:t>
            </a:r>
          </a:p>
          <a:p>
            <a:pPr lvl="1"/>
            <a:r>
              <a:rPr lang="de-DE" dirty="0"/>
              <a:t>Erweiterung der Kompetenzen </a:t>
            </a:r>
          </a:p>
          <a:p>
            <a:pPr lvl="1"/>
            <a:r>
              <a:rPr lang="de-DE" dirty="0"/>
              <a:t>Kulturwandel </a:t>
            </a:r>
          </a:p>
          <a:p>
            <a:pPr lvl="1"/>
            <a:r>
              <a:rPr lang="de-DE" dirty="0"/>
              <a:t>Konsequente Umsetzung („Change-Management“)</a:t>
            </a:r>
          </a:p>
          <a:p>
            <a:pPr marL="649606" lvl="2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2505BD-48B5-4486-93D5-F34BED0B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Organisation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B46EA2-A12D-4177-8A45-85C0F896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6783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5BB7858-405C-4975-9069-E62430C77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Einsparung von zeit- und kostenintensiver manueller Arbeit</a:t>
            </a:r>
          </a:p>
          <a:p>
            <a:pPr lvl="1"/>
            <a:r>
              <a:rPr lang="de-DE" dirty="0"/>
              <a:t>Kundenzufriedenheit, Qualitätskontrolle, Dienstleitungen, Bereitstellung von Produkten usw.  </a:t>
            </a:r>
          </a:p>
          <a:p>
            <a:r>
              <a:rPr lang="de-DE" dirty="0"/>
              <a:t>Methoden: </a:t>
            </a:r>
          </a:p>
          <a:p>
            <a:pPr lvl="1"/>
            <a:r>
              <a:rPr lang="de-DE" dirty="0" err="1"/>
              <a:t>Robotic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Automation (RPA)</a:t>
            </a:r>
          </a:p>
          <a:p>
            <a:pPr lvl="2"/>
            <a:r>
              <a:rPr lang="de-DE" dirty="0"/>
              <a:t>Routine-Aufgaben mit strukturierten (Eingangs-)Daten </a:t>
            </a:r>
          </a:p>
          <a:p>
            <a:pPr lvl="1"/>
            <a:r>
              <a:rPr lang="de-DE" dirty="0"/>
              <a:t>Intelligent </a:t>
            </a:r>
            <a:r>
              <a:rPr lang="de-DE" dirty="0" err="1"/>
              <a:t>Process</a:t>
            </a:r>
            <a:r>
              <a:rPr lang="de-DE" dirty="0"/>
              <a:t> Automation (IPA)</a:t>
            </a:r>
          </a:p>
          <a:p>
            <a:pPr lvl="2"/>
            <a:r>
              <a:rPr lang="de-DE" dirty="0"/>
              <a:t>Künstliche Intelligenz (KI) </a:t>
            </a:r>
            <a:r>
              <a:rPr lang="de-DE" dirty="0">
                <a:sym typeface="Wingdings" panose="05000000000000000000" pitchFamily="2" charset="2"/>
              </a:rPr>
              <a:t> komplexere Aufgaben mit unstrukturierten Daten </a:t>
            </a:r>
          </a:p>
          <a:p>
            <a:pPr lvl="2"/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Mitarbeiter*innen können für Tätigkeiten mit höherem Wertschöpfungspotenzial (z.B. Kundenbetreuung und –</a:t>
            </a:r>
            <a:r>
              <a:rPr lang="de-DE" dirty="0" err="1">
                <a:sym typeface="Wingdings" panose="05000000000000000000" pitchFamily="2" charset="2"/>
              </a:rPr>
              <a:t>gewinnung</a:t>
            </a:r>
            <a:r>
              <a:rPr lang="de-DE" dirty="0">
                <a:sym typeface="Wingdings" panose="05000000000000000000" pitchFamily="2" charset="2"/>
              </a:rPr>
              <a:t>) eingesetzt werden  </a:t>
            </a:r>
          </a:p>
          <a:p>
            <a:pPr lvl="2"/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BF3247-6EC8-49A3-BE5A-8E699D39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Automatisierung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DD24C7-B48E-4D6F-AE86-FCBC3593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724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4AABC79-3BAF-40CC-B501-5C2D5447C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Großes Verbesserungspotenzial</a:t>
            </a:r>
          </a:p>
          <a:p>
            <a:r>
              <a:rPr lang="de-DE" dirty="0"/>
              <a:t>Standardisierung und Optimierung sind Voraussetzungen</a:t>
            </a:r>
          </a:p>
          <a:p>
            <a:r>
              <a:rPr lang="de-DE" dirty="0"/>
              <a:t>Entwicklung erst in den kommenden Jahren möglich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Bei Banken stehen Steuerung und Controlling erst in</a:t>
            </a:r>
            <a:r>
              <a:rPr lang="de-DE" dirty="0"/>
              <a:t> den nächsten Jahren im Fokus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5CDA6C-4E99-4C1E-8460-CD6F8B68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Steuerung und Controlling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B1BFB4-AFAB-4131-B861-1EB60E5D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2455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U 16: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16x10 with pictures V1.potx" id="{A40F362A-B76E-412D-8E18-69796A2AA4D0}" vid="{109EF84B-B0AD-4929-8F80-9F33A237FD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Breitbild</PresentationFormat>
  <Paragraphs>215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Georgia</vt:lpstr>
      <vt:lpstr>Verdana</vt:lpstr>
      <vt:lpstr>Verdana</vt:lpstr>
      <vt:lpstr>Wingdings</vt:lpstr>
      <vt:lpstr>WU 16:10</vt:lpstr>
      <vt:lpstr>Kritische Evaluierung von Bankgebühren  im Zeitalter hochgradiger Automatisation  und Selbstbedienung</vt:lpstr>
      <vt:lpstr>Agenda </vt:lpstr>
      <vt:lpstr>Einleitung</vt:lpstr>
      <vt:lpstr>Geschäftsprozesse</vt:lpstr>
      <vt:lpstr>Industrialisierung </vt:lpstr>
      <vt:lpstr>Standardisierung  </vt:lpstr>
      <vt:lpstr>Organisation </vt:lpstr>
      <vt:lpstr>Automatisierung </vt:lpstr>
      <vt:lpstr>Steuerung und Controlling </vt:lpstr>
      <vt:lpstr>Selbstbedienung</vt:lpstr>
      <vt:lpstr>Geldautomat </vt:lpstr>
      <vt:lpstr>Online-Banking </vt:lpstr>
      <vt:lpstr>Bankgebühren </vt:lpstr>
      <vt:lpstr>Gesetzliche Grundlagen – Österreich</vt:lpstr>
      <vt:lpstr>Gesetzliche Grundlagen – EU </vt:lpstr>
      <vt:lpstr>Fallbeispiele </vt:lpstr>
      <vt:lpstr>Fallbeispiele</vt:lpstr>
      <vt:lpstr>Fallbeispiele </vt:lpstr>
      <vt:lpstr>Zusammenfassung &amp; kritische Evaluation </vt:lpstr>
      <vt:lpstr>Zusammenfassung &amp; kritische Evaluation </vt:lpstr>
      <vt:lpstr>Quellen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Marjan Khobreh</dc:creator>
  <cp:lastModifiedBy>Christian Alács</cp:lastModifiedBy>
  <cp:revision>32</cp:revision>
  <dcterms:created xsi:type="dcterms:W3CDTF">2019-01-24T16:37:14Z</dcterms:created>
  <dcterms:modified xsi:type="dcterms:W3CDTF">2020-12-17T19:59:23Z</dcterms:modified>
</cp:coreProperties>
</file>