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53"/>
  </p:notesMasterIdLst>
  <p:sldIdLst>
    <p:sldId id="263" r:id="rId2"/>
    <p:sldId id="264" r:id="rId3"/>
    <p:sldId id="265" r:id="rId4"/>
    <p:sldId id="257" r:id="rId5"/>
    <p:sldId id="266" r:id="rId6"/>
    <p:sldId id="267" r:id="rId7"/>
    <p:sldId id="268" r:id="rId8"/>
    <p:sldId id="269" r:id="rId9"/>
    <p:sldId id="275" r:id="rId10"/>
    <p:sldId id="270" r:id="rId11"/>
    <p:sldId id="271" r:id="rId12"/>
    <p:sldId id="272" r:id="rId13"/>
    <p:sldId id="276" r:id="rId14"/>
    <p:sldId id="273" r:id="rId15"/>
    <p:sldId id="277" r:id="rId16"/>
    <p:sldId id="278" r:id="rId17"/>
    <p:sldId id="280" r:id="rId18"/>
    <p:sldId id="279" r:id="rId19"/>
    <p:sldId id="281" r:id="rId20"/>
    <p:sldId id="282" r:id="rId21"/>
    <p:sldId id="283" r:id="rId22"/>
    <p:sldId id="284" r:id="rId23"/>
    <p:sldId id="285" r:id="rId24"/>
    <p:sldId id="286" r:id="rId25"/>
    <p:sldId id="316" r:id="rId26"/>
    <p:sldId id="288" r:id="rId27"/>
    <p:sldId id="287" r:id="rId28"/>
    <p:sldId id="290" r:id="rId29"/>
    <p:sldId id="291" r:id="rId30"/>
    <p:sldId id="292" r:id="rId31"/>
    <p:sldId id="295" r:id="rId32"/>
    <p:sldId id="294" r:id="rId33"/>
    <p:sldId id="296" r:id="rId34"/>
    <p:sldId id="317" r:id="rId35"/>
    <p:sldId id="297" r:id="rId36"/>
    <p:sldId id="315" r:id="rId37"/>
    <p:sldId id="298" r:id="rId38"/>
    <p:sldId id="299" r:id="rId39"/>
    <p:sldId id="301" r:id="rId40"/>
    <p:sldId id="300" r:id="rId41"/>
    <p:sldId id="302" r:id="rId42"/>
    <p:sldId id="303" r:id="rId43"/>
    <p:sldId id="305" r:id="rId44"/>
    <p:sldId id="304" r:id="rId45"/>
    <p:sldId id="306" r:id="rId46"/>
    <p:sldId id="307" r:id="rId47"/>
    <p:sldId id="308" r:id="rId48"/>
    <p:sldId id="309" r:id="rId49"/>
    <p:sldId id="311" r:id="rId50"/>
    <p:sldId id="312" r:id="rId51"/>
    <p:sldId id="313" r:id="rId5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06"/>
    <p:restoredTop sz="94786"/>
  </p:normalViewPr>
  <p:slideViewPr>
    <p:cSldViewPr snapToGrid="0" snapToObjects="1" showGuides="1">
      <p:cViewPr varScale="1">
        <p:scale>
          <a:sx n="127" d="100"/>
          <a:sy n="127" d="100"/>
        </p:scale>
        <p:origin x="880" y="192"/>
      </p:cViewPr>
      <p:guideLst>
        <p:guide orient="horz" pos="2160"/>
        <p:guide pos="3863"/>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F04F3A-B6B3-A54F-9CD5-28A5AFE4E8B4}" type="datetimeFigureOut">
              <a:rPr lang="de-DE" smtClean="0"/>
              <a:t>17.12.20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3800D0-EFA8-D046-B3CD-C7F5161FF008}" type="slidenum">
              <a:rPr lang="de-DE" smtClean="0"/>
              <a:t>‹Nr.›</a:t>
            </a:fld>
            <a:endParaRPr lang="de-DE"/>
          </a:p>
        </p:txBody>
      </p:sp>
    </p:spTree>
    <p:extLst>
      <p:ext uri="{BB962C8B-B14F-4D97-AF65-F5344CB8AC3E}">
        <p14:creationId xmlns:p14="http://schemas.microsoft.com/office/powerpoint/2010/main" val="2400654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a:t>Stallman</a:t>
            </a:r>
            <a:r>
              <a:rPr lang="de-DE" dirty="0"/>
              <a:t> empfand diesen Verlust der Kontrolle von Benutzern über ihre eingesetzte Software als eine Einschränkung ihrer Freiheit. Um dem Trend entgegenzusteuern, schuf er 1989 eine Lizenz, die unter dem Namen GNU General Public </a:t>
            </a:r>
            <a:r>
              <a:rPr lang="de-DE" dirty="0" err="1"/>
              <a:t>License</a:t>
            </a:r>
            <a:r>
              <a:rPr lang="de-DE" dirty="0"/>
              <a:t> (GNU GPL) bekannt wurde. Diese Lizenz garantiert Anwendern weitgehende Rechte über ihre Software und stellt sicher, dass die gleichen Rechte auch in Zukunft und für sämtliche Erweiterungen, die von Dritten an dieser Software vorgenommen wurden, ebenfalls gelten (</a:t>
            </a:r>
            <a:r>
              <a:rPr lang="de-DE" dirty="0" err="1"/>
              <a:t>Copyleft</a:t>
            </a:r>
            <a:r>
              <a:rPr lang="de-DE" dirty="0"/>
              <a:t>-Prinzip). WIKIPEDIA</a:t>
            </a:r>
          </a:p>
        </p:txBody>
      </p:sp>
      <p:sp>
        <p:nvSpPr>
          <p:cNvPr id="4" name="Foliennummernplatzhalter 3"/>
          <p:cNvSpPr>
            <a:spLocks noGrp="1"/>
          </p:cNvSpPr>
          <p:nvPr>
            <p:ph type="sldNum" sz="quarter" idx="5"/>
          </p:nvPr>
        </p:nvSpPr>
        <p:spPr/>
        <p:txBody>
          <a:bodyPr/>
          <a:lstStyle/>
          <a:p>
            <a:fld id="{F13800D0-EFA8-D046-B3CD-C7F5161FF008}" type="slidenum">
              <a:rPr lang="de-DE" smtClean="0"/>
              <a:t>22</a:t>
            </a:fld>
            <a:endParaRPr lang="de-DE"/>
          </a:p>
        </p:txBody>
      </p:sp>
    </p:spTree>
    <p:extLst>
      <p:ext uri="{BB962C8B-B14F-4D97-AF65-F5344CB8AC3E}">
        <p14:creationId xmlns:p14="http://schemas.microsoft.com/office/powerpoint/2010/main" val="1437225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Warum sollten so jemand seine Arbeit als Open-Source-Projekte zur Verfügung stellen, von dem man scheinbar keine Belohnung erhält, während diese Entwicklungen einen großen Nutzen bieten und somit einen beträchtlichen Geldwert schaffen? </a:t>
            </a:r>
          </a:p>
        </p:txBody>
      </p:sp>
      <p:sp>
        <p:nvSpPr>
          <p:cNvPr id="4" name="Foliennummernplatzhalter 3"/>
          <p:cNvSpPr>
            <a:spLocks noGrp="1"/>
          </p:cNvSpPr>
          <p:nvPr>
            <p:ph type="sldNum" sz="quarter" idx="5"/>
          </p:nvPr>
        </p:nvSpPr>
        <p:spPr/>
        <p:txBody>
          <a:bodyPr/>
          <a:lstStyle/>
          <a:p>
            <a:fld id="{F13800D0-EFA8-D046-B3CD-C7F5161FF008}" type="slidenum">
              <a:rPr lang="de-DE" smtClean="0"/>
              <a:t>23</a:t>
            </a:fld>
            <a:endParaRPr lang="de-DE"/>
          </a:p>
        </p:txBody>
      </p:sp>
    </p:spTree>
    <p:extLst>
      <p:ext uri="{BB962C8B-B14F-4D97-AF65-F5344CB8AC3E}">
        <p14:creationId xmlns:p14="http://schemas.microsoft.com/office/powerpoint/2010/main" val="4196022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Seminararbeit weiteren Aspekt beleuchtet: “Produktqualität“.</a:t>
            </a:r>
          </a:p>
        </p:txBody>
      </p:sp>
      <p:sp>
        <p:nvSpPr>
          <p:cNvPr id="4" name="Foliennummernplatzhalter 3"/>
          <p:cNvSpPr>
            <a:spLocks noGrp="1"/>
          </p:cNvSpPr>
          <p:nvPr>
            <p:ph type="sldNum" sz="quarter" idx="5"/>
          </p:nvPr>
        </p:nvSpPr>
        <p:spPr/>
        <p:txBody>
          <a:bodyPr/>
          <a:lstStyle/>
          <a:p>
            <a:fld id="{F13800D0-EFA8-D046-B3CD-C7F5161FF008}" type="slidenum">
              <a:rPr lang="de-DE" smtClean="0"/>
              <a:t>29</a:t>
            </a:fld>
            <a:endParaRPr lang="de-DE"/>
          </a:p>
        </p:txBody>
      </p:sp>
    </p:spTree>
    <p:extLst>
      <p:ext uri="{BB962C8B-B14F-4D97-AF65-F5344CB8AC3E}">
        <p14:creationId xmlns:p14="http://schemas.microsoft.com/office/powerpoint/2010/main" val="194764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Aus Sicht des Anbieters</a:t>
            </a:r>
          </a:p>
          <a:p>
            <a:r>
              <a:rPr lang="de-DE" dirty="0"/>
              <a:t>Bezug auf große OS-Unternehmen</a:t>
            </a:r>
          </a:p>
        </p:txBody>
      </p:sp>
      <p:sp>
        <p:nvSpPr>
          <p:cNvPr id="4" name="Foliennummernplatzhalter 3"/>
          <p:cNvSpPr>
            <a:spLocks noGrp="1"/>
          </p:cNvSpPr>
          <p:nvPr>
            <p:ph type="sldNum" sz="quarter" idx="5"/>
          </p:nvPr>
        </p:nvSpPr>
        <p:spPr/>
        <p:txBody>
          <a:bodyPr/>
          <a:lstStyle/>
          <a:p>
            <a:fld id="{F13800D0-EFA8-D046-B3CD-C7F5161FF008}" type="slidenum">
              <a:rPr lang="de-DE" smtClean="0"/>
              <a:t>32</a:t>
            </a:fld>
            <a:endParaRPr lang="de-DE"/>
          </a:p>
        </p:txBody>
      </p:sp>
    </p:spTree>
    <p:extLst>
      <p:ext uri="{BB962C8B-B14F-4D97-AF65-F5344CB8AC3E}">
        <p14:creationId xmlns:p14="http://schemas.microsoft.com/office/powerpoint/2010/main" val="4131203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Aus Sicht des Kunden</a:t>
            </a:r>
          </a:p>
        </p:txBody>
      </p:sp>
      <p:sp>
        <p:nvSpPr>
          <p:cNvPr id="4" name="Foliennummernplatzhalter 3"/>
          <p:cNvSpPr>
            <a:spLocks noGrp="1"/>
          </p:cNvSpPr>
          <p:nvPr>
            <p:ph type="sldNum" sz="quarter" idx="5"/>
          </p:nvPr>
        </p:nvSpPr>
        <p:spPr/>
        <p:txBody>
          <a:bodyPr/>
          <a:lstStyle/>
          <a:p>
            <a:fld id="{F13800D0-EFA8-D046-B3CD-C7F5161FF008}" type="slidenum">
              <a:rPr lang="de-DE" smtClean="0"/>
              <a:t>33</a:t>
            </a:fld>
            <a:endParaRPr lang="de-DE"/>
          </a:p>
        </p:txBody>
      </p:sp>
    </p:spTree>
    <p:extLst>
      <p:ext uri="{BB962C8B-B14F-4D97-AF65-F5344CB8AC3E}">
        <p14:creationId xmlns:p14="http://schemas.microsoft.com/office/powerpoint/2010/main" val="2808907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ev. Herzeigen, wie nachlässig Apple mit dem Veröffentlichen ist, anhand MacOS, iOS und Swift</a:t>
            </a:r>
          </a:p>
        </p:txBody>
      </p:sp>
      <p:sp>
        <p:nvSpPr>
          <p:cNvPr id="4" name="Foliennummernplatzhalter 3"/>
          <p:cNvSpPr>
            <a:spLocks noGrp="1"/>
          </p:cNvSpPr>
          <p:nvPr>
            <p:ph type="sldNum" sz="quarter" idx="5"/>
          </p:nvPr>
        </p:nvSpPr>
        <p:spPr/>
        <p:txBody>
          <a:bodyPr/>
          <a:lstStyle/>
          <a:p>
            <a:fld id="{F13800D0-EFA8-D046-B3CD-C7F5161FF008}" type="slidenum">
              <a:rPr lang="de-DE" smtClean="0"/>
              <a:t>37</a:t>
            </a:fld>
            <a:endParaRPr lang="de-DE"/>
          </a:p>
        </p:txBody>
      </p:sp>
    </p:spTree>
    <p:extLst>
      <p:ext uri="{BB962C8B-B14F-4D97-AF65-F5344CB8AC3E}">
        <p14:creationId xmlns:p14="http://schemas.microsoft.com/office/powerpoint/2010/main" val="3346107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EVN-Anekdote  + Android Firmenhandy herzeigen</a:t>
            </a:r>
          </a:p>
        </p:txBody>
      </p:sp>
      <p:sp>
        <p:nvSpPr>
          <p:cNvPr id="4" name="Foliennummernplatzhalter 3"/>
          <p:cNvSpPr>
            <a:spLocks noGrp="1"/>
          </p:cNvSpPr>
          <p:nvPr>
            <p:ph type="sldNum" sz="quarter" idx="5"/>
          </p:nvPr>
        </p:nvSpPr>
        <p:spPr/>
        <p:txBody>
          <a:bodyPr/>
          <a:lstStyle/>
          <a:p>
            <a:fld id="{F13800D0-EFA8-D046-B3CD-C7F5161FF008}" type="slidenum">
              <a:rPr lang="de-DE" smtClean="0"/>
              <a:t>45</a:t>
            </a:fld>
            <a:endParaRPr lang="de-DE"/>
          </a:p>
        </p:txBody>
      </p:sp>
    </p:spTree>
    <p:extLst>
      <p:ext uri="{BB962C8B-B14F-4D97-AF65-F5344CB8AC3E}">
        <p14:creationId xmlns:p14="http://schemas.microsoft.com/office/powerpoint/2010/main" val="96987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Im Stile eines OSS Projekts</a:t>
            </a:r>
          </a:p>
        </p:txBody>
      </p:sp>
      <p:sp>
        <p:nvSpPr>
          <p:cNvPr id="4" name="Foliennummernplatzhalter 3"/>
          <p:cNvSpPr>
            <a:spLocks noGrp="1"/>
          </p:cNvSpPr>
          <p:nvPr>
            <p:ph type="sldNum" sz="quarter" idx="5"/>
          </p:nvPr>
        </p:nvSpPr>
        <p:spPr/>
        <p:txBody>
          <a:bodyPr/>
          <a:lstStyle/>
          <a:p>
            <a:fld id="{F13800D0-EFA8-D046-B3CD-C7F5161FF008}" type="slidenum">
              <a:rPr lang="de-DE" smtClean="0"/>
              <a:t>50</a:t>
            </a:fld>
            <a:endParaRPr lang="de-DE"/>
          </a:p>
        </p:txBody>
      </p:sp>
    </p:spTree>
    <p:extLst>
      <p:ext uri="{BB962C8B-B14F-4D97-AF65-F5344CB8AC3E}">
        <p14:creationId xmlns:p14="http://schemas.microsoft.com/office/powerpoint/2010/main" val="48758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8246AA-1BD7-4943-B020-63A2FC46839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9BB7D94-E012-6445-A1B4-5862A6782C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DE0F06D-C5EA-094A-9EDD-B71DA8AF17CB}"/>
              </a:ext>
            </a:extLst>
          </p:cNvPr>
          <p:cNvSpPr>
            <a:spLocks noGrp="1"/>
          </p:cNvSpPr>
          <p:nvPr>
            <p:ph type="dt" sz="half" idx="10"/>
          </p:nvPr>
        </p:nvSpPr>
        <p:spPr/>
        <p:txBody>
          <a:bodyPr/>
          <a:lstStyle/>
          <a:p>
            <a:fld id="{BE91F8CA-117B-B64F-ADF3-CF1B88FEDA6A}" type="datetime1">
              <a:rPr lang="de-AT" smtClean="0"/>
              <a:t>17.12.20</a:t>
            </a:fld>
            <a:endParaRPr lang="de-DE"/>
          </a:p>
        </p:txBody>
      </p:sp>
      <p:sp>
        <p:nvSpPr>
          <p:cNvPr id="5" name="Fußzeilenplatzhalter 4">
            <a:extLst>
              <a:ext uri="{FF2B5EF4-FFF2-40B4-BE49-F238E27FC236}">
                <a16:creationId xmlns:a16="http://schemas.microsoft.com/office/drawing/2014/main" id="{9FDCC037-C622-C54A-9A4B-4C5C3DAFACEC}"/>
              </a:ext>
            </a:extLst>
          </p:cNvPr>
          <p:cNvSpPr>
            <a:spLocks noGrp="1"/>
          </p:cNvSpPr>
          <p:nvPr>
            <p:ph type="ftr" sz="quarter" idx="11"/>
          </p:nvPr>
        </p:nvSpPr>
        <p:spPr/>
        <p:txBody>
          <a:bodyPr/>
          <a:lstStyle/>
          <a:p>
            <a:r>
              <a:rPr lang="de-DE"/>
              <a:t>Proprietary vs. Open Source Software Markets in IT: Apple, Microsoft, Google</a:t>
            </a:r>
          </a:p>
        </p:txBody>
      </p:sp>
      <p:sp>
        <p:nvSpPr>
          <p:cNvPr id="6" name="Foliennummernplatzhalter 5">
            <a:extLst>
              <a:ext uri="{FF2B5EF4-FFF2-40B4-BE49-F238E27FC236}">
                <a16:creationId xmlns:a16="http://schemas.microsoft.com/office/drawing/2014/main" id="{0BBB70DB-40EA-8A40-9BB3-0A10AFD1565E}"/>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2765290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2CDF2A-7CFF-BE4C-88E1-745746C6D2D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3EF590E-454F-F64D-AEE0-BA93C322743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811B418-65E1-E04E-9B85-10FF6ACEEBF2}"/>
              </a:ext>
            </a:extLst>
          </p:cNvPr>
          <p:cNvSpPr>
            <a:spLocks noGrp="1"/>
          </p:cNvSpPr>
          <p:nvPr>
            <p:ph type="dt" sz="half" idx="10"/>
          </p:nvPr>
        </p:nvSpPr>
        <p:spPr/>
        <p:txBody>
          <a:bodyPr/>
          <a:lstStyle/>
          <a:p>
            <a:fld id="{24B718A5-431D-0844-AFA1-7B20CB53C3BB}" type="datetime1">
              <a:rPr lang="de-AT" smtClean="0"/>
              <a:t>17.12.20</a:t>
            </a:fld>
            <a:endParaRPr lang="de-DE"/>
          </a:p>
        </p:txBody>
      </p:sp>
      <p:sp>
        <p:nvSpPr>
          <p:cNvPr id="5" name="Fußzeilenplatzhalter 4">
            <a:extLst>
              <a:ext uri="{FF2B5EF4-FFF2-40B4-BE49-F238E27FC236}">
                <a16:creationId xmlns:a16="http://schemas.microsoft.com/office/drawing/2014/main" id="{DBD4B38A-C7F1-CA41-82E5-884D1022DF1A}"/>
              </a:ext>
            </a:extLst>
          </p:cNvPr>
          <p:cNvSpPr>
            <a:spLocks noGrp="1"/>
          </p:cNvSpPr>
          <p:nvPr>
            <p:ph type="ftr" sz="quarter" idx="11"/>
          </p:nvPr>
        </p:nvSpPr>
        <p:spPr/>
        <p:txBody>
          <a:bodyPr/>
          <a:lstStyle/>
          <a:p>
            <a:r>
              <a:rPr lang="de-DE"/>
              <a:t>Proprietary vs. Open Source Software Markets in IT: Apple, Microsoft, Google</a:t>
            </a:r>
          </a:p>
        </p:txBody>
      </p:sp>
      <p:sp>
        <p:nvSpPr>
          <p:cNvPr id="6" name="Foliennummernplatzhalter 5">
            <a:extLst>
              <a:ext uri="{FF2B5EF4-FFF2-40B4-BE49-F238E27FC236}">
                <a16:creationId xmlns:a16="http://schemas.microsoft.com/office/drawing/2014/main" id="{10C246FA-EA2D-414C-9762-A9A5DE01473C}"/>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822484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6F285D-BDA7-F542-BE38-0B20A381E33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780219E-FB36-3045-8E23-9971663DE6B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3209A54-196F-CB45-A2A9-1BAB5E1A0F59}"/>
              </a:ext>
            </a:extLst>
          </p:cNvPr>
          <p:cNvSpPr>
            <a:spLocks noGrp="1"/>
          </p:cNvSpPr>
          <p:nvPr>
            <p:ph type="dt" sz="half" idx="10"/>
          </p:nvPr>
        </p:nvSpPr>
        <p:spPr/>
        <p:txBody>
          <a:bodyPr/>
          <a:lstStyle/>
          <a:p>
            <a:fld id="{AA598F45-89E9-B641-8F79-C2890938F7B1}" type="datetime1">
              <a:rPr lang="de-AT" smtClean="0"/>
              <a:t>17.12.20</a:t>
            </a:fld>
            <a:endParaRPr lang="de-DE"/>
          </a:p>
        </p:txBody>
      </p:sp>
      <p:sp>
        <p:nvSpPr>
          <p:cNvPr id="5" name="Fußzeilenplatzhalter 4">
            <a:extLst>
              <a:ext uri="{FF2B5EF4-FFF2-40B4-BE49-F238E27FC236}">
                <a16:creationId xmlns:a16="http://schemas.microsoft.com/office/drawing/2014/main" id="{17E73CB3-7783-3647-880C-501063C15139}"/>
              </a:ext>
            </a:extLst>
          </p:cNvPr>
          <p:cNvSpPr>
            <a:spLocks noGrp="1"/>
          </p:cNvSpPr>
          <p:nvPr>
            <p:ph type="ftr" sz="quarter" idx="11"/>
          </p:nvPr>
        </p:nvSpPr>
        <p:spPr/>
        <p:txBody>
          <a:bodyPr/>
          <a:lstStyle/>
          <a:p>
            <a:r>
              <a:rPr lang="de-DE"/>
              <a:t>Proprietary vs. Open Source Software Markets in IT: Apple, Microsoft, Google</a:t>
            </a:r>
          </a:p>
        </p:txBody>
      </p:sp>
      <p:sp>
        <p:nvSpPr>
          <p:cNvPr id="6" name="Foliennummernplatzhalter 5">
            <a:extLst>
              <a:ext uri="{FF2B5EF4-FFF2-40B4-BE49-F238E27FC236}">
                <a16:creationId xmlns:a16="http://schemas.microsoft.com/office/drawing/2014/main" id="{D9A3B1DB-3793-2143-AD3B-B2BF126A4075}"/>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2643280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F1E6D5-D563-564B-BD89-ADD076490ED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94AC16E-5182-5845-82B1-9FF636009AF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664BD1A-E5CB-4745-8081-125E94F1EB53}"/>
              </a:ext>
            </a:extLst>
          </p:cNvPr>
          <p:cNvSpPr>
            <a:spLocks noGrp="1"/>
          </p:cNvSpPr>
          <p:nvPr>
            <p:ph type="dt" sz="half" idx="10"/>
          </p:nvPr>
        </p:nvSpPr>
        <p:spPr/>
        <p:txBody>
          <a:bodyPr/>
          <a:lstStyle/>
          <a:p>
            <a:fld id="{A5DFF88E-1A38-9F45-B950-D5DBFD3E2D33}" type="datetime1">
              <a:rPr lang="de-AT" smtClean="0"/>
              <a:t>17.12.20</a:t>
            </a:fld>
            <a:endParaRPr lang="de-DE"/>
          </a:p>
        </p:txBody>
      </p:sp>
      <p:sp>
        <p:nvSpPr>
          <p:cNvPr id="5" name="Fußzeilenplatzhalter 4">
            <a:extLst>
              <a:ext uri="{FF2B5EF4-FFF2-40B4-BE49-F238E27FC236}">
                <a16:creationId xmlns:a16="http://schemas.microsoft.com/office/drawing/2014/main" id="{22F4E172-32D0-0B4D-BC49-AB175166A84D}"/>
              </a:ext>
            </a:extLst>
          </p:cNvPr>
          <p:cNvSpPr>
            <a:spLocks noGrp="1"/>
          </p:cNvSpPr>
          <p:nvPr>
            <p:ph type="ftr" sz="quarter" idx="11"/>
          </p:nvPr>
        </p:nvSpPr>
        <p:spPr/>
        <p:txBody>
          <a:bodyPr/>
          <a:lstStyle/>
          <a:p>
            <a:r>
              <a:rPr lang="de-DE"/>
              <a:t>Proprietary vs. Open Source Software Markets in IT: Apple, Microsoft, Google</a:t>
            </a:r>
          </a:p>
        </p:txBody>
      </p:sp>
      <p:sp>
        <p:nvSpPr>
          <p:cNvPr id="6" name="Foliennummernplatzhalter 5">
            <a:extLst>
              <a:ext uri="{FF2B5EF4-FFF2-40B4-BE49-F238E27FC236}">
                <a16:creationId xmlns:a16="http://schemas.microsoft.com/office/drawing/2014/main" id="{26C2A848-E6EC-884B-A598-E0FF673AE975}"/>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1206329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C3C710-557E-DA47-BC6A-7AAB2581D02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F684F32-FB6A-AF47-A2FA-CD56B14DEA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66C86F5-E5A6-C246-B219-9E6F7AA99DCF}"/>
              </a:ext>
            </a:extLst>
          </p:cNvPr>
          <p:cNvSpPr>
            <a:spLocks noGrp="1"/>
          </p:cNvSpPr>
          <p:nvPr>
            <p:ph type="dt" sz="half" idx="10"/>
          </p:nvPr>
        </p:nvSpPr>
        <p:spPr/>
        <p:txBody>
          <a:bodyPr/>
          <a:lstStyle/>
          <a:p>
            <a:fld id="{8F944F3E-819B-AE41-A220-ACDAB58B1466}" type="datetime1">
              <a:rPr lang="de-AT" smtClean="0"/>
              <a:t>17.12.20</a:t>
            </a:fld>
            <a:endParaRPr lang="de-DE"/>
          </a:p>
        </p:txBody>
      </p:sp>
      <p:sp>
        <p:nvSpPr>
          <p:cNvPr id="5" name="Fußzeilenplatzhalter 4">
            <a:extLst>
              <a:ext uri="{FF2B5EF4-FFF2-40B4-BE49-F238E27FC236}">
                <a16:creationId xmlns:a16="http://schemas.microsoft.com/office/drawing/2014/main" id="{25AF5C21-621E-2941-82DB-C1108E4F39A7}"/>
              </a:ext>
            </a:extLst>
          </p:cNvPr>
          <p:cNvSpPr>
            <a:spLocks noGrp="1"/>
          </p:cNvSpPr>
          <p:nvPr>
            <p:ph type="ftr" sz="quarter" idx="11"/>
          </p:nvPr>
        </p:nvSpPr>
        <p:spPr/>
        <p:txBody>
          <a:bodyPr/>
          <a:lstStyle/>
          <a:p>
            <a:r>
              <a:rPr lang="de-DE"/>
              <a:t>Proprietary vs. Open Source Software Markets in IT: Apple, Microsoft, Google</a:t>
            </a:r>
          </a:p>
        </p:txBody>
      </p:sp>
      <p:sp>
        <p:nvSpPr>
          <p:cNvPr id="6" name="Foliennummernplatzhalter 5">
            <a:extLst>
              <a:ext uri="{FF2B5EF4-FFF2-40B4-BE49-F238E27FC236}">
                <a16:creationId xmlns:a16="http://schemas.microsoft.com/office/drawing/2014/main" id="{4B5A4CA0-8AED-394E-9078-EB37C613A7BB}"/>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263100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EC495-C15E-3849-B122-ACE30929FE4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EDEAF3-D753-CE41-BB75-A46477B0C5D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78F03A3-EFFC-AA41-BCB6-6C608986F3E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6038B9A-8914-A745-8D4F-452F13086B78}"/>
              </a:ext>
            </a:extLst>
          </p:cNvPr>
          <p:cNvSpPr>
            <a:spLocks noGrp="1"/>
          </p:cNvSpPr>
          <p:nvPr>
            <p:ph type="dt" sz="half" idx="10"/>
          </p:nvPr>
        </p:nvSpPr>
        <p:spPr/>
        <p:txBody>
          <a:bodyPr/>
          <a:lstStyle/>
          <a:p>
            <a:fld id="{75D0A203-83B0-F446-9695-64EB894F7584}" type="datetime1">
              <a:rPr lang="de-AT" smtClean="0"/>
              <a:t>17.12.20</a:t>
            </a:fld>
            <a:endParaRPr lang="de-DE"/>
          </a:p>
        </p:txBody>
      </p:sp>
      <p:sp>
        <p:nvSpPr>
          <p:cNvPr id="6" name="Fußzeilenplatzhalter 5">
            <a:extLst>
              <a:ext uri="{FF2B5EF4-FFF2-40B4-BE49-F238E27FC236}">
                <a16:creationId xmlns:a16="http://schemas.microsoft.com/office/drawing/2014/main" id="{0C81283E-BD0E-C948-BE25-1D51777775B8}"/>
              </a:ext>
            </a:extLst>
          </p:cNvPr>
          <p:cNvSpPr>
            <a:spLocks noGrp="1"/>
          </p:cNvSpPr>
          <p:nvPr>
            <p:ph type="ftr" sz="quarter" idx="11"/>
          </p:nvPr>
        </p:nvSpPr>
        <p:spPr/>
        <p:txBody>
          <a:bodyPr/>
          <a:lstStyle/>
          <a:p>
            <a:r>
              <a:rPr lang="de-DE"/>
              <a:t>Proprietary vs. Open Source Software Markets in IT: Apple, Microsoft, Google</a:t>
            </a:r>
          </a:p>
        </p:txBody>
      </p:sp>
      <p:sp>
        <p:nvSpPr>
          <p:cNvPr id="7" name="Foliennummernplatzhalter 6">
            <a:extLst>
              <a:ext uri="{FF2B5EF4-FFF2-40B4-BE49-F238E27FC236}">
                <a16:creationId xmlns:a16="http://schemas.microsoft.com/office/drawing/2014/main" id="{895262A6-DED0-6F43-8241-476D2DC1A2F4}"/>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198065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508EC3-F941-B34D-9C80-3E508DFE866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5210F86-ED6E-C44E-9EED-D84A416EEF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B38031C-93BA-694E-8437-11DDACF0D5C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24EA876-7178-AB42-A84F-908B06C6AE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EC136DD-F893-1C42-9CA4-BA293789DFB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7682D3F-4659-DD4D-A186-AE7C82EA91A4}"/>
              </a:ext>
            </a:extLst>
          </p:cNvPr>
          <p:cNvSpPr>
            <a:spLocks noGrp="1"/>
          </p:cNvSpPr>
          <p:nvPr>
            <p:ph type="dt" sz="half" idx="10"/>
          </p:nvPr>
        </p:nvSpPr>
        <p:spPr/>
        <p:txBody>
          <a:bodyPr/>
          <a:lstStyle/>
          <a:p>
            <a:fld id="{F6950262-3E7A-E848-8874-44C175976DF6}" type="datetime1">
              <a:rPr lang="de-AT" smtClean="0"/>
              <a:t>17.12.20</a:t>
            </a:fld>
            <a:endParaRPr lang="de-DE"/>
          </a:p>
        </p:txBody>
      </p:sp>
      <p:sp>
        <p:nvSpPr>
          <p:cNvPr id="8" name="Fußzeilenplatzhalter 7">
            <a:extLst>
              <a:ext uri="{FF2B5EF4-FFF2-40B4-BE49-F238E27FC236}">
                <a16:creationId xmlns:a16="http://schemas.microsoft.com/office/drawing/2014/main" id="{4A604E13-2089-3540-BFFC-CF42001343FB}"/>
              </a:ext>
            </a:extLst>
          </p:cNvPr>
          <p:cNvSpPr>
            <a:spLocks noGrp="1"/>
          </p:cNvSpPr>
          <p:nvPr>
            <p:ph type="ftr" sz="quarter" idx="11"/>
          </p:nvPr>
        </p:nvSpPr>
        <p:spPr/>
        <p:txBody>
          <a:bodyPr/>
          <a:lstStyle/>
          <a:p>
            <a:r>
              <a:rPr lang="de-DE"/>
              <a:t>Proprietary vs. Open Source Software Markets in IT: Apple, Microsoft, Google</a:t>
            </a:r>
          </a:p>
        </p:txBody>
      </p:sp>
      <p:sp>
        <p:nvSpPr>
          <p:cNvPr id="9" name="Foliennummernplatzhalter 8">
            <a:extLst>
              <a:ext uri="{FF2B5EF4-FFF2-40B4-BE49-F238E27FC236}">
                <a16:creationId xmlns:a16="http://schemas.microsoft.com/office/drawing/2014/main" id="{16032B96-77DB-F846-8D95-F9E1D648D237}"/>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1670267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034673-0DB4-644F-9EBB-981460F5447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644D254-F01D-2A41-89FF-F7259D49941C}"/>
              </a:ext>
            </a:extLst>
          </p:cNvPr>
          <p:cNvSpPr>
            <a:spLocks noGrp="1"/>
          </p:cNvSpPr>
          <p:nvPr>
            <p:ph type="dt" sz="half" idx="10"/>
          </p:nvPr>
        </p:nvSpPr>
        <p:spPr/>
        <p:txBody>
          <a:bodyPr/>
          <a:lstStyle/>
          <a:p>
            <a:fld id="{D65D419A-6D41-F641-81E1-6D28C5E12CB1}" type="datetime1">
              <a:rPr lang="de-AT" smtClean="0"/>
              <a:t>17.12.20</a:t>
            </a:fld>
            <a:endParaRPr lang="de-DE"/>
          </a:p>
        </p:txBody>
      </p:sp>
      <p:sp>
        <p:nvSpPr>
          <p:cNvPr id="4" name="Fußzeilenplatzhalter 3">
            <a:extLst>
              <a:ext uri="{FF2B5EF4-FFF2-40B4-BE49-F238E27FC236}">
                <a16:creationId xmlns:a16="http://schemas.microsoft.com/office/drawing/2014/main" id="{AAD86548-3C90-A142-A303-D758612F43ED}"/>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03E4095B-F2E3-9B48-A7FC-8729994D3190}"/>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52039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B995978-1928-8442-BCBA-221150AAB7C7}"/>
              </a:ext>
            </a:extLst>
          </p:cNvPr>
          <p:cNvSpPr>
            <a:spLocks noGrp="1"/>
          </p:cNvSpPr>
          <p:nvPr>
            <p:ph type="dt" sz="half" idx="10"/>
          </p:nvPr>
        </p:nvSpPr>
        <p:spPr/>
        <p:txBody>
          <a:bodyPr/>
          <a:lstStyle/>
          <a:p>
            <a:fld id="{79C6C6F9-1F2B-B540-89DD-AB5AE36DC528}" type="datetime1">
              <a:rPr lang="de-AT" smtClean="0"/>
              <a:t>17.12.20</a:t>
            </a:fld>
            <a:endParaRPr lang="de-DE"/>
          </a:p>
        </p:txBody>
      </p:sp>
      <p:sp>
        <p:nvSpPr>
          <p:cNvPr id="3" name="Fußzeilenplatzhalter 2">
            <a:extLst>
              <a:ext uri="{FF2B5EF4-FFF2-40B4-BE49-F238E27FC236}">
                <a16:creationId xmlns:a16="http://schemas.microsoft.com/office/drawing/2014/main" id="{A9250D58-83C2-C940-BC8C-C1D9024292D5}"/>
              </a:ext>
            </a:extLst>
          </p:cNvPr>
          <p:cNvSpPr>
            <a:spLocks noGrp="1"/>
          </p:cNvSpPr>
          <p:nvPr>
            <p:ph type="ftr" sz="quarter" idx="11"/>
          </p:nvPr>
        </p:nvSpPr>
        <p:spPr/>
        <p:txBody>
          <a:bodyPr/>
          <a:lstStyle/>
          <a:p>
            <a:r>
              <a:rPr lang="de-DE"/>
              <a:t>Proprietary vs. Open Source Software Markets in IT: Apple, Microsoft, Google</a:t>
            </a:r>
          </a:p>
        </p:txBody>
      </p:sp>
      <p:sp>
        <p:nvSpPr>
          <p:cNvPr id="4" name="Foliennummernplatzhalter 3">
            <a:extLst>
              <a:ext uri="{FF2B5EF4-FFF2-40B4-BE49-F238E27FC236}">
                <a16:creationId xmlns:a16="http://schemas.microsoft.com/office/drawing/2014/main" id="{94188ED4-C436-C043-ABA7-96E641B50552}"/>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302034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14CAC2-677D-074D-9789-FBFAE981A21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9D62D3F-998F-DF44-860C-616888620B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13AD9D6-A386-084F-994C-483E57DF4B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A162A5F-DD8A-5C42-9063-695496672A30}"/>
              </a:ext>
            </a:extLst>
          </p:cNvPr>
          <p:cNvSpPr>
            <a:spLocks noGrp="1"/>
          </p:cNvSpPr>
          <p:nvPr>
            <p:ph type="dt" sz="half" idx="10"/>
          </p:nvPr>
        </p:nvSpPr>
        <p:spPr/>
        <p:txBody>
          <a:bodyPr/>
          <a:lstStyle/>
          <a:p>
            <a:fld id="{E5BEC50A-D5C2-764F-96F4-AF9107452099}" type="datetime1">
              <a:rPr lang="de-AT" smtClean="0"/>
              <a:t>17.12.20</a:t>
            </a:fld>
            <a:endParaRPr lang="de-DE"/>
          </a:p>
        </p:txBody>
      </p:sp>
      <p:sp>
        <p:nvSpPr>
          <p:cNvPr id="6" name="Fußzeilenplatzhalter 5">
            <a:extLst>
              <a:ext uri="{FF2B5EF4-FFF2-40B4-BE49-F238E27FC236}">
                <a16:creationId xmlns:a16="http://schemas.microsoft.com/office/drawing/2014/main" id="{8A79937F-7D98-E743-9B89-A058778FBC57}"/>
              </a:ext>
            </a:extLst>
          </p:cNvPr>
          <p:cNvSpPr>
            <a:spLocks noGrp="1"/>
          </p:cNvSpPr>
          <p:nvPr>
            <p:ph type="ftr" sz="quarter" idx="11"/>
          </p:nvPr>
        </p:nvSpPr>
        <p:spPr/>
        <p:txBody>
          <a:bodyPr/>
          <a:lstStyle/>
          <a:p>
            <a:r>
              <a:rPr lang="de-DE"/>
              <a:t>Proprietary vs. Open Source Software Markets in IT: Apple, Microsoft, Google</a:t>
            </a:r>
          </a:p>
        </p:txBody>
      </p:sp>
      <p:sp>
        <p:nvSpPr>
          <p:cNvPr id="7" name="Foliennummernplatzhalter 6">
            <a:extLst>
              <a:ext uri="{FF2B5EF4-FFF2-40B4-BE49-F238E27FC236}">
                <a16:creationId xmlns:a16="http://schemas.microsoft.com/office/drawing/2014/main" id="{F50029A4-C4C1-3F4A-9834-FAFECBC05AE7}"/>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59302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D3A73-A350-9A47-BDC8-8F8953041C5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9B108F6-18D6-614A-B88F-51B0B32157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4A72AA7-238F-4040-AFF2-C0950DB9B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54739AF-5E72-8040-A792-2CA7E7CC0A57}"/>
              </a:ext>
            </a:extLst>
          </p:cNvPr>
          <p:cNvSpPr>
            <a:spLocks noGrp="1"/>
          </p:cNvSpPr>
          <p:nvPr>
            <p:ph type="dt" sz="half" idx="10"/>
          </p:nvPr>
        </p:nvSpPr>
        <p:spPr/>
        <p:txBody>
          <a:bodyPr/>
          <a:lstStyle/>
          <a:p>
            <a:fld id="{DAB405FB-93B1-F641-8BBD-293C8D71F390}" type="datetime1">
              <a:rPr lang="de-AT" smtClean="0"/>
              <a:t>17.12.20</a:t>
            </a:fld>
            <a:endParaRPr lang="de-DE"/>
          </a:p>
        </p:txBody>
      </p:sp>
      <p:sp>
        <p:nvSpPr>
          <p:cNvPr id="6" name="Fußzeilenplatzhalter 5">
            <a:extLst>
              <a:ext uri="{FF2B5EF4-FFF2-40B4-BE49-F238E27FC236}">
                <a16:creationId xmlns:a16="http://schemas.microsoft.com/office/drawing/2014/main" id="{A04D6582-E858-DE4F-80EF-B2BEF0F92BEF}"/>
              </a:ext>
            </a:extLst>
          </p:cNvPr>
          <p:cNvSpPr>
            <a:spLocks noGrp="1"/>
          </p:cNvSpPr>
          <p:nvPr>
            <p:ph type="ftr" sz="quarter" idx="11"/>
          </p:nvPr>
        </p:nvSpPr>
        <p:spPr/>
        <p:txBody>
          <a:bodyPr/>
          <a:lstStyle/>
          <a:p>
            <a:r>
              <a:rPr lang="de-DE"/>
              <a:t>Proprietary vs. Open Source Software Markets in IT: Apple, Microsoft, Google</a:t>
            </a:r>
          </a:p>
        </p:txBody>
      </p:sp>
      <p:sp>
        <p:nvSpPr>
          <p:cNvPr id="7" name="Foliennummernplatzhalter 6">
            <a:extLst>
              <a:ext uri="{FF2B5EF4-FFF2-40B4-BE49-F238E27FC236}">
                <a16:creationId xmlns:a16="http://schemas.microsoft.com/office/drawing/2014/main" id="{FFE66DB3-5BA1-DA48-9F3D-BDDF679367E9}"/>
              </a:ext>
            </a:extLst>
          </p:cNvPr>
          <p:cNvSpPr>
            <a:spLocks noGrp="1"/>
          </p:cNvSpPr>
          <p:nvPr>
            <p:ph type="sldNum" sz="quarter" idx="12"/>
          </p:nvPr>
        </p:nvSpPr>
        <p:spPr/>
        <p:txBody>
          <a:bodyPr/>
          <a:lstStyle/>
          <a:p>
            <a:fld id="{C2FAF0D2-52E7-5A45-A4A4-967AEC47E350}" type="slidenum">
              <a:rPr lang="de-DE" smtClean="0"/>
              <a:t>‹Nr.›</a:t>
            </a:fld>
            <a:endParaRPr lang="de-DE"/>
          </a:p>
        </p:txBody>
      </p:sp>
    </p:spTree>
    <p:extLst>
      <p:ext uri="{BB962C8B-B14F-4D97-AF65-F5344CB8AC3E}">
        <p14:creationId xmlns:p14="http://schemas.microsoft.com/office/powerpoint/2010/main" val="224308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19AF520-AE2B-3741-BAB4-F1AC5B7422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1236F18-4EFE-C444-AB60-02DFAEFC78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C3E3933-FE96-304D-9C8A-8B0DD11250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6D0A6-553E-504D-BBE9-8465CB8E2B85}" type="datetime1">
              <a:rPr lang="de-AT" smtClean="0"/>
              <a:t>17.12.20</a:t>
            </a:fld>
            <a:endParaRPr lang="de-DE"/>
          </a:p>
        </p:txBody>
      </p:sp>
      <p:sp>
        <p:nvSpPr>
          <p:cNvPr id="5" name="Fußzeilenplatzhalter 4">
            <a:extLst>
              <a:ext uri="{FF2B5EF4-FFF2-40B4-BE49-F238E27FC236}">
                <a16:creationId xmlns:a16="http://schemas.microsoft.com/office/drawing/2014/main" id="{41223E14-F435-4641-8D8D-C025ADFC17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Proprietary vs. Open Source Software Markets in IT: Apple, Microsoft, Google</a:t>
            </a:r>
          </a:p>
        </p:txBody>
      </p:sp>
      <p:sp>
        <p:nvSpPr>
          <p:cNvPr id="6" name="Foliennummernplatzhalter 5">
            <a:extLst>
              <a:ext uri="{FF2B5EF4-FFF2-40B4-BE49-F238E27FC236}">
                <a16:creationId xmlns:a16="http://schemas.microsoft.com/office/drawing/2014/main" id="{9CAF3C03-BFF7-7C49-BFC6-7AAB4BBF80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AF0D2-52E7-5A45-A4A4-967AEC47E350}" type="slidenum">
              <a:rPr lang="de-DE" smtClean="0"/>
              <a:t>‹Nr.›</a:t>
            </a:fld>
            <a:endParaRPr lang="de-DE"/>
          </a:p>
        </p:txBody>
      </p:sp>
    </p:spTree>
    <p:extLst>
      <p:ext uri="{BB962C8B-B14F-4D97-AF65-F5344CB8AC3E}">
        <p14:creationId xmlns:p14="http://schemas.microsoft.com/office/powerpoint/2010/main" val="2362064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opensource.appl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2" Type="http://schemas.openxmlformats.org/officeDocument/2006/relationships/hyperlink" Target="https://opensource.microsoft.com/project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opensource.google/projects/explore/featured"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ocs.google.com/document/d/14yy3CChsAeKQeoPq7clAOoV31m7WSZa30XQRZNR8tgc/edit?usp=shari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BC4C77D3-D5E7-314F-827C-EF6D144906C3}"/>
              </a:ext>
            </a:extLst>
          </p:cNvPr>
          <p:cNvSpPr>
            <a:spLocks noGrp="1"/>
          </p:cNvSpPr>
          <p:nvPr>
            <p:ph type="ctrTitle"/>
          </p:nvPr>
        </p:nvSpPr>
        <p:spPr>
          <a:xfrm>
            <a:off x="1848465" y="3298722"/>
            <a:ext cx="8495070" cy="1784402"/>
          </a:xfrm>
        </p:spPr>
        <p:txBody>
          <a:bodyPr anchor="b">
            <a:normAutofit fontScale="90000"/>
          </a:bodyPr>
          <a:lstStyle/>
          <a:p>
            <a:r>
              <a:rPr lang="en-US" sz="4200" b="1" dirty="0">
                <a:solidFill>
                  <a:srgbClr val="FFFFFF"/>
                </a:solidFill>
              </a:rPr>
              <a:t>Proprietary vs. Open Source Software Markets in IT: </a:t>
            </a:r>
            <a:r>
              <a:rPr lang="en-US" sz="4200" dirty="0">
                <a:solidFill>
                  <a:srgbClr val="FFFFFF"/>
                </a:solidFill>
              </a:rPr>
              <a:t>Apple, Microsoft, Google</a:t>
            </a:r>
            <a:r>
              <a:rPr lang="de-AT" sz="4200" dirty="0">
                <a:solidFill>
                  <a:srgbClr val="FFFFFF"/>
                </a:solidFill>
              </a:rPr>
              <a:t> </a:t>
            </a:r>
            <a:endParaRPr lang="de-DE" sz="4200" dirty="0">
              <a:solidFill>
                <a:srgbClr val="FFFFFF"/>
              </a:solidFill>
            </a:endParaRPr>
          </a:p>
        </p:txBody>
      </p:sp>
      <p:sp>
        <p:nvSpPr>
          <p:cNvPr id="3" name="Untertitel 2">
            <a:extLst>
              <a:ext uri="{FF2B5EF4-FFF2-40B4-BE49-F238E27FC236}">
                <a16:creationId xmlns:a16="http://schemas.microsoft.com/office/drawing/2014/main" id="{FEF79755-6132-224F-8664-658F804EADCF}"/>
              </a:ext>
            </a:extLst>
          </p:cNvPr>
          <p:cNvSpPr>
            <a:spLocks noGrp="1"/>
          </p:cNvSpPr>
          <p:nvPr>
            <p:ph type="subTitle" idx="1"/>
          </p:nvPr>
        </p:nvSpPr>
        <p:spPr>
          <a:xfrm>
            <a:off x="1848465" y="5258851"/>
            <a:ext cx="8495070" cy="904005"/>
          </a:xfrm>
        </p:spPr>
        <p:txBody>
          <a:bodyPr>
            <a:normAutofit/>
          </a:bodyPr>
          <a:lstStyle/>
          <a:p>
            <a:r>
              <a:rPr lang="de-DE" dirty="0">
                <a:solidFill>
                  <a:srgbClr val="FFFFFF"/>
                </a:solidFill>
              </a:rPr>
              <a:t>von Gregor </a:t>
            </a:r>
            <a:r>
              <a:rPr lang="de-DE" dirty="0" err="1">
                <a:solidFill>
                  <a:srgbClr val="FFFFFF"/>
                </a:solidFill>
              </a:rPr>
              <a:t>Koppensteiner</a:t>
            </a:r>
            <a:endParaRPr lang="de-DE" dirty="0">
              <a:solidFill>
                <a:srgbClr val="FFFFFF"/>
              </a:solidFill>
            </a:endParaRPr>
          </a:p>
        </p:txBody>
      </p:sp>
      <p:sp>
        <p:nvSpPr>
          <p:cNvPr id="13" name="Oval 12">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fik 5" descr="Cmd (Terminal)">
            <a:extLst>
              <a:ext uri="{FF2B5EF4-FFF2-40B4-BE49-F238E27FC236}">
                <a16:creationId xmlns:a16="http://schemas.microsoft.com/office/drawing/2014/main" id="{CAF7493A-A9CB-0B4F-ADED-BB525049348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5277975" y="1130426"/>
            <a:ext cx="1657822" cy="1657822"/>
          </a:xfrm>
          <a:prstGeom prst="rect">
            <a:avLst/>
          </a:prstGeom>
        </p:spPr>
      </p:pic>
    </p:spTree>
    <p:extLst>
      <p:ext uri="{BB962C8B-B14F-4D97-AF65-F5344CB8AC3E}">
        <p14:creationId xmlns:p14="http://schemas.microsoft.com/office/powerpoint/2010/main" val="912727520"/>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B628EE-8026-5B4E-BF8A-3897F2EE253B}"/>
              </a:ext>
            </a:extLst>
          </p:cNvPr>
          <p:cNvSpPr>
            <a:spLocks noGrp="1"/>
          </p:cNvSpPr>
          <p:nvPr>
            <p:ph type="title"/>
          </p:nvPr>
        </p:nvSpPr>
        <p:spPr/>
        <p:txBody>
          <a:bodyPr/>
          <a:lstStyle/>
          <a:p>
            <a:r>
              <a:rPr lang="de-DE" dirty="0"/>
              <a:t>Proprietäre Software – Definition</a:t>
            </a:r>
          </a:p>
        </p:txBody>
      </p:sp>
      <p:sp>
        <p:nvSpPr>
          <p:cNvPr id="3" name="Inhaltsplatzhalter 2">
            <a:extLst>
              <a:ext uri="{FF2B5EF4-FFF2-40B4-BE49-F238E27FC236}">
                <a16:creationId xmlns:a16="http://schemas.microsoft.com/office/drawing/2014/main" id="{F7F3265D-0BD6-6A46-8162-E35DFA41FC1C}"/>
              </a:ext>
            </a:extLst>
          </p:cNvPr>
          <p:cNvSpPr>
            <a:spLocks noGrp="1"/>
          </p:cNvSpPr>
          <p:nvPr>
            <p:ph idx="1"/>
          </p:nvPr>
        </p:nvSpPr>
        <p:spPr/>
        <p:txBody>
          <a:bodyPr/>
          <a:lstStyle/>
          <a:p>
            <a:r>
              <a:rPr lang="de-DE" dirty="0"/>
              <a:t>Generelles Verständnis eines Produkts: "Herstellungsweise" eines Produktes liegt beim Hersteller - auch bei immateriellen Gütern?</a:t>
            </a:r>
          </a:p>
          <a:p>
            <a:endParaRPr lang="de-DE" dirty="0"/>
          </a:p>
          <a:p>
            <a:r>
              <a:rPr lang="de-DE" dirty="0"/>
              <a:t>„Herstellung“ in diesem Kontext: Quellcode, Zugänglichkeit und Modifizierung</a:t>
            </a:r>
          </a:p>
          <a:p>
            <a:endParaRPr lang="de-DE" dirty="0"/>
          </a:p>
          <a:p>
            <a:r>
              <a:rPr lang="de-DE" dirty="0"/>
              <a:t>Klares Geschäftsmodell mit eindeutigem Produkt</a:t>
            </a:r>
          </a:p>
        </p:txBody>
      </p:sp>
      <p:sp>
        <p:nvSpPr>
          <p:cNvPr id="4" name="Fußzeilenplatzhalter 3">
            <a:extLst>
              <a:ext uri="{FF2B5EF4-FFF2-40B4-BE49-F238E27FC236}">
                <a16:creationId xmlns:a16="http://schemas.microsoft.com/office/drawing/2014/main" id="{568378F0-A11E-F744-BFF5-C8261BF16EC9}"/>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8A33CEC2-8C68-2545-B99C-7607F25F1F74}"/>
              </a:ext>
            </a:extLst>
          </p:cNvPr>
          <p:cNvSpPr>
            <a:spLocks noGrp="1"/>
          </p:cNvSpPr>
          <p:nvPr>
            <p:ph type="sldNum" sz="quarter" idx="12"/>
          </p:nvPr>
        </p:nvSpPr>
        <p:spPr/>
        <p:txBody>
          <a:bodyPr/>
          <a:lstStyle/>
          <a:p>
            <a:fld id="{C2FAF0D2-52E7-5A45-A4A4-967AEC47E350}" type="slidenum">
              <a:rPr lang="de-DE" smtClean="0"/>
              <a:t>10</a:t>
            </a:fld>
            <a:endParaRPr lang="de-DE"/>
          </a:p>
        </p:txBody>
      </p:sp>
    </p:spTree>
    <p:extLst>
      <p:ext uri="{BB962C8B-B14F-4D97-AF65-F5344CB8AC3E}">
        <p14:creationId xmlns:p14="http://schemas.microsoft.com/office/powerpoint/2010/main" val="660429567"/>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C4C0FD-5D30-5F40-81C8-BB008070C367}"/>
              </a:ext>
            </a:extLst>
          </p:cNvPr>
          <p:cNvSpPr>
            <a:spLocks noGrp="1"/>
          </p:cNvSpPr>
          <p:nvPr>
            <p:ph type="title"/>
          </p:nvPr>
        </p:nvSpPr>
        <p:spPr/>
        <p:txBody>
          <a:bodyPr/>
          <a:lstStyle/>
          <a:p>
            <a:r>
              <a:rPr lang="de-DE" dirty="0"/>
              <a:t>Proprietäre Software - Definition</a:t>
            </a:r>
          </a:p>
        </p:txBody>
      </p:sp>
      <p:sp>
        <p:nvSpPr>
          <p:cNvPr id="3" name="Inhaltsplatzhalter 2">
            <a:extLst>
              <a:ext uri="{FF2B5EF4-FFF2-40B4-BE49-F238E27FC236}">
                <a16:creationId xmlns:a16="http://schemas.microsoft.com/office/drawing/2014/main" id="{67E35473-0166-5643-8F91-085C488E58BD}"/>
              </a:ext>
            </a:extLst>
          </p:cNvPr>
          <p:cNvSpPr>
            <a:spLocks noGrp="1"/>
          </p:cNvSpPr>
          <p:nvPr>
            <p:ph idx="1"/>
          </p:nvPr>
        </p:nvSpPr>
        <p:spPr>
          <a:xfrm>
            <a:off x="838200" y="1825625"/>
            <a:ext cx="5257800" cy="4351338"/>
          </a:xfrm>
        </p:spPr>
        <p:txBody>
          <a:bodyPr>
            <a:normAutofit/>
          </a:bodyPr>
          <a:lstStyle/>
          <a:p>
            <a:pPr marL="0" lvl="2" indent="0">
              <a:buNone/>
            </a:pPr>
            <a:r>
              <a:rPr lang="de-DE" sz="2800" dirty="0"/>
              <a:t>Aus Sicht des Entwicklers:</a:t>
            </a:r>
            <a:endParaRPr lang="de-DE" sz="2400" dirty="0"/>
          </a:p>
          <a:p>
            <a:pPr marL="225425" lvl="2" indent="-225425"/>
            <a:r>
              <a:rPr lang="de-DE" sz="2800" dirty="0"/>
              <a:t>Angebotene Software unterliegt Urheberrecht, und nur der Autor oder Eigentümer hat die Kontrolle über die (Weiter-)Entwicklung</a:t>
            </a:r>
          </a:p>
          <a:p>
            <a:pPr marL="225425" lvl="2" indent="-225425"/>
            <a:endParaRPr lang="de-DE" sz="2800" dirty="0"/>
          </a:p>
          <a:p>
            <a:pPr marL="225425" lvl="2" indent="-225425"/>
            <a:r>
              <a:rPr lang="de-DE" sz="2800" dirty="0"/>
              <a:t>Gängige Praxis: Entwickler treten Rechte an Softwareunternehmen ab</a:t>
            </a:r>
          </a:p>
        </p:txBody>
      </p:sp>
      <p:sp>
        <p:nvSpPr>
          <p:cNvPr id="4" name="Fußzeilenplatzhalter 3">
            <a:extLst>
              <a:ext uri="{FF2B5EF4-FFF2-40B4-BE49-F238E27FC236}">
                <a16:creationId xmlns:a16="http://schemas.microsoft.com/office/drawing/2014/main" id="{7CE095C3-CA74-D84D-A15B-969DF6F8E363}"/>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27988C3A-AE79-0F43-99E3-56E8BCAB776F}"/>
              </a:ext>
            </a:extLst>
          </p:cNvPr>
          <p:cNvSpPr>
            <a:spLocks noGrp="1"/>
          </p:cNvSpPr>
          <p:nvPr>
            <p:ph type="sldNum" sz="quarter" idx="12"/>
          </p:nvPr>
        </p:nvSpPr>
        <p:spPr/>
        <p:txBody>
          <a:bodyPr/>
          <a:lstStyle/>
          <a:p>
            <a:fld id="{C2FAF0D2-52E7-5A45-A4A4-967AEC47E350}" type="slidenum">
              <a:rPr lang="de-DE" smtClean="0"/>
              <a:t>11</a:t>
            </a:fld>
            <a:endParaRPr lang="de-DE"/>
          </a:p>
        </p:txBody>
      </p:sp>
      <p:sp>
        <p:nvSpPr>
          <p:cNvPr id="6" name="Inhaltsplatzhalter 2">
            <a:extLst>
              <a:ext uri="{FF2B5EF4-FFF2-40B4-BE49-F238E27FC236}">
                <a16:creationId xmlns:a16="http://schemas.microsoft.com/office/drawing/2014/main" id="{8A853E19-28FD-C243-90E6-94B97BE21CE2}"/>
              </a:ext>
            </a:extLst>
          </p:cNvPr>
          <p:cNvSpPr txBox="1">
            <a:spLocks/>
          </p:cNvSpPr>
          <p:nvPr/>
        </p:nvSpPr>
        <p:spPr>
          <a:xfrm>
            <a:off x="6581125" y="1825625"/>
            <a:ext cx="52578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dirty="0"/>
              <a:t>Aus Sicht des Konsumenten:</a:t>
            </a:r>
          </a:p>
          <a:p>
            <a:r>
              <a:rPr lang="de-DE" dirty="0"/>
              <a:t>Quellcode gilt als Wettbewerbsvorteil</a:t>
            </a:r>
          </a:p>
          <a:p>
            <a:pPr lvl="1"/>
            <a:r>
              <a:rPr lang="de-DE" dirty="0"/>
              <a:t>Schützenswertes Gut aus Sicht des Entwicklers</a:t>
            </a:r>
          </a:p>
          <a:p>
            <a:pPr marL="225425" lvl="2" indent="-225425"/>
            <a:endParaRPr lang="de-DE" sz="2400" dirty="0"/>
          </a:p>
          <a:p>
            <a:pPr marL="225425" lvl="2" indent="-225425"/>
            <a:r>
              <a:rPr lang="de-DE" sz="2800" dirty="0"/>
              <a:t>Geschützt durch EULA, End User </a:t>
            </a:r>
            <a:r>
              <a:rPr lang="de-DE" sz="2800" dirty="0" err="1"/>
              <a:t>License</a:t>
            </a:r>
            <a:r>
              <a:rPr lang="de-DE" sz="2800" dirty="0"/>
              <a:t> Agreement</a:t>
            </a:r>
          </a:p>
          <a:p>
            <a:pPr marL="0" lvl="2" indent="0">
              <a:buNone/>
            </a:pPr>
            <a:endParaRPr lang="de-DE" sz="2800" dirty="0"/>
          </a:p>
          <a:p>
            <a:pPr marL="225425" lvl="2" indent="-225425"/>
            <a:endParaRPr lang="de-DE" dirty="0"/>
          </a:p>
          <a:p>
            <a:endParaRPr lang="de-DE" dirty="0"/>
          </a:p>
        </p:txBody>
      </p:sp>
    </p:spTree>
    <p:extLst>
      <p:ext uri="{BB962C8B-B14F-4D97-AF65-F5344CB8AC3E}">
        <p14:creationId xmlns:p14="http://schemas.microsoft.com/office/powerpoint/2010/main" val="491715438"/>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7B582-0882-9742-9DEF-A9F8BA754828}"/>
              </a:ext>
            </a:extLst>
          </p:cNvPr>
          <p:cNvSpPr>
            <a:spLocks noGrp="1"/>
          </p:cNvSpPr>
          <p:nvPr>
            <p:ph type="title"/>
          </p:nvPr>
        </p:nvSpPr>
        <p:spPr/>
        <p:txBody>
          <a:bodyPr/>
          <a:lstStyle/>
          <a:p>
            <a:r>
              <a:rPr lang="de-DE" dirty="0"/>
              <a:t>Proprietäre Software - Definition</a:t>
            </a:r>
          </a:p>
        </p:txBody>
      </p:sp>
      <p:sp>
        <p:nvSpPr>
          <p:cNvPr id="3" name="Inhaltsplatzhalter 2">
            <a:extLst>
              <a:ext uri="{FF2B5EF4-FFF2-40B4-BE49-F238E27FC236}">
                <a16:creationId xmlns:a16="http://schemas.microsoft.com/office/drawing/2014/main" id="{198D9398-EBAD-DC49-9F29-0B715FD75655}"/>
              </a:ext>
            </a:extLst>
          </p:cNvPr>
          <p:cNvSpPr>
            <a:spLocks noGrp="1"/>
          </p:cNvSpPr>
          <p:nvPr>
            <p:ph idx="1"/>
          </p:nvPr>
        </p:nvSpPr>
        <p:spPr/>
        <p:txBody>
          <a:bodyPr/>
          <a:lstStyle/>
          <a:p>
            <a:r>
              <a:rPr lang="de-DE" dirty="0"/>
              <a:t>Welche Freiheiten werden dem User entzogen:</a:t>
            </a:r>
          </a:p>
          <a:p>
            <a:pPr lvl="1"/>
            <a:endParaRPr lang="de-DE" dirty="0"/>
          </a:p>
          <a:p>
            <a:pPr lvl="1"/>
            <a:r>
              <a:rPr lang="de-DE" dirty="0"/>
              <a:t>Weitergabe</a:t>
            </a:r>
          </a:p>
          <a:p>
            <a:pPr lvl="1"/>
            <a:r>
              <a:rPr lang="de-DE" dirty="0"/>
              <a:t>Einsicht</a:t>
            </a:r>
          </a:p>
          <a:p>
            <a:pPr lvl="1"/>
            <a:r>
              <a:rPr lang="de-DE" dirty="0"/>
              <a:t>Modifikation</a:t>
            </a:r>
          </a:p>
          <a:p>
            <a:pPr lvl="1"/>
            <a:endParaRPr lang="de-DE" dirty="0"/>
          </a:p>
          <a:p>
            <a:pPr marL="225425" lvl="1" indent="-225425"/>
            <a:endParaRPr lang="de-DE" sz="2800" dirty="0"/>
          </a:p>
        </p:txBody>
      </p:sp>
      <p:sp>
        <p:nvSpPr>
          <p:cNvPr id="4" name="Fußzeilenplatzhalter 3">
            <a:extLst>
              <a:ext uri="{FF2B5EF4-FFF2-40B4-BE49-F238E27FC236}">
                <a16:creationId xmlns:a16="http://schemas.microsoft.com/office/drawing/2014/main" id="{B438E33D-8695-7E43-A8A4-41203FAC590E}"/>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D8558B74-4B68-6F4C-9355-D50023D67589}"/>
              </a:ext>
            </a:extLst>
          </p:cNvPr>
          <p:cNvSpPr>
            <a:spLocks noGrp="1"/>
          </p:cNvSpPr>
          <p:nvPr>
            <p:ph type="sldNum" sz="quarter" idx="12"/>
          </p:nvPr>
        </p:nvSpPr>
        <p:spPr/>
        <p:txBody>
          <a:bodyPr/>
          <a:lstStyle/>
          <a:p>
            <a:fld id="{C2FAF0D2-52E7-5A45-A4A4-967AEC47E350}" type="slidenum">
              <a:rPr lang="de-DE" smtClean="0"/>
              <a:t>12</a:t>
            </a:fld>
            <a:endParaRPr lang="de-DE"/>
          </a:p>
        </p:txBody>
      </p:sp>
    </p:spTree>
    <p:extLst>
      <p:ext uri="{BB962C8B-B14F-4D97-AF65-F5344CB8AC3E}">
        <p14:creationId xmlns:p14="http://schemas.microsoft.com/office/powerpoint/2010/main" val="3069758456"/>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C371D1-B869-CC4C-9519-218B08068EF3}"/>
              </a:ext>
            </a:extLst>
          </p:cNvPr>
          <p:cNvSpPr>
            <a:spLocks noGrp="1"/>
          </p:cNvSpPr>
          <p:nvPr>
            <p:ph type="ctrTitle"/>
          </p:nvPr>
        </p:nvSpPr>
        <p:spPr/>
        <p:txBody>
          <a:bodyPr/>
          <a:lstStyle/>
          <a:p>
            <a:r>
              <a:rPr lang="de-DE" dirty="0"/>
              <a:t>Proprietäre Software</a:t>
            </a:r>
          </a:p>
        </p:txBody>
      </p:sp>
      <p:sp>
        <p:nvSpPr>
          <p:cNvPr id="3" name="Untertitel 2">
            <a:extLst>
              <a:ext uri="{FF2B5EF4-FFF2-40B4-BE49-F238E27FC236}">
                <a16:creationId xmlns:a16="http://schemas.microsoft.com/office/drawing/2014/main" id="{0A9C653E-14CF-0040-8B06-BBBD6F6E9E59}"/>
              </a:ext>
            </a:extLst>
          </p:cNvPr>
          <p:cNvSpPr>
            <a:spLocks noGrp="1"/>
          </p:cNvSpPr>
          <p:nvPr>
            <p:ph type="subTitle" idx="1"/>
          </p:nvPr>
        </p:nvSpPr>
        <p:spPr/>
        <p:txBody>
          <a:bodyPr/>
          <a:lstStyle/>
          <a:p>
            <a:r>
              <a:rPr lang="de-DE" dirty="0"/>
              <a:t>Historischer Hintergrund, Philosophie und Abgrenzung</a:t>
            </a:r>
          </a:p>
        </p:txBody>
      </p:sp>
    </p:spTree>
    <p:extLst>
      <p:ext uri="{BB962C8B-B14F-4D97-AF65-F5344CB8AC3E}">
        <p14:creationId xmlns:p14="http://schemas.microsoft.com/office/powerpoint/2010/main" val="3866041581"/>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7F95B8-2FD2-244B-A8A9-661718F648C1}"/>
              </a:ext>
            </a:extLst>
          </p:cNvPr>
          <p:cNvSpPr>
            <a:spLocks noGrp="1"/>
          </p:cNvSpPr>
          <p:nvPr>
            <p:ph type="title"/>
          </p:nvPr>
        </p:nvSpPr>
        <p:spPr/>
        <p:txBody>
          <a:bodyPr/>
          <a:lstStyle/>
          <a:p>
            <a:r>
              <a:rPr lang="de-DE" dirty="0"/>
              <a:t>Proprietäre Software – Historischer Hintergrund</a:t>
            </a:r>
          </a:p>
        </p:txBody>
      </p:sp>
      <p:sp>
        <p:nvSpPr>
          <p:cNvPr id="3" name="Inhaltsplatzhalter 2">
            <a:extLst>
              <a:ext uri="{FF2B5EF4-FFF2-40B4-BE49-F238E27FC236}">
                <a16:creationId xmlns:a16="http://schemas.microsoft.com/office/drawing/2014/main" id="{C1B805BB-2D9F-0748-A6CA-9CC207481C6C}"/>
              </a:ext>
            </a:extLst>
          </p:cNvPr>
          <p:cNvSpPr>
            <a:spLocks noGrp="1"/>
          </p:cNvSpPr>
          <p:nvPr>
            <p:ph idx="1"/>
          </p:nvPr>
        </p:nvSpPr>
        <p:spPr/>
        <p:txBody>
          <a:bodyPr/>
          <a:lstStyle/>
          <a:p>
            <a:r>
              <a:rPr lang="de-DE" dirty="0"/>
              <a:t>1960iger: Beginn Computerisierung</a:t>
            </a:r>
          </a:p>
          <a:p>
            <a:pPr lvl="1"/>
            <a:r>
              <a:rPr lang="de-DE" dirty="0"/>
              <a:t>Software an Hardware gebunden</a:t>
            </a:r>
          </a:p>
          <a:p>
            <a:pPr lvl="1"/>
            <a:r>
              <a:rPr lang="de-DE" dirty="0"/>
              <a:t>Quelloffene Elemente</a:t>
            </a:r>
          </a:p>
          <a:p>
            <a:pPr lvl="1"/>
            <a:endParaRPr lang="de-DE" dirty="0"/>
          </a:p>
          <a:p>
            <a:r>
              <a:rPr lang="de-DE" dirty="0"/>
              <a:t>1970iger: Software fällt unter Copyright Law</a:t>
            </a:r>
          </a:p>
          <a:p>
            <a:pPr lvl="1"/>
            <a:r>
              <a:rPr lang="de-DE" dirty="0"/>
              <a:t>Trend zum proprietären Geschäftsmodell</a:t>
            </a:r>
          </a:p>
          <a:p>
            <a:pPr lvl="1"/>
            <a:endParaRPr lang="de-DE" dirty="0"/>
          </a:p>
          <a:p>
            <a:r>
              <a:rPr lang="de-DE" dirty="0"/>
              <a:t>1970iger – 1980iger: Open-Source Gegenbewegung</a:t>
            </a:r>
          </a:p>
        </p:txBody>
      </p:sp>
      <p:sp>
        <p:nvSpPr>
          <p:cNvPr id="4" name="Fußzeilenplatzhalter 3">
            <a:extLst>
              <a:ext uri="{FF2B5EF4-FFF2-40B4-BE49-F238E27FC236}">
                <a16:creationId xmlns:a16="http://schemas.microsoft.com/office/drawing/2014/main" id="{DC4D52D7-D875-4C47-8318-C95CE093AF20}"/>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AF04DF47-D5CF-6E4C-96EF-8FDC42A098D7}"/>
              </a:ext>
            </a:extLst>
          </p:cNvPr>
          <p:cNvSpPr>
            <a:spLocks noGrp="1"/>
          </p:cNvSpPr>
          <p:nvPr>
            <p:ph type="sldNum" sz="quarter" idx="12"/>
          </p:nvPr>
        </p:nvSpPr>
        <p:spPr/>
        <p:txBody>
          <a:bodyPr/>
          <a:lstStyle/>
          <a:p>
            <a:fld id="{C2FAF0D2-52E7-5A45-A4A4-967AEC47E350}" type="slidenum">
              <a:rPr lang="de-DE" smtClean="0"/>
              <a:t>14</a:t>
            </a:fld>
            <a:endParaRPr lang="de-DE"/>
          </a:p>
        </p:txBody>
      </p:sp>
    </p:spTree>
    <p:extLst>
      <p:ext uri="{BB962C8B-B14F-4D97-AF65-F5344CB8AC3E}">
        <p14:creationId xmlns:p14="http://schemas.microsoft.com/office/powerpoint/2010/main" val="521888281"/>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1F5E13-B222-434A-B133-F87405752FEB}"/>
              </a:ext>
            </a:extLst>
          </p:cNvPr>
          <p:cNvSpPr>
            <a:spLocks noGrp="1"/>
          </p:cNvSpPr>
          <p:nvPr>
            <p:ph type="title"/>
          </p:nvPr>
        </p:nvSpPr>
        <p:spPr/>
        <p:txBody>
          <a:bodyPr/>
          <a:lstStyle/>
          <a:p>
            <a:r>
              <a:rPr lang="de-DE" dirty="0"/>
              <a:t>Proprietäre Software – Philosophie</a:t>
            </a:r>
          </a:p>
        </p:txBody>
      </p:sp>
      <p:sp>
        <p:nvSpPr>
          <p:cNvPr id="3" name="Inhaltsplatzhalter 2">
            <a:extLst>
              <a:ext uri="{FF2B5EF4-FFF2-40B4-BE49-F238E27FC236}">
                <a16:creationId xmlns:a16="http://schemas.microsoft.com/office/drawing/2014/main" id="{4AF77534-C619-A645-BAB2-094B35AE7DB5}"/>
              </a:ext>
            </a:extLst>
          </p:cNvPr>
          <p:cNvSpPr>
            <a:spLocks noGrp="1"/>
          </p:cNvSpPr>
          <p:nvPr>
            <p:ph idx="1"/>
          </p:nvPr>
        </p:nvSpPr>
        <p:spPr/>
        <p:txBody>
          <a:bodyPr/>
          <a:lstStyle/>
          <a:p>
            <a:r>
              <a:rPr lang="de-DE" dirty="0"/>
              <a:t>Verknüpfung von Einnahmen mit Fortschritt</a:t>
            </a:r>
          </a:p>
          <a:p>
            <a:endParaRPr lang="de-DE" dirty="0"/>
          </a:p>
          <a:p>
            <a:r>
              <a:rPr lang="de-DE" dirty="0"/>
              <a:t>Innovation wird an Wirtschaftlichkeit gebunden</a:t>
            </a:r>
          </a:p>
          <a:p>
            <a:endParaRPr lang="de-DE" dirty="0"/>
          </a:p>
          <a:p>
            <a:r>
              <a:rPr lang="de-DE" dirty="0"/>
              <a:t>Unternehmen etablieren proprietäres Geschäftsmodell</a:t>
            </a:r>
          </a:p>
        </p:txBody>
      </p:sp>
      <p:sp>
        <p:nvSpPr>
          <p:cNvPr id="4" name="Fußzeilenplatzhalter 3">
            <a:extLst>
              <a:ext uri="{FF2B5EF4-FFF2-40B4-BE49-F238E27FC236}">
                <a16:creationId xmlns:a16="http://schemas.microsoft.com/office/drawing/2014/main" id="{80C58CCB-92C7-9444-9AF8-85AC805D7A00}"/>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34A43C85-993A-C24F-8BB6-FC5B95C415CA}"/>
              </a:ext>
            </a:extLst>
          </p:cNvPr>
          <p:cNvSpPr>
            <a:spLocks noGrp="1"/>
          </p:cNvSpPr>
          <p:nvPr>
            <p:ph type="sldNum" sz="quarter" idx="12"/>
          </p:nvPr>
        </p:nvSpPr>
        <p:spPr/>
        <p:txBody>
          <a:bodyPr/>
          <a:lstStyle/>
          <a:p>
            <a:fld id="{C2FAF0D2-52E7-5A45-A4A4-967AEC47E350}" type="slidenum">
              <a:rPr lang="de-DE" smtClean="0"/>
              <a:t>15</a:t>
            </a:fld>
            <a:endParaRPr lang="de-DE"/>
          </a:p>
        </p:txBody>
      </p:sp>
    </p:spTree>
    <p:extLst>
      <p:ext uri="{BB962C8B-B14F-4D97-AF65-F5344CB8AC3E}">
        <p14:creationId xmlns:p14="http://schemas.microsoft.com/office/powerpoint/2010/main" val="1142077121"/>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7C247-4A7F-A24A-B749-DFB1DFA72E1A}"/>
              </a:ext>
            </a:extLst>
          </p:cNvPr>
          <p:cNvSpPr>
            <a:spLocks noGrp="1"/>
          </p:cNvSpPr>
          <p:nvPr>
            <p:ph type="title"/>
          </p:nvPr>
        </p:nvSpPr>
        <p:spPr/>
        <p:txBody>
          <a:bodyPr/>
          <a:lstStyle/>
          <a:p>
            <a:r>
              <a:rPr lang="de-DE" dirty="0"/>
              <a:t>Proprietäre Software – Abgrenzung</a:t>
            </a:r>
          </a:p>
        </p:txBody>
      </p:sp>
      <p:sp>
        <p:nvSpPr>
          <p:cNvPr id="3" name="Inhaltsplatzhalter 2">
            <a:extLst>
              <a:ext uri="{FF2B5EF4-FFF2-40B4-BE49-F238E27FC236}">
                <a16:creationId xmlns:a16="http://schemas.microsoft.com/office/drawing/2014/main" id="{65B292A9-70B0-DD43-B300-BF151F1F0FB7}"/>
              </a:ext>
            </a:extLst>
          </p:cNvPr>
          <p:cNvSpPr>
            <a:spLocks noGrp="1"/>
          </p:cNvSpPr>
          <p:nvPr>
            <p:ph idx="1"/>
          </p:nvPr>
        </p:nvSpPr>
        <p:spPr/>
        <p:txBody>
          <a:bodyPr/>
          <a:lstStyle/>
          <a:p>
            <a:r>
              <a:rPr lang="de-DE" dirty="0"/>
              <a:t>Proprietär ≠ kommerziell</a:t>
            </a:r>
          </a:p>
          <a:p>
            <a:endParaRPr lang="de-DE" dirty="0"/>
          </a:p>
          <a:p>
            <a:r>
              <a:rPr lang="de-DE" dirty="0"/>
              <a:t>Freeware kann auch proprietär sein</a:t>
            </a:r>
          </a:p>
          <a:p>
            <a:endParaRPr lang="de-DE" dirty="0"/>
          </a:p>
          <a:p>
            <a:r>
              <a:rPr lang="de-DE" dirty="0"/>
              <a:t>Unterscheidung nach proprietär (</a:t>
            </a:r>
            <a:r>
              <a:rPr lang="de-DE" dirty="0" err="1"/>
              <a:t>Closed</a:t>
            </a:r>
            <a:r>
              <a:rPr lang="de-DE" dirty="0"/>
              <a:t>-Source) oder Open-Source </a:t>
            </a:r>
          </a:p>
        </p:txBody>
      </p:sp>
      <p:sp>
        <p:nvSpPr>
          <p:cNvPr id="4" name="Fußzeilenplatzhalter 3">
            <a:extLst>
              <a:ext uri="{FF2B5EF4-FFF2-40B4-BE49-F238E27FC236}">
                <a16:creationId xmlns:a16="http://schemas.microsoft.com/office/drawing/2014/main" id="{DFE6D472-F791-9C49-8340-6B94925AED18}"/>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172F122E-1E7C-8E42-9D53-4C959E7C1107}"/>
              </a:ext>
            </a:extLst>
          </p:cNvPr>
          <p:cNvSpPr>
            <a:spLocks noGrp="1"/>
          </p:cNvSpPr>
          <p:nvPr>
            <p:ph type="sldNum" sz="quarter" idx="12"/>
          </p:nvPr>
        </p:nvSpPr>
        <p:spPr/>
        <p:txBody>
          <a:bodyPr/>
          <a:lstStyle/>
          <a:p>
            <a:fld id="{C2FAF0D2-52E7-5A45-A4A4-967AEC47E350}" type="slidenum">
              <a:rPr lang="de-DE" smtClean="0"/>
              <a:t>16</a:t>
            </a:fld>
            <a:endParaRPr lang="de-DE" dirty="0"/>
          </a:p>
        </p:txBody>
      </p:sp>
    </p:spTree>
    <p:extLst>
      <p:ext uri="{BB962C8B-B14F-4D97-AF65-F5344CB8AC3E}">
        <p14:creationId xmlns:p14="http://schemas.microsoft.com/office/powerpoint/2010/main" val="4161327894"/>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C371D1-B869-CC4C-9519-218B08068EF3}"/>
              </a:ext>
            </a:extLst>
          </p:cNvPr>
          <p:cNvSpPr>
            <a:spLocks noGrp="1"/>
          </p:cNvSpPr>
          <p:nvPr>
            <p:ph type="ctrTitle"/>
          </p:nvPr>
        </p:nvSpPr>
        <p:spPr/>
        <p:txBody>
          <a:bodyPr/>
          <a:lstStyle/>
          <a:p>
            <a:r>
              <a:rPr lang="de-DE" dirty="0"/>
              <a:t>Open-Source Software</a:t>
            </a:r>
          </a:p>
        </p:txBody>
      </p:sp>
      <p:sp>
        <p:nvSpPr>
          <p:cNvPr id="3" name="Untertitel 2">
            <a:extLst>
              <a:ext uri="{FF2B5EF4-FFF2-40B4-BE49-F238E27FC236}">
                <a16:creationId xmlns:a16="http://schemas.microsoft.com/office/drawing/2014/main" id="{0A9C653E-14CF-0040-8B06-BBBD6F6E9E59}"/>
              </a:ext>
            </a:extLst>
          </p:cNvPr>
          <p:cNvSpPr>
            <a:spLocks noGrp="1"/>
          </p:cNvSpPr>
          <p:nvPr>
            <p:ph type="subTitle" idx="1"/>
          </p:nvPr>
        </p:nvSpPr>
        <p:spPr/>
        <p:txBody>
          <a:bodyPr/>
          <a:lstStyle/>
          <a:p>
            <a:r>
              <a:rPr lang="de-DE" dirty="0"/>
              <a:t>Definition</a:t>
            </a:r>
          </a:p>
        </p:txBody>
      </p:sp>
    </p:spTree>
    <p:extLst>
      <p:ext uri="{BB962C8B-B14F-4D97-AF65-F5344CB8AC3E}">
        <p14:creationId xmlns:p14="http://schemas.microsoft.com/office/powerpoint/2010/main" val="2811178046"/>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7AE77C-05C3-FA46-B5A7-0595EA376902}"/>
              </a:ext>
            </a:extLst>
          </p:cNvPr>
          <p:cNvSpPr>
            <a:spLocks noGrp="1"/>
          </p:cNvSpPr>
          <p:nvPr>
            <p:ph type="title"/>
          </p:nvPr>
        </p:nvSpPr>
        <p:spPr/>
        <p:txBody>
          <a:bodyPr/>
          <a:lstStyle/>
          <a:p>
            <a:r>
              <a:rPr lang="de-DE" dirty="0"/>
              <a:t>Open-Source Software - Definition</a:t>
            </a:r>
          </a:p>
        </p:txBody>
      </p:sp>
      <p:sp>
        <p:nvSpPr>
          <p:cNvPr id="3" name="Inhaltsplatzhalter 2">
            <a:extLst>
              <a:ext uri="{FF2B5EF4-FFF2-40B4-BE49-F238E27FC236}">
                <a16:creationId xmlns:a16="http://schemas.microsoft.com/office/drawing/2014/main" id="{2EF52CEB-2320-9740-8247-47486B457607}"/>
              </a:ext>
            </a:extLst>
          </p:cNvPr>
          <p:cNvSpPr>
            <a:spLocks noGrp="1"/>
          </p:cNvSpPr>
          <p:nvPr>
            <p:ph idx="1"/>
          </p:nvPr>
        </p:nvSpPr>
        <p:spPr/>
        <p:txBody>
          <a:bodyPr/>
          <a:lstStyle/>
          <a:p>
            <a:r>
              <a:rPr lang="de-DE" dirty="0"/>
              <a:t>führte zu einem Überdenken der etablierten Software-Strategie</a:t>
            </a:r>
          </a:p>
          <a:p>
            <a:endParaRPr lang="de-DE" dirty="0"/>
          </a:p>
          <a:p>
            <a:r>
              <a:rPr lang="de-DE" dirty="0"/>
              <a:t>Gegenstück zum proprietären Softwareentwicklungs-Ansatz</a:t>
            </a:r>
          </a:p>
          <a:p>
            <a:endParaRPr lang="de-DE" dirty="0"/>
          </a:p>
          <a:p>
            <a:r>
              <a:rPr lang="de-DE" dirty="0"/>
              <a:t>in 2000er Jahren wurde Open-Source als die „ Zukunft der Softwareentwicklung“ vorhergesagt</a:t>
            </a:r>
          </a:p>
        </p:txBody>
      </p:sp>
      <p:sp>
        <p:nvSpPr>
          <p:cNvPr id="4" name="Fußzeilenplatzhalter 3">
            <a:extLst>
              <a:ext uri="{FF2B5EF4-FFF2-40B4-BE49-F238E27FC236}">
                <a16:creationId xmlns:a16="http://schemas.microsoft.com/office/drawing/2014/main" id="{1B687E33-BD50-D245-8AC2-A2733735CCC4}"/>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31216471-5DB2-2744-A35C-331677AF97B0}"/>
              </a:ext>
            </a:extLst>
          </p:cNvPr>
          <p:cNvSpPr>
            <a:spLocks noGrp="1"/>
          </p:cNvSpPr>
          <p:nvPr>
            <p:ph type="sldNum" sz="quarter" idx="12"/>
          </p:nvPr>
        </p:nvSpPr>
        <p:spPr/>
        <p:txBody>
          <a:bodyPr/>
          <a:lstStyle/>
          <a:p>
            <a:fld id="{C2FAF0D2-52E7-5A45-A4A4-967AEC47E350}" type="slidenum">
              <a:rPr lang="de-DE" smtClean="0"/>
              <a:t>18</a:t>
            </a:fld>
            <a:endParaRPr lang="de-DE" dirty="0"/>
          </a:p>
        </p:txBody>
      </p:sp>
    </p:spTree>
    <p:extLst>
      <p:ext uri="{BB962C8B-B14F-4D97-AF65-F5344CB8AC3E}">
        <p14:creationId xmlns:p14="http://schemas.microsoft.com/office/powerpoint/2010/main" val="3947993126"/>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DE9ED5-82C1-9546-9EF1-F958E6C9FC0C}"/>
              </a:ext>
            </a:extLst>
          </p:cNvPr>
          <p:cNvSpPr>
            <a:spLocks noGrp="1"/>
          </p:cNvSpPr>
          <p:nvPr>
            <p:ph type="title"/>
          </p:nvPr>
        </p:nvSpPr>
        <p:spPr/>
        <p:txBody>
          <a:bodyPr/>
          <a:lstStyle/>
          <a:p>
            <a:r>
              <a:rPr lang="de-DE" dirty="0"/>
              <a:t>Open-Source Software - Definition</a:t>
            </a:r>
          </a:p>
        </p:txBody>
      </p:sp>
      <p:sp>
        <p:nvSpPr>
          <p:cNvPr id="3" name="Inhaltsplatzhalter 2">
            <a:extLst>
              <a:ext uri="{FF2B5EF4-FFF2-40B4-BE49-F238E27FC236}">
                <a16:creationId xmlns:a16="http://schemas.microsoft.com/office/drawing/2014/main" id="{F1D0ED73-E1D6-0044-B5B0-F19AD463FC23}"/>
              </a:ext>
            </a:extLst>
          </p:cNvPr>
          <p:cNvSpPr>
            <a:spLocks noGrp="1"/>
          </p:cNvSpPr>
          <p:nvPr>
            <p:ph idx="1"/>
          </p:nvPr>
        </p:nvSpPr>
        <p:spPr/>
        <p:txBody>
          <a:bodyPr/>
          <a:lstStyle/>
          <a:p>
            <a:r>
              <a:rPr lang="de-DE" dirty="0"/>
              <a:t>Der User kann den Quellcode kann ohne zusätzliche Kosten:</a:t>
            </a:r>
          </a:p>
          <a:p>
            <a:pPr lvl="1"/>
            <a:r>
              <a:rPr lang="de-DE" dirty="0"/>
              <a:t>einsehen,</a:t>
            </a:r>
          </a:p>
          <a:p>
            <a:pPr lvl="1"/>
            <a:r>
              <a:rPr lang="de-DE" dirty="0"/>
              <a:t>verbreiten und</a:t>
            </a:r>
          </a:p>
          <a:p>
            <a:pPr lvl="1"/>
            <a:r>
              <a:rPr lang="de-DE" dirty="0"/>
              <a:t>beliebig modifizieren</a:t>
            </a:r>
          </a:p>
        </p:txBody>
      </p:sp>
      <p:sp>
        <p:nvSpPr>
          <p:cNvPr id="4" name="Fußzeilenplatzhalter 3">
            <a:extLst>
              <a:ext uri="{FF2B5EF4-FFF2-40B4-BE49-F238E27FC236}">
                <a16:creationId xmlns:a16="http://schemas.microsoft.com/office/drawing/2014/main" id="{FD3A3128-464F-3A4B-9E36-4751E41D589E}"/>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66270010-8F80-FF48-9876-77D560CE6AF1}"/>
              </a:ext>
            </a:extLst>
          </p:cNvPr>
          <p:cNvSpPr>
            <a:spLocks noGrp="1"/>
          </p:cNvSpPr>
          <p:nvPr>
            <p:ph type="sldNum" sz="quarter" idx="12"/>
          </p:nvPr>
        </p:nvSpPr>
        <p:spPr/>
        <p:txBody>
          <a:bodyPr/>
          <a:lstStyle/>
          <a:p>
            <a:fld id="{C2FAF0D2-52E7-5A45-A4A4-967AEC47E350}" type="slidenum">
              <a:rPr lang="de-DE" smtClean="0"/>
              <a:t>19</a:t>
            </a:fld>
            <a:endParaRPr lang="de-DE"/>
          </a:p>
        </p:txBody>
      </p:sp>
    </p:spTree>
    <p:extLst>
      <p:ext uri="{BB962C8B-B14F-4D97-AF65-F5344CB8AC3E}">
        <p14:creationId xmlns:p14="http://schemas.microsoft.com/office/powerpoint/2010/main" val="587917416"/>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B400F-02B4-D24D-8475-524A7AEE5447}"/>
              </a:ext>
            </a:extLst>
          </p:cNvPr>
          <p:cNvSpPr>
            <a:spLocks noGrp="1"/>
          </p:cNvSpPr>
          <p:nvPr>
            <p:ph type="title"/>
          </p:nvPr>
        </p:nvSpPr>
        <p:spPr/>
        <p:txBody>
          <a:bodyPr/>
          <a:lstStyle/>
          <a:p>
            <a:r>
              <a:rPr lang="de-DE" dirty="0"/>
              <a:t>Agenda</a:t>
            </a:r>
          </a:p>
        </p:txBody>
      </p:sp>
      <p:sp>
        <p:nvSpPr>
          <p:cNvPr id="3" name="Inhaltsplatzhalter 2">
            <a:extLst>
              <a:ext uri="{FF2B5EF4-FFF2-40B4-BE49-F238E27FC236}">
                <a16:creationId xmlns:a16="http://schemas.microsoft.com/office/drawing/2014/main" id="{CC759254-F940-1C49-856D-A0EF050F7CCD}"/>
              </a:ext>
            </a:extLst>
          </p:cNvPr>
          <p:cNvSpPr>
            <a:spLocks noGrp="1"/>
          </p:cNvSpPr>
          <p:nvPr>
            <p:ph idx="1"/>
          </p:nvPr>
        </p:nvSpPr>
        <p:spPr/>
        <p:txBody>
          <a:bodyPr>
            <a:normAutofit fontScale="92500" lnSpcReduction="10000"/>
          </a:bodyPr>
          <a:lstStyle/>
          <a:p>
            <a:r>
              <a:rPr lang="de-DE" dirty="0"/>
              <a:t>Einleitung / Vorwort</a:t>
            </a:r>
          </a:p>
          <a:p>
            <a:r>
              <a:rPr lang="de-DE" dirty="0"/>
              <a:t>Theoretische Grundlagen</a:t>
            </a:r>
          </a:p>
          <a:p>
            <a:pPr lvl="1"/>
            <a:r>
              <a:rPr lang="de-DE" dirty="0"/>
              <a:t>Proprietäre Software – Definition</a:t>
            </a:r>
          </a:p>
          <a:p>
            <a:pPr lvl="2"/>
            <a:r>
              <a:rPr lang="de-DE" dirty="0"/>
              <a:t>Historischer Hintergrund, Philosophie und Abgrenzung</a:t>
            </a:r>
          </a:p>
          <a:p>
            <a:pPr marL="725488" lvl="2" indent="-215900">
              <a:tabLst>
                <a:tab pos="439738" algn="l"/>
              </a:tabLst>
            </a:pPr>
            <a:r>
              <a:rPr lang="de-DE" sz="2400" dirty="0"/>
              <a:t>Open-Source Software – Definition</a:t>
            </a:r>
          </a:p>
          <a:p>
            <a:pPr marL="1182688" lvl="3" indent="-215900">
              <a:tabLst>
                <a:tab pos="439738" algn="l"/>
              </a:tabLst>
            </a:pPr>
            <a:r>
              <a:rPr lang="de-DE" sz="2200" dirty="0"/>
              <a:t>Historischer Hintergrund, Philosophie und Abgrenzung</a:t>
            </a:r>
          </a:p>
          <a:p>
            <a:pPr marL="225425" lvl="2" indent="-215900">
              <a:tabLst>
                <a:tab pos="439738" algn="l"/>
              </a:tabLst>
            </a:pPr>
            <a:r>
              <a:rPr lang="de-DE" sz="2800" b="1" dirty="0"/>
              <a:t>V</a:t>
            </a:r>
            <a:r>
              <a:rPr lang="de-DE" sz="2800" dirty="0"/>
              <a:t>ergleich der beiden Innovationsmodelle</a:t>
            </a:r>
          </a:p>
          <a:p>
            <a:pPr marL="682625" lvl="3" indent="-215900">
              <a:tabLst>
                <a:tab pos="439738" algn="l"/>
              </a:tabLst>
            </a:pPr>
            <a:r>
              <a:rPr lang="de-DE" sz="2400" dirty="0"/>
              <a:t>Aus produktbezogenen Perspektive</a:t>
            </a:r>
          </a:p>
          <a:p>
            <a:pPr marL="682625" lvl="3" indent="-215900">
              <a:tabLst>
                <a:tab pos="439738" algn="l"/>
              </a:tabLst>
            </a:pPr>
            <a:r>
              <a:rPr lang="de-DE" sz="2400" dirty="0"/>
              <a:t>Aus betriebswirtschaftlichen Perspektive</a:t>
            </a:r>
          </a:p>
          <a:p>
            <a:pPr marL="225425" lvl="3" indent="-225425">
              <a:tabLst>
                <a:tab pos="439738" algn="l"/>
              </a:tabLst>
            </a:pPr>
            <a:r>
              <a:rPr lang="de-DE" sz="2800" b="1" dirty="0"/>
              <a:t>V</a:t>
            </a:r>
            <a:r>
              <a:rPr lang="de-DE" sz="2800" dirty="0"/>
              <a:t>erwendung in führenden IT-Unternehmen</a:t>
            </a:r>
          </a:p>
          <a:p>
            <a:pPr marL="225425" lvl="3" indent="-225425">
              <a:tabLst>
                <a:tab pos="439738" algn="l"/>
              </a:tabLst>
            </a:pPr>
            <a:r>
              <a:rPr lang="de-DE" sz="2800" b="1" dirty="0"/>
              <a:t>V</a:t>
            </a:r>
            <a:r>
              <a:rPr lang="de-DE" sz="2800" dirty="0"/>
              <a:t>erbreitung von proprietärer und Open-Source Software</a:t>
            </a:r>
          </a:p>
          <a:p>
            <a:pPr marL="225425" lvl="3" indent="-225425">
              <a:tabLst>
                <a:tab pos="439738" algn="l"/>
              </a:tabLst>
            </a:pPr>
            <a:r>
              <a:rPr lang="de-DE" sz="2800" dirty="0"/>
              <a:t>Fazit und Diskussion</a:t>
            </a:r>
          </a:p>
          <a:p>
            <a:pPr marL="725488" lvl="2" indent="-215900">
              <a:tabLst>
                <a:tab pos="439738" algn="l"/>
              </a:tabLst>
            </a:pPr>
            <a:endParaRPr lang="de-DE" sz="2400" dirty="0"/>
          </a:p>
        </p:txBody>
      </p:sp>
      <p:sp>
        <p:nvSpPr>
          <p:cNvPr id="4" name="Foliennummernplatzhalter 3">
            <a:extLst>
              <a:ext uri="{FF2B5EF4-FFF2-40B4-BE49-F238E27FC236}">
                <a16:creationId xmlns:a16="http://schemas.microsoft.com/office/drawing/2014/main" id="{546B65E8-2F77-1046-960B-C1F20E59CEDB}"/>
              </a:ext>
            </a:extLst>
          </p:cNvPr>
          <p:cNvSpPr>
            <a:spLocks noGrp="1"/>
          </p:cNvSpPr>
          <p:nvPr>
            <p:ph type="sldNum" sz="quarter" idx="12"/>
          </p:nvPr>
        </p:nvSpPr>
        <p:spPr/>
        <p:txBody>
          <a:bodyPr/>
          <a:lstStyle/>
          <a:p>
            <a:fld id="{C2FAF0D2-52E7-5A45-A4A4-967AEC47E350}" type="slidenum">
              <a:rPr lang="de-DE" smtClean="0"/>
              <a:t>2</a:t>
            </a:fld>
            <a:endParaRPr lang="de-DE"/>
          </a:p>
        </p:txBody>
      </p:sp>
      <p:sp>
        <p:nvSpPr>
          <p:cNvPr id="5" name="Fußzeilenplatzhalter 4">
            <a:extLst>
              <a:ext uri="{FF2B5EF4-FFF2-40B4-BE49-F238E27FC236}">
                <a16:creationId xmlns:a16="http://schemas.microsoft.com/office/drawing/2014/main" id="{FE117316-0AD0-7545-8B3A-FC2814C9A8AE}"/>
              </a:ext>
            </a:extLst>
          </p:cNvPr>
          <p:cNvSpPr>
            <a:spLocks noGrp="1"/>
          </p:cNvSpPr>
          <p:nvPr>
            <p:ph type="ftr" sz="quarter" idx="11"/>
          </p:nvPr>
        </p:nvSpPr>
        <p:spPr/>
        <p:txBody>
          <a:bodyPr/>
          <a:lstStyle/>
          <a:p>
            <a:r>
              <a:rPr lang="de-DE"/>
              <a:t>Proprietary vs. Open Source Software Markets in IT: Apple, Microsoft, Google</a:t>
            </a:r>
          </a:p>
        </p:txBody>
      </p:sp>
    </p:spTree>
    <p:extLst>
      <p:ext uri="{BB962C8B-B14F-4D97-AF65-F5344CB8AC3E}">
        <p14:creationId xmlns:p14="http://schemas.microsoft.com/office/powerpoint/2010/main" val="3958191010"/>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AB435A-8DAB-CF4B-968E-9681785CEF39}"/>
              </a:ext>
            </a:extLst>
          </p:cNvPr>
          <p:cNvSpPr>
            <a:spLocks noGrp="1"/>
          </p:cNvSpPr>
          <p:nvPr>
            <p:ph type="title"/>
          </p:nvPr>
        </p:nvSpPr>
        <p:spPr/>
        <p:txBody>
          <a:bodyPr/>
          <a:lstStyle/>
          <a:p>
            <a:r>
              <a:rPr lang="de-DE" dirty="0"/>
              <a:t>Open-Source Software - Definition</a:t>
            </a:r>
          </a:p>
        </p:txBody>
      </p:sp>
      <p:sp>
        <p:nvSpPr>
          <p:cNvPr id="3" name="Inhaltsplatzhalter 2">
            <a:extLst>
              <a:ext uri="{FF2B5EF4-FFF2-40B4-BE49-F238E27FC236}">
                <a16:creationId xmlns:a16="http://schemas.microsoft.com/office/drawing/2014/main" id="{04DDF462-5344-3A4C-81A7-1E9CBC6583BC}"/>
              </a:ext>
            </a:extLst>
          </p:cNvPr>
          <p:cNvSpPr>
            <a:spLocks noGrp="1"/>
          </p:cNvSpPr>
          <p:nvPr>
            <p:ph idx="1"/>
          </p:nvPr>
        </p:nvSpPr>
        <p:spPr/>
        <p:txBody>
          <a:bodyPr/>
          <a:lstStyle/>
          <a:p>
            <a:r>
              <a:rPr lang="de-DE" dirty="0"/>
              <a:t>Populärsten Vertreter von Open-Source Innovation:</a:t>
            </a:r>
          </a:p>
          <a:p>
            <a:pPr lvl="1"/>
            <a:r>
              <a:rPr lang="de-DE" dirty="0"/>
              <a:t>Linux (Computerbetriebssystem mit ~ 4% Marktanteil)</a:t>
            </a:r>
          </a:p>
          <a:p>
            <a:pPr lvl="1"/>
            <a:r>
              <a:rPr lang="de-DE" dirty="0"/>
              <a:t>Mozilla Firefox (Web-Browser mit ~ 850 Mio. Downloads)</a:t>
            </a:r>
          </a:p>
          <a:p>
            <a:pPr lvl="1"/>
            <a:r>
              <a:rPr lang="de-DE" dirty="0"/>
              <a:t>Android (von Open </a:t>
            </a:r>
            <a:r>
              <a:rPr lang="de-DE" dirty="0" err="1"/>
              <a:t>Handset</a:t>
            </a:r>
            <a:r>
              <a:rPr lang="de-DE" dirty="0"/>
              <a:t> Alliance und Marktführer im Bereich </a:t>
            </a:r>
            <a:r>
              <a:rPr lang="de-DE" dirty="0" err="1"/>
              <a:t>mobileOS</a:t>
            </a:r>
            <a:r>
              <a:rPr lang="de-DE" dirty="0"/>
              <a:t>)</a:t>
            </a:r>
          </a:p>
          <a:p>
            <a:pPr lvl="1"/>
            <a:endParaRPr lang="de-DE" dirty="0"/>
          </a:p>
          <a:p>
            <a:pPr marL="225425" lvl="1" indent="-215900"/>
            <a:r>
              <a:rPr lang="de-DE" sz="2800" dirty="0"/>
              <a:t>im „Mainstream“ angekommen</a:t>
            </a:r>
          </a:p>
          <a:p>
            <a:endParaRPr lang="de-DE" dirty="0"/>
          </a:p>
        </p:txBody>
      </p:sp>
      <p:sp>
        <p:nvSpPr>
          <p:cNvPr id="4" name="Fußzeilenplatzhalter 3">
            <a:extLst>
              <a:ext uri="{FF2B5EF4-FFF2-40B4-BE49-F238E27FC236}">
                <a16:creationId xmlns:a16="http://schemas.microsoft.com/office/drawing/2014/main" id="{A31EF173-54D6-DE44-B282-7FC30186B4F4}"/>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113AF3ED-1AAB-9E42-8C0C-834C4D4F6B3A}"/>
              </a:ext>
            </a:extLst>
          </p:cNvPr>
          <p:cNvSpPr>
            <a:spLocks noGrp="1"/>
          </p:cNvSpPr>
          <p:nvPr>
            <p:ph type="sldNum" sz="quarter" idx="12"/>
          </p:nvPr>
        </p:nvSpPr>
        <p:spPr/>
        <p:txBody>
          <a:bodyPr/>
          <a:lstStyle/>
          <a:p>
            <a:fld id="{C2FAF0D2-52E7-5A45-A4A4-967AEC47E350}" type="slidenum">
              <a:rPr lang="de-DE" smtClean="0"/>
              <a:t>20</a:t>
            </a:fld>
            <a:endParaRPr lang="de-DE"/>
          </a:p>
        </p:txBody>
      </p:sp>
    </p:spTree>
    <p:extLst>
      <p:ext uri="{BB962C8B-B14F-4D97-AF65-F5344CB8AC3E}">
        <p14:creationId xmlns:p14="http://schemas.microsoft.com/office/powerpoint/2010/main" val="36504050"/>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C371D1-B869-CC4C-9519-218B08068EF3}"/>
              </a:ext>
            </a:extLst>
          </p:cNvPr>
          <p:cNvSpPr>
            <a:spLocks noGrp="1"/>
          </p:cNvSpPr>
          <p:nvPr>
            <p:ph type="ctrTitle"/>
          </p:nvPr>
        </p:nvSpPr>
        <p:spPr/>
        <p:txBody>
          <a:bodyPr/>
          <a:lstStyle/>
          <a:p>
            <a:r>
              <a:rPr lang="de-DE" dirty="0"/>
              <a:t>Open-Source Software</a:t>
            </a:r>
          </a:p>
        </p:txBody>
      </p:sp>
      <p:sp>
        <p:nvSpPr>
          <p:cNvPr id="3" name="Untertitel 2">
            <a:extLst>
              <a:ext uri="{FF2B5EF4-FFF2-40B4-BE49-F238E27FC236}">
                <a16:creationId xmlns:a16="http://schemas.microsoft.com/office/drawing/2014/main" id="{0A9C653E-14CF-0040-8B06-BBBD6F6E9E59}"/>
              </a:ext>
            </a:extLst>
          </p:cNvPr>
          <p:cNvSpPr>
            <a:spLocks noGrp="1"/>
          </p:cNvSpPr>
          <p:nvPr>
            <p:ph type="subTitle" idx="1"/>
          </p:nvPr>
        </p:nvSpPr>
        <p:spPr/>
        <p:txBody>
          <a:bodyPr/>
          <a:lstStyle/>
          <a:p>
            <a:r>
              <a:rPr lang="de-DE" dirty="0"/>
              <a:t>Historischer Hintergrund, Philosophie und Abgrenzung</a:t>
            </a:r>
          </a:p>
        </p:txBody>
      </p:sp>
    </p:spTree>
    <p:extLst>
      <p:ext uri="{BB962C8B-B14F-4D97-AF65-F5344CB8AC3E}">
        <p14:creationId xmlns:p14="http://schemas.microsoft.com/office/powerpoint/2010/main" val="3085173848"/>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3093C8-D547-BB41-8C59-C906A102067B}"/>
              </a:ext>
            </a:extLst>
          </p:cNvPr>
          <p:cNvSpPr>
            <a:spLocks noGrp="1"/>
          </p:cNvSpPr>
          <p:nvPr>
            <p:ph type="title"/>
          </p:nvPr>
        </p:nvSpPr>
        <p:spPr/>
        <p:txBody>
          <a:bodyPr/>
          <a:lstStyle/>
          <a:p>
            <a:r>
              <a:rPr lang="de-DE" dirty="0"/>
              <a:t>Open-Source Software – Historischer Hintergrund</a:t>
            </a:r>
          </a:p>
        </p:txBody>
      </p:sp>
      <p:sp>
        <p:nvSpPr>
          <p:cNvPr id="3" name="Inhaltsplatzhalter 2">
            <a:extLst>
              <a:ext uri="{FF2B5EF4-FFF2-40B4-BE49-F238E27FC236}">
                <a16:creationId xmlns:a16="http://schemas.microsoft.com/office/drawing/2014/main" id="{7B2C88A9-DC59-AF48-AB40-B2E111F2AF04}"/>
              </a:ext>
            </a:extLst>
          </p:cNvPr>
          <p:cNvSpPr>
            <a:spLocks noGrp="1"/>
          </p:cNvSpPr>
          <p:nvPr>
            <p:ph idx="1"/>
          </p:nvPr>
        </p:nvSpPr>
        <p:spPr/>
        <p:txBody>
          <a:bodyPr/>
          <a:lstStyle/>
          <a:p>
            <a:r>
              <a:rPr lang="de-DE" dirty="0"/>
              <a:t>1960iger, 1970iger – 1980iger: </a:t>
            </a:r>
            <a:r>
              <a:rPr lang="de-DE" dirty="0" err="1"/>
              <a:t>do-it-yourself</a:t>
            </a:r>
            <a:r>
              <a:rPr lang="de-DE" dirty="0"/>
              <a:t> </a:t>
            </a:r>
            <a:r>
              <a:rPr lang="de-DE" dirty="0" err="1"/>
              <a:t>movement</a:t>
            </a:r>
            <a:r>
              <a:rPr lang="de-DE" dirty="0"/>
              <a:t>, </a:t>
            </a:r>
            <a:r>
              <a:rPr lang="de-DE" dirty="0" err="1"/>
              <a:t>the</a:t>
            </a:r>
            <a:r>
              <a:rPr lang="de-DE" dirty="0"/>
              <a:t> </a:t>
            </a:r>
            <a:r>
              <a:rPr lang="de-DE" dirty="0" err="1"/>
              <a:t>hacker</a:t>
            </a:r>
            <a:r>
              <a:rPr lang="de-DE" dirty="0"/>
              <a:t> </a:t>
            </a:r>
            <a:r>
              <a:rPr lang="de-DE" dirty="0" err="1"/>
              <a:t>movement</a:t>
            </a:r>
            <a:r>
              <a:rPr lang="de-DE" dirty="0"/>
              <a:t> </a:t>
            </a:r>
            <a:r>
              <a:rPr lang="de-DE" dirty="0" err="1"/>
              <a:t>and</a:t>
            </a:r>
            <a:r>
              <a:rPr lang="de-DE" dirty="0"/>
              <a:t> </a:t>
            </a:r>
            <a:r>
              <a:rPr lang="de-DE" dirty="0" err="1"/>
              <a:t>the</a:t>
            </a:r>
            <a:r>
              <a:rPr lang="de-DE" dirty="0"/>
              <a:t> Free Software </a:t>
            </a:r>
            <a:r>
              <a:rPr lang="de-DE" dirty="0" err="1"/>
              <a:t>movement</a:t>
            </a:r>
            <a:r>
              <a:rPr lang="de-DE" dirty="0"/>
              <a:t> als Inspirationen</a:t>
            </a:r>
          </a:p>
          <a:p>
            <a:endParaRPr lang="de-DE" dirty="0"/>
          </a:p>
          <a:p>
            <a:r>
              <a:rPr lang="de-DE" dirty="0"/>
              <a:t>1970iger – 1980iger: proprietäre Software wird zum Standard</a:t>
            </a:r>
          </a:p>
          <a:p>
            <a:endParaRPr lang="de-DE" dirty="0"/>
          </a:p>
          <a:p>
            <a:r>
              <a:rPr lang="de-DE" dirty="0"/>
              <a:t>1980iger: Richard M. </a:t>
            </a:r>
            <a:r>
              <a:rPr lang="de-DE" dirty="0" err="1"/>
              <a:t>Stallman</a:t>
            </a:r>
            <a:r>
              <a:rPr lang="de-DE" dirty="0"/>
              <a:t> gründet </a:t>
            </a:r>
            <a:r>
              <a:rPr lang="de-AT" dirty="0"/>
              <a:t>GNU General Public </a:t>
            </a:r>
            <a:r>
              <a:rPr lang="de-AT" dirty="0" err="1"/>
              <a:t>License</a:t>
            </a:r>
            <a:r>
              <a:rPr lang="de-AT" dirty="0"/>
              <a:t> (GNU GPL)</a:t>
            </a:r>
          </a:p>
          <a:p>
            <a:endParaRPr lang="de-AT" dirty="0"/>
          </a:p>
          <a:p>
            <a:r>
              <a:rPr lang="de-AT" dirty="0"/>
              <a:t>1990iger: </a:t>
            </a:r>
            <a:r>
              <a:rPr lang="de-AT" dirty="0" err="1"/>
              <a:t>Stallmans</a:t>
            </a:r>
            <a:r>
              <a:rPr lang="de-AT" dirty="0"/>
              <a:t> These: „Software sollte keine Besitzer haben“</a:t>
            </a:r>
          </a:p>
          <a:p>
            <a:endParaRPr lang="de-AT" dirty="0"/>
          </a:p>
        </p:txBody>
      </p:sp>
      <p:sp>
        <p:nvSpPr>
          <p:cNvPr id="4" name="Fußzeilenplatzhalter 3">
            <a:extLst>
              <a:ext uri="{FF2B5EF4-FFF2-40B4-BE49-F238E27FC236}">
                <a16:creationId xmlns:a16="http://schemas.microsoft.com/office/drawing/2014/main" id="{495CAC0B-EF85-514C-A370-EAFDAD462F91}"/>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8BD9A4E1-8EBE-544F-9461-A190D4333773}"/>
              </a:ext>
            </a:extLst>
          </p:cNvPr>
          <p:cNvSpPr>
            <a:spLocks noGrp="1"/>
          </p:cNvSpPr>
          <p:nvPr>
            <p:ph type="sldNum" sz="quarter" idx="12"/>
          </p:nvPr>
        </p:nvSpPr>
        <p:spPr/>
        <p:txBody>
          <a:bodyPr/>
          <a:lstStyle/>
          <a:p>
            <a:fld id="{C2FAF0D2-52E7-5A45-A4A4-967AEC47E350}" type="slidenum">
              <a:rPr lang="de-DE" smtClean="0"/>
              <a:t>22</a:t>
            </a:fld>
            <a:endParaRPr lang="de-DE"/>
          </a:p>
        </p:txBody>
      </p:sp>
    </p:spTree>
    <p:extLst>
      <p:ext uri="{BB962C8B-B14F-4D97-AF65-F5344CB8AC3E}">
        <p14:creationId xmlns:p14="http://schemas.microsoft.com/office/powerpoint/2010/main" val="2758697009"/>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3939BF-873E-A140-A439-4DE9274B6F94}"/>
              </a:ext>
            </a:extLst>
          </p:cNvPr>
          <p:cNvSpPr>
            <a:spLocks noGrp="1"/>
          </p:cNvSpPr>
          <p:nvPr>
            <p:ph type="title"/>
          </p:nvPr>
        </p:nvSpPr>
        <p:spPr/>
        <p:txBody>
          <a:bodyPr/>
          <a:lstStyle/>
          <a:p>
            <a:r>
              <a:rPr lang="de-DE" dirty="0"/>
              <a:t>Open-Source Software – Philosophie</a:t>
            </a:r>
          </a:p>
        </p:txBody>
      </p:sp>
      <p:sp>
        <p:nvSpPr>
          <p:cNvPr id="3" name="Inhaltsplatzhalter 2">
            <a:extLst>
              <a:ext uri="{FF2B5EF4-FFF2-40B4-BE49-F238E27FC236}">
                <a16:creationId xmlns:a16="http://schemas.microsoft.com/office/drawing/2014/main" id="{F6FE2E43-51DA-444F-AF8C-FD939355C8BF}"/>
              </a:ext>
            </a:extLst>
          </p:cNvPr>
          <p:cNvSpPr>
            <a:spLocks noGrp="1"/>
          </p:cNvSpPr>
          <p:nvPr>
            <p:ph idx="1"/>
          </p:nvPr>
        </p:nvSpPr>
        <p:spPr/>
        <p:txBody>
          <a:bodyPr>
            <a:normAutofit lnSpcReduction="10000"/>
          </a:bodyPr>
          <a:lstStyle/>
          <a:p>
            <a:r>
              <a:rPr lang="de-DE" dirty="0"/>
              <a:t>Warum sollte jemand seine Arbeit als Open-Source-Projekt zur Verfügung stellen?</a:t>
            </a:r>
          </a:p>
          <a:p>
            <a:endParaRPr lang="de-DE" dirty="0"/>
          </a:p>
          <a:p>
            <a:r>
              <a:rPr lang="de-DE" dirty="0"/>
              <a:t>Zwei Gruppen an Motiven</a:t>
            </a:r>
          </a:p>
          <a:p>
            <a:pPr lvl="1"/>
            <a:r>
              <a:rPr lang="de-DE" dirty="0"/>
              <a:t>intrinsische Motivation: </a:t>
            </a:r>
          </a:p>
          <a:p>
            <a:pPr lvl="2"/>
            <a:r>
              <a:rPr lang="de-DE" dirty="0"/>
              <a:t>(1) Bedürfnis nach spezieller Software </a:t>
            </a:r>
          </a:p>
          <a:p>
            <a:pPr lvl="2"/>
            <a:r>
              <a:rPr lang="de-DE" dirty="0"/>
              <a:t>(2) „</a:t>
            </a:r>
            <a:r>
              <a:rPr lang="de-DE" dirty="0" err="1"/>
              <a:t>fun</a:t>
            </a:r>
            <a:r>
              <a:rPr lang="de-DE" dirty="0"/>
              <a:t> </a:t>
            </a:r>
            <a:r>
              <a:rPr lang="de-DE" dirty="0" err="1"/>
              <a:t>of</a:t>
            </a:r>
            <a:r>
              <a:rPr lang="de-DE" dirty="0"/>
              <a:t> </a:t>
            </a:r>
            <a:r>
              <a:rPr lang="de-DE" dirty="0" err="1"/>
              <a:t>the</a:t>
            </a:r>
            <a:r>
              <a:rPr lang="de-DE" dirty="0"/>
              <a:t> </a:t>
            </a:r>
            <a:r>
              <a:rPr lang="de-DE" dirty="0" err="1"/>
              <a:t>play</a:t>
            </a:r>
            <a:r>
              <a:rPr lang="de-DE" dirty="0"/>
              <a:t>“ und Lernmethode</a:t>
            </a:r>
          </a:p>
          <a:p>
            <a:pPr lvl="2"/>
            <a:r>
              <a:rPr lang="de-DE" dirty="0"/>
              <a:t>(3) „</a:t>
            </a:r>
            <a:r>
              <a:rPr lang="de-DE" dirty="0" err="1"/>
              <a:t>gifting</a:t>
            </a:r>
            <a:r>
              <a:rPr lang="de-DE" dirty="0"/>
              <a:t>“: vom User zum Entwickler werden</a:t>
            </a:r>
          </a:p>
          <a:p>
            <a:pPr lvl="1"/>
            <a:r>
              <a:rPr lang="de-DE" dirty="0"/>
              <a:t>extrinsische Motivation</a:t>
            </a:r>
          </a:p>
          <a:p>
            <a:pPr lvl="2"/>
            <a:r>
              <a:rPr lang="de-DE" dirty="0"/>
              <a:t>(1) Anerkennung innerhalb der Gruppe</a:t>
            </a:r>
          </a:p>
          <a:p>
            <a:pPr lvl="2"/>
            <a:r>
              <a:rPr lang="de-DE" dirty="0"/>
              <a:t>(2) Karrieresprungbrett</a:t>
            </a:r>
          </a:p>
          <a:p>
            <a:pPr marL="225425" lvl="1" indent="-225425"/>
            <a:endParaRPr lang="de-DE" sz="2800" dirty="0"/>
          </a:p>
          <a:p>
            <a:pPr marL="225425" lvl="1" indent="-225425"/>
            <a:endParaRPr lang="de-DE" sz="2800" dirty="0"/>
          </a:p>
        </p:txBody>
      </p:sp>
      <p:sp>
        <p:nvSpPr>
          <p:cNvPr id="4" name="Fußzeilenplatzhalter 3">
            <a:extLst>
              <a:ext uri="{FF2B5EF4-FFF2-40B4-BE49-F238E27FC236}">
                <a16:creationId xmlns:a16="http://schemas.microsoft.com/office/drawing/2014/main" id="{AE69CBD4-79BB-9B45-8666-AFC215790387}"/>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DE300131-6DB7-C043-92EA-336BF13205B1}"/>
              </a:ext>
            </a:extLst>
          </p:cNvPr>
          <p:cNvSpPr>
            <a:spLocks noGrp="1"/>
          </p:cNvSpPr>
          <p:nvPr>
            <p:ph type="sldNum" sz="quarter" idx="12"/>
          </p:nvPr>
        </p:nvSpPr>
        <p:spPr/>
        <p:txBody>
          <a:bodyPr/>
          <a:lstStyle/>
          <a:p>
            <a:fld id="{C2FAF0D2-52E7-5A45-A4A4-967AEC47E350}" type="slidenum">
              <a:rPr lang="de-DE" smtClean="0"/>
              <a:t>23</a:t>
            </a:fld>
            <a:endParaRPr lang="de-DE"/>
          </a:p>
        </p:txBody>
      </p:sp>
    </p:spTree>
    <p:extLst>
      <p:ext uri="{BB962C8B-B14F-4D97-AF65-F5344CB8AC3E}">
        <p14:creationId xmlns:p14="http://schemas.microsoft.com/office/powerpoint/2010/main" val="2629026925"/>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A589E-8610-7B4D-9C7F-070A62750A22}"/>
              </a:ext>
            </a:extLst>
          </p:cNvPr>
          <p:cNvSpPr>
            <a:spLocks noGrp="1"/>
          </p:cNvSpPr>
          <p:nvPr>
            <p:ph type="title"/>
          </p:nvPr>
        </p:nvSpPr>
        <p:spPr/>
        <p:txBody>
          <a:bodyPr/>
          <a:lstStyle/>
          <a:p>
            <a:r>
              <a:rPr lang="de-DE" dirty="0"/>
              <a:t>Open-Source Software – Abgrenzung</a:t>
            </a:r>
          </a:p>
        </p:txBody>
      </p:sp>
      <p:sp>
        <p:nvSpPr>
          <p:cNvPr id="3" name="Inhaltsplatzhalter 2">
            <a:extLst>
              <a:ext uri="{FF2B5EF4-FFF2-40B4-BE49-F238E27FC236}">
                <a16:creationId xmlns:a16="http://schemas.microsoft.com/office/drawing/2014/main" id="{83F67838-CACD-084A-8EA5-212BAE21EAF0}"/>
              </a:ext>
            </a:extLst>
          </p:cNvPr>
          <p:cNvSpPr>
            <a:spLocks noGrp="1"/>
          </p:cNvSpPr>
          <p:nvPr>
            <p:ph idx="1"/>
          </p:nvPr>
        </p:nvSpPr>
        <p:spPr/>
        <p:txBody>
          <a:bodyPr/>
          <a:lstStyle/>
          <a:p>
            <a:r>
              <a:rPr lang="de-DE" dirty="0"/>
              <a:t>Open-Source ≠ Freeware</a:t>
            </a:r>
          </a:p>
          <a:p>
            <a:r>
              <a:rPr lang="de-DE" dirty="0"/>
              <a:t>Open-Source ≠ Shareware</a:t>
            </a:r>
          </a:p>
          <a:p>
            <a:r>
              <a:rPr lang="de-DE" dirty="0"/>
              <a:t>Open-Source ≠ Trail Software</a:t>
            </a:r>
          </a:p>
          <a:p>
            <a:endParaRPr lang="de-DE" dirty="0"/>
          </a:p>
          <a:p>
            <a:r>
              <a:rPr lang="de-DE" dirty="0"/>
              <a:t>Bereitstellung des Quellcodes ausschlaggebend:</a:t>
            </a:r>
          </a:p>
          <a:p>
            <a:pPr lvl="1"/>
            <a:r>
              <a:rPr lang="de-DE" dirty="0"/>
              <a:t>Lizenzrechte </a:t>
            </a:r>
          </a:p>
          <a:p>
            <a:pPr lvl="1"/>
            <a:r>
              <a:rPr lang="de-DE" dirty="0"/>
              <a:t>Weiterverbreitung</a:t>
            </a:r>
          </a:p>
          <a:p>
            <a:pPr lvl="1"/>
            <a:r>
              <a:rPr lang="de-DE" dirty="0"/>
              <a:t>Zugänglichkeit und </a:t>
            </a:r>
          </a:p>
          <a:p>
            <a:pPr lvl="1"/>
            <a:r>
              <a:rPr lang="de-DE" dirty="0"/>
              <a:t>individuelle Modifikationen</a:t>
            </a:r>
          </a:p>
        </p:txBody>
      </p:sp>
      <p:sp>
        <p:nvSpPr>
          <p:cNvPr id="4" name="Fußzeilenplatzhalter 3">
            <a:extLst>
              <a:ext uri="{FF2B5EF4-FFF2-40B4-BE49-F238E27FC236}">
                <a16:creationId xmlns:a16="http://schemas.microsoft.com/office/drawing/2014/main" id="{7911B686-FA06-A247-8734-95119E541396}"/>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515A8597-1EE2-6543-A0F8-C98BCF9408D0}"/>
              </a:ext>
            </a:extLst>
          </p:cNvPr>
          <p:cNvSpPr>
            <a:spLocks noGrp="1"/>
          </p:cNvSpPr>
          <p:nvPr>
            <p:ph type="sldNum" sz="quarter" idx="12"/>
          </p:nvPr>
        </p:nvSpPr>
        <p:spPr/>
        <p:txBody>
          <a:bodyPr/>
          <a:lstStyle/>
          <a:p>
            <a:fld id="{C2FAF0D2-52E7-5A45-A4A4-967AEC47E350}" type="slidenum">
              <a:rPr lang="de-DE" smtClean="0"/>
              <a:t>24</a:t>
            </a:fld>
            <a:endParaRPr lang="de-DE"/>
          </a:p>
        </p:txBody>
      </p:sp>
    </p:spTree>
    <p:extLst>
      <p:ext uri="{BB962C8B-B14F-4D97-AF65-F5344CB8AC3E}">
        <p14:creationId xmlns:p14="http://schemas.microsoft.com/office/powerpoint/2010/main" val="1976582257"/>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4391E-C81B-2643-9218-EA6B8BF0270F}"/>
              </a:ext>
            </a:extLst>
          </p:cNvPr>
          <p:cNvSpPr>
            <a:spLocks noGrp="1"/>
          </p:cNvSpPr>
          <p:nvPr>
            <p:ph type="title"/>
          </p:nvPr>
        </p:nvSpPr>
        <p:spPr/>
        <p:txBody>
          <a:bodyPr/>
          <a:lstStyle/>
          <a:p>
            <a:r>
              <a:rPr lang="de-DE" dirty="0" err="1"/>
              <a:t>Mentimeter</a:t>
            </a:r>
            <a:r>
              <a:rPr lang="de-DE" dirty="0"/>
              <a:t>-Umfrage</a:t>
            </a:r>
          </a:p>
        </p:txBody>
      </p:sp>
      <p:sp>
        <p:nvSpPr>
          <p:cNvPr id="3" name="Inhaltsplatzhalter 2">
            <a:extLst>
              <a:ext uri="{FF2B5EF4-FFF2-40B4-BE49-F238E27FC236}">
                <a16:creationId xmlns:a16="http://schemas.microsoft.com/office/drawing/2014/main" id="{7A3DE225-C117-434A-8D6E-FB24A9F0AEF2}"/>
              </a:ext>
            </a:extLst>
          </p:cNvPr>
          <p:cNvSpPr>
            <a:spLocks noGrp="1"/>
          </p:cNvSpPr>
          <p:nvPr>
            <p:ph idx="1"/>
          </p:nvPr>
        </p:nvSpPr>
        <p:spPr/>
        <p:txBody>
          <a:bodyPr/>
          <a:lstStyle/>
          <a:p>
            <a:r>
              <a:rPr lang="de-DE" dirty="0"/>
              <a:t>Verwenden Sie eher Open Source oder Proprietäre Software?</a:t>
            </a:r>
          </a:p>
          <a:p>
            <a:endParaRPr lang="de-DE" dirty="0">
              <a:sym typeface="Wingdings" pitchFamily="2" charset="2"/>
            </a:endParaRPr>
          </a:p>
          <a:p>
            <a:r>
              <a:rPr lang="de-DE" dirty="0">
                <a:sym typeface="Wingdings" pitchFamily="2" charset="2"/>
              </a:rPr>
              <a:t>Code: xxx (folgt)</a:t>
            </a:r>
            <a:endParaRPr lang="de-DE" dirty="0"/>
          </a:p>
        </p:txBody>
      </p:sp>
      <p:sp>
        <p:nvSpPr>
          <p:cNvPr id="4" name="Foliennummernplatzhalter 3">
            <a:extLst>
              <a:ext uri="{FF2B5EF4-FFF2-40B4-BE49-F238E27FC236}">
                <a16:creationId xmlns:a16="http://schemas.microsoft.com/office/drawing/2014/main" id="{24F20137-6005-F542-892D-8C8E8630EEC7}"/>
              </a:ext>
            </a:extLst>
          </p:cNvPr>
          <p:cNvSpPr>
            <a:spLocks noGrp="1"/>
          </p:cNvSpPr>
          <p:nvPr>
            <p:ph type="sldNum" sz="quarter" idx="12"/>
          </p:nvPr>
        </p:nvSpPr>
        <p:spPr/>
        <p:txBody>
          <a:bodyPr/>
          <a:lstStyle/>
          <a:p>
            <a:fld id="{C2FAF0D2-52E7-5A45-A4A4-967AEC47E350}" type="slidenum">
              <a:rPr lang="de-DE" smtClean="0"/>
              <a:t>25</a:t>
            </a:fld>
            <a:endParaRPr lang="de-DE"/>
          </a:p>
        </p:txBody>
      </p:sp>
      <p:sp>
        <p:nvSpPr>
          <p:cNvPr id="5" name="Fußzeilenplatzhalter 4">
            <a:extLst>
              <a:ext uri="{FF2B5EF4-FFF2-40B4-BE49-F238E27FC236}">
                <a16:creationId xmlns:a16="http://schemas.microsoft.com/office/drawing/2014/main" id="{C5C72D85-B26B-0A4F-BB92-7B989ED90E5F}"/>
              </a:ext>
            </a:extLst>
          </p:cNvPr>
          <p:cNvSpPr>
            <a:spLocks noGrp="1"/>
          </p:cNvSpPr>
          <p:nvPr>
            <p:ph type="ftr" sz="quarter" idx="11"/>
          </p:nvPr>
        </p:nvSpPr>
        <p:spPr/>
        <p:txBody>
          <a:bodyPr/>
          <a:lstStyle/>
          <a:p>
            <a:r>
              <a:rPr lang="de-DE"/>
              <a:t>Proprietary vs. Open Source Software Markets in IT: Apple, Microsoft, Google</a:t>
            </a:r>
          </a:p>
        </p:txBody>
      </p:sp>
    </p:spTree>
    <p:extLst>
      <p:ext uri="{BB962C8B-B14F-4D97-AF65-F5344CB8AC3E}">
        <p14:creationId xmlns:p14="http://schemas.microsoft.com/office/powerpoint/2010/main" val="1202538594"/>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470521-C14A-744F-9AB8-202851CADEE4}"/>
              </a:ext>
            </a:extLst>
          </p:cNvPr>
          <p:cNvSpPr>
            <a:spLocks noGrp="1"/>
          </p:cNvSpPr>
          <p:nvPr>
            <p:ph type="ctrTitle"/>
          </p:nvPr>
        </p:nvSpPr>
        <p:spPr/>
        <p:txBody>
          <a:bodyPr/>
          <a:lstStyle/>
          <a:p>
            <a:r>
              <a:rPr lang="de-DE" dirty="0"/>
              <a:t>Vergleich der beiden Innovationsmodelle</a:t>
            </a:r>
          </a:p>
        </p:txBody>
      </p:sp>
      <p:sp>
        <p:nvSpPr>
          <p:cNvPr id="3" name="Untertitel 2">
            <a:extLst>
              <a:ext uri="{FF2B5EF4-FFF2-40B4-BE49-F238E27FC236}">
                <a16:creationId xmlns:a16="http://schemas.microsoft.com/office/drawing/2014/main" id="{DB5272AC-59DC-9D46-9E4A-524D0DB277D1}"/>
              </a:ext>
            </a:extLst>
          </p:cNvPr>
          <p:cNvSpPr>
            <a:spLocks noGrp="1"/>
          </p:cNvSpPr>
          <p:nvPr>
            <p:ph type="subTitle" idx="1"/>
          </p:nvPr>
        </p:nvSpPr>
        <p:spPr/>
        <p:txBody>
          <a:bodyPr/>
          <a:lstStyle/>
          <a:p>
            <a:r>
              <a:rPr lang="de-DE" dirty="0"/>
              <a:t>Aus produktbezogener Perspektive</a:t>
            </a:r>
          </a:p>
        </p:txBody>
      </p:sp>
    </p:spTree>
    <p:extLst>
      <p:ext uri="{BB962C8B-B14F-4D97-AF65-F5344CB8AC3E}">
        <p14:creationId xmlns:p14="http://schemas.microsoft.com/office/powerpoint/2010/main" val="1914618929"/>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DE29FC-7BC5-EB46-8734-70E6FB65FD31}"/>
              </a:ext>
            </a:extLst>
          </p:cNvPr>
          <p:cNvSpPr>
            <a:spLocks noGrp="1"/>
          </p:cNvSpPr>
          <p:nvPr>
            <p:ph type="title"/>
          </p:nvPr>
        </p:nvSpPr>
        <p:spPr/>
        <p:txBody>
          <a:bodyPr/>
          <a:lstStyle/>
          <a:p>
            <a:r>
              <a:rPr lang="de-DE" dirty="0"/>
              <a:t>Vergleich der beiden Innovationsmodelle</a:t>
            </a:r>
          </a:p>
        </p:txBody>
      </p:sp>
      <p:sp>
        <p:nvSpPr>
          <p:cNvPr id="3" name="Inhaltsplatzhalter 2">
            <a:extLst>
              <a:ext uri="{FF2B5EF4-FFF2-40B4-BE49-F238E27FC236}">
                <a16:creationId xmlns:a16="http://schemas.microsoft.com/office/drawing/2014/main" id="{22D5AD84-B4BC-8C43-85B4-3B7187E82713}"/>
              </a:ext>
            </a:extLst>
          </p:cNvPr>
          <p:cNvSpPr>
            <a:spLocks noGrp="1"/>
          </p:cNvSpPr>
          <p:nvPr>
            <p:ph idx="1"/>
          </p:nvPr>
        </p:nvSpPr>
        <p:spPr/>
        <p:txBody>
          <a:bodyPr/>
          <a:lstStyle/>
          <a:p>
            <a:r>
              <a:rPr lang="de-DE" dirty="0"/>
              <a:t>Spaltung unter Softwareentwicklern und Betriebswirten</a:t>
            </a:r>
          </a:p>
          <a:p>
            <a:endParaRPr lang="de-DE" dirty="0"/>
          </a:p>
          <a:p>
            <a:r>
              <a:rPr lang="de-DE" dirty="0"/>
              <a:t>philosophische Debatte</a:t>
            </a:r>
          </a:p>
          <a:p>
            <a:endParaRPr lang="de-DE" dirty="0"/>
          </a:p>
          <a:p>
            <a:r>
              <a:rPr lang="de-DE" dirty="0"/>
              <a:t>beide Seiten vertreten nachvollziehbare Ansichten</a:t>
            </a:r>
          </a:p>
        </p:txBody>
      </p:sp>
      <p:sp>
        <p:nvSpPr>
          <p:cNvPr id="4" name="Fußzeilenplatzhalter 3">
            <a:extLst>
              <a:ext uri="{FF2B5EF4-FFF2-40B4-BE49-F238E27FC236}">
                <a16:creationId xmlns:a16="http://schemas.microsoft.com/office/drawing/2014/main" id="{6DE35FF4-6D76-204C-81A6-AE776A782D38}"/>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9CE7D378-52C6-0746-A535-9E3C78364295}"/>
              </a:ext>
            </a:extLst>
          </p:cNvPr>
          <p:cNvSpPr>
            <a:spLocks noGrp="1"/>
          </p:cNvSpPr>
          <p:nvPr>
            <p:ph type="sldNum" sz="quarter" idx="12"/>
          </p:nvPr>
        </p:nvSpPr>
        <p:spPr/>
        <p:txBody>
          <a:bodyPr/>
          <a:lstStyle/>
          <a:p>
            <a:fld id="{C2FAF0D2-52E7-5A45-A4A4-967AEC47E350}" type="slidenum">
              <a:rPr lang="de-DE" smtClean="0"/>
              <a:t>27</a:t>
            </a:fld>
            <a:endParaRPr lang="de-DE"/>
          </a:p>
        </p:txBody>
      </p:sp>
    </p:spTree>
    <p:extLst>
      <p:ext uri="{BB962C8B-B14F-4D97-AF65-F5344CB8AC3E}">
        <p14:creationId xmlns:p14="http://schemas.microsoft.com/office/powerpoint/2010/main" val="3153893855"/>
      </p:ext>
    </p:extLst>
  </p:cSld>
  <p:clrMapOvr>
    <a:masterClrMapping/>
  </p:clrMapOvr>
  <p:transition spd="med">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E8A8D-1D70-1145-8A84-0CD371E99EC4}"/>
              </a:ext>
            </a:extLst>
          </p:cNvPr>
          <p:cNvSpPr>
            <a:spLocks noGrp="1"/>
          </p:cNvSpPr>
          <p:nvPr>
            <p:ph type="title"/>
          </p:nvPr>
        </p:nvSpPr>
        <p:spPr/>
        <p:txBody>
          <a:bodyPr/>
          <a:lstStyle/>
          <a:p>
            <a:r>
              <a:rPr lang="de-DE" dirty="0"/>
              <a:t>Produktbezogener Vergleich: Usability</a:t>
            </a:r>
          </a:p>
        </p:txBody>
      </p:sp>
      <p:sp>
        <p:nvSpPr>
          <p:cNvPr id="3" name="Textplatzhalter 2">
            <a:extLst>
              <a:ext uri="{FF2B5EF4-FFF2-40B4-BE49-F238E27FC236}">
                <a16:creationId xmlns:a16="http://schemas.microsoft.com/office/drawing/2014/main" id="{AFFBA225-68B7-D04E-A388-710D70C5F084}"/>
              </a:ext>
            </a:extLst>
          </p:cNvPr>
          <p:cNvSpPr>
            <a:spLocks noGrp="1"/>
          </p:cNvSpPr>
          <p:nvPr>
            <p:ph type="body" idx="1"/>
          </p:nvPr>
        </p:nvSpPr>
        <p:spPr/>
        <p:txBody>
          <a:bodyPr/>
          <a:lstStyle/>
          <a:p>
            <a:r>
              <a:rPr lang="de-DE" dirty="0"/>
              <a:t>Proprietäre Software</a:t>
            </a:r>
          </a:p>
        </p:txBody>
      </p:sp>
      <p:sp>
        <p:nvSpPr>
          <p:cNvPr id="4" name="Inhaltsplatzhalter 3">
            <a:extLst>
              <a:ext uri="{FF2B5EF4-FFF2-40B4-BE49-F238E27FC236}">
                <a16:creationId xmlns:a16="http://schemas.microsoft.com/office/drawing/2014/main" id="{48AEEE54-0561-FC4B-998F-BECE83CF3481}"/>
              </a:ext>
            </a:extLst>
          </p:cNvPr>
          <p:cNvSpPr>
            <a:spLocks noGrp="1"/>
          </p:cNvSpPr>
          <p:nvPr>
            <p:ph sz="half" idx="2"/>
          </p:nvPr>
        </p:nvSpPr>
        <p:spPr/>
        <p:txBody>
          <a:bodyPr>
            <a:normAutofit/>
          </a:bodyPr>
          <a:lstStyle/>
          <a:p>
            <a:r>
              <a:rPr lang="de-DE" sz="2400" dirty="0"/>
              <a:t>harter Wettbewerb führt zu höherem Standard an Benutzerfreundlichkeit</a:t>
            </a:r>
          </a:p>
          <a:p>
            <a:endParaRPr lang="de-DE" sz="2400" dirty="0"/>
          </a:p>
          <a:p>
            <a:r>
              <a:rPr lang="de-DE" sz="2400" dirty="0"/>
              <a:t>Usability und Funktionen gelten als Wettbewerbsvorteil und unterliegen stetiger Verbesserung</a:t>
            </a:r>
          </a:p>
        </p:txBody>
      </p:sp>
      <p:sp>
        <p:nvSpPr>
          <p:cNvPr id="5" name="Textplatzhalter 4">
            <a:extLst>
              <a:ext uri="{FF2B5EF4-FFF2-40B4-BE49-F238E27FC236}">
                <a16:creationId xmlns:a16="http://schemas.microsoft.com/office/drawing/2014/main" id="{1D229C51-7118-3B45-B985-33B456854DA0}"/>
              </a:ext>
            </a:extLst>
          </p:cNvPr>
          <p:cNvSpPr>
            <a:spLocks noGrp="1"/>
          </p:cNvSpPr>
          <p:nvPr>
            <p:ph type="body" sz="quarter" idx="3"/>
          </p:nvPr>
        </p:nvSpPr>
        <p:spPr/>
        <p:txBody>
          <a:bodyPr/>
          <a:lstStyle/>
          <a:p>
            <a:r>
              <a:rPr lang="de-DE" dirty="0"/>
              <a:t>Open-Source Software</a:t>
            </a:r>
          </a:p>
        </p:txBody>
      </p:sp>
      <p:sp>
        <p:nvSpPr>
          <p:cNvPr id="6" name="Inhaltsplatzhalter 5">
            <a:extLst>
              <a:ext uri="{FF2B5EF4-FFF2-40B4-BE49-F238E27FC236}">
                <a16:creationId xmlns:a16="http://schemas.microsoft.com/office/drawing/2014/main" id="{D8980889-036C-934B-A1A0-B834F61A7C21}"/>
              </a:ext>
            </a:extLst>
          </p:cNvPr>
          <p:cNvSpPr>
            <a:spLocks noGrp="1"/>
          </p:cNvSpPr>
          <p:nvPr>
            <p:ph sz="quarter" idx="4"/>
          </p:nvPr>
        </p:nvSpPr>
        <p:spPr/>
        <p:txBody>
          <a:bodyPr>
            <a:normAutofit/>
          </a:bodyPr>
          <a:lstStyle/>
          <a:p>
            <a:r>
              <a:rPr lang="de-DE" sz="2400" dirty="0"/>
              <a:t>schlechte Reputation</a:t>
            </a:r>
          </a:p>
          <a:p>
            <a:endParaRPr lang="de-DE" sz="2400" dirty="0"/>
          </a:p>
          <a:p>
            <a:r>
              <a:rPr lang="de-DE" sz="2400" dirty="0"/>
              <a:t>Fokus mehr auf Server und Backend-Seite</a:t>
            </a:r>
          </a:p>
          <a:p>
            <a:endParaRPr lang="de-DE" sz="2400" dirty="0"/>
          </a:p>
          <a:p>
            <a:r>
              <a:rPr lang="de-DE" sz="2400" dirty="0"/>
              <a:t>lang- bis mittelfristig kein Marktvorteil</a:t>
            </a:r>
          </a:p>
        </p:txBody>
      </p:sp>
      <p:sp>
        <p:nvSpPr>
          <p:cNvPr id="7" name="Fußzeilenplatzhalter 6">
            <a:extLst>
              <a:ext uri="{FF2B5EF4-FFF2-40B4-BE49-F238E27FC236}">
                <a16:creationId xmlns:a16="http://schemas.microsoft.com/office/drawing/2014/main" id="{F868DF59-DF39-AD43-A874-20AE489D694A}"/>
              </a:ext>
            </a:extLst>
          </p:cNvPr>
          <p:cNvSpPr>
            <a:spLocks noGrp="1"/>
          </p:cNvSpPr>
          <p:nvPr>
            <p:ph type="ftr" sz="quarter" idx="11"/>
          </p:nvPr>
        </p:nvSpPr>
        <p:spPr/>
        <p:txBody>
          <a:bodyPr/>
          <a:lstStyle/>
          <a:p>
            <a:r>
              <a:rPr lang="de-DE" dirty="0" err="1"/>
              <a:t>Proprietary</a:t>
            </a:r>
            <a:r>
              <a:rPr lang="de-DE" dirty="0"/>
              <a:t> vs. Open Source Software </a:t>
            </a:r>
            <a:r>
              <a:rPr lang="de-DE" dirty="0" err="1"/>
              <a:t>Markets</a:t>
            </a:r>
            <a:r>
              <a:rPr lang="de-DE" dirty="0"/>
              <a:t> in IT: Apple, Microsoft, Google</a:t>
            </a:r>
          </a:p>
        </p:txBody>
      </p:sp>
      <p:sp>
        <p:nvSpPr>
          <p:cNvPr id="8" name="Foliennummernplatzhalter 7">
            <a:extLst>
              <a:ext uri="{FF2B5EF4-FFF2-40B4-BE49-F238E27FC236}">
                <a16:creationId xmlns:a16="http://schemas.microsoft.com/office/drawing/2014/main" id="{58C43441-9D63-F544-9B33-03EDE5047EA9}"/>
              </a:ext>
            </a:extLst>
          </p:cNvPr>
          <p:cNvSpPr>
            <a:spLocks noGrp="1"/>
          </p:cNvSpPr>
          <p:nvPr>
            <p:ph type="sldNum" sz="quarter" idx="12"/>
          </p:nvPr>
        </p:nvSpPr>
        <p:spPr/>
        <p:txBody>
          <a:bodyPr/>
          <a:lstStyle/>
          <a:p>
            <a:fld id="{C2FAF0D2-52E7-5A45-A4A4-967AEC47E350}" type="slidenum">
              <a:rPr lang="de-DE" smtClean="0"/>
              <a:t>28</a:t>
            </a:fld>
            <a:endParaRPr lang="de-DE"/>
          </a:p>
        </p:txBody>
      </p:sp>
    </p:spTree>
    <p:extLst>
      <p:ext uri="{BB962C8B-B14F-4D97-AF65-F5344CB8AC3E}">
        <p14:creationId xmlns:p14="http://schemas.microsoft.com/office/powerpoint/2010/main" val="1584073584"/>
      </p:ext>
    </p:extLst>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E8A8D-1D70-1145-8A84-0CD371E99EC4}"/>
              </a:ext>
            </a:extLst>
          </p:cNvPr>
          <p:cNvSpPr>
            <a:spLocks noGrp="1"/>
          </p:cNvSpPr>
          <p:nvPr>
            <p:ph type="title"/>
          </p:nvPr>
        </p:nvSpPr>
        <p:spPr/>
        <p:txBody>
          <a:bodyPr/>
          <a:lstStyle/>
          <a:p>
            <a:r>
              <a:rPr lang="de-DE" dirty="0"/>
              <a:t>Produktbezogener Vergleich: Benutzerabhängigkeit</a:t>
            </a:r>
          </a:p>
        </p:txBody>
      </p:sp>
      <p:sp>
        <p:nvSpPr>
          <p:cNvPr id="3" name="Textplatzhalter 2">
            <a:extLst>
              <a:ext uri="{FF2B5EF4-FFF2-40B4-BE49-F238E27FC236}">
                <a16:creationId xmlns:a16="http://schemas.microsoft.com/office/drawing/2014/main" id="{AFFBA225-68B7-D04E-A388-710D70C5F084}"/>
              </a:ext>
            </a:extLst>
          </p:cNvPr>
          <p:cNvSpPr>
            <a:spLocks noGrp="1"/>
          </p:cNvSpPr>
          <p:nvPr>
            <p:ph type="body" idx="1"/>
          </p:nvPr>
        </p:nvSpPr>
        <p:spPr/>
        <p:txBody>
          <a:bodyPr/>
          <a:lstStyle/>
          <a:p>
            <a:r>
              <a:rPr lang="de-DE" dirty="0"/>
              <a:t>Proprietäre Software</a:t>
            </a:r>
          </a:p>
        </p:txBody>
      </p:sp>
      <p:sp>
        <p:nvSpPr>
          <p:cNvPr id="4" name="Inhaltsplatzhalter 3">
            <a:extLst>
              <a:ext uri="{FF2B5EF4-FFF2-40B4-BE49-F238E27FC236}">
                <a16:creationId xmlns:a16="http://schemas.microsoft.com/office/drawing/2014/main" id="{48AEEE54-0561-FC4B-998F-BECE83CF3481}"/>
              </a:ext>
            </a:extLst>
          </p:cNvPr>
          <p:cNvSpPr>
            <a:spLocks noGrp="1"/>
          </p:cNvSpPr>
          <p:nvPr>
            <p:ph sz="half" idx="2"/>
          </p:nvPr>
        </p:nvSpPr>
        <p:spPr/>
        <p:txBody>
          <a:bodyPr>
            <a:normAutofit/>
          </a:bodyPr>
          <a:lstStyle/>
          <a:p>
            <a:r>
              <a:rPr lang="de-DE" sz="2400" dirty="0"/>
              <a:t>starke Abhängigkeit der User gegenüber der Hersteller</a:t>
            </a:r>
          </a:p>
          <a:p>
            <a:endParaRPr lang="de-DE" sz="2400" dirty="0"/>
          </a:p>
          <a:p>
            <a:r>
              <a:rPr lang="de-DE" sz="2400" dirty="0"/>
              <a:t>„</a:t>
            </a:r>
            <a:r>
              <a:rPr lang="de-DE" sz="2400" dirty="0" err="1"/>
              <a:t>vendor</a:t>
            </a:r>
            <a:r>
              <a:rPr lang="de-DE" sz="2400" dirty="0"/>
              <a:t> lock-in“-</a:t>
            </a:r>
            <a:r>
              <a:rPr lang="de-DE" sz="2400" dirty="0" err="1"/>
              <a:t>Strategy</a:t>
            </a:r>
            <a:endParaRPr lang="de-DE" sz="2400" dirty="0"/>
          </a:p>
          <a:p>
            <a:endParaRPr lang="de-DE" sz="2400" dirty="0"/>
          </a:p>
          <a:p>
            <a:r>
              <a:rPr lang="de-DE" sz="2400" dirty="0"/>
              <a:t>erhebliche Wechselkosten</a:t>
            </a:r>
          </a:p>
        </p:txBody>
      </p:sp>
      <p:sp>
        <p:nvSpPr>
          <p:cNvPr id="5" name="Textplatzhalter 4">
            <a:extLst>
              <a:ext uri="{FF2B5EF4-FFF2-40B4-BE49-F238E27FC236}">
                <a16:creationId xmlns:a16="http://schemas.microsoft.com/office/drawing/2014/main" id="{1D229C51-7118-3B45-B985-33B456854DA0}"/>
              </a:ext>
            </a:extLst>
          </p:cNvPr>
          <p:cNvSpPr>
            <a:spLocks noGrp="1"/>
          </p:cNvSpPr>
          <p:nvPr>
            <p:ph type="body" sz="quarter" idx="3"/>
          </p:nvPr>
        </p:nvSpPr>
        <p:spPr/>
        <p:txBody>
          <a:bodyPr/>
          <a:lstStyle/>
          <a:p>
            <a:r>
              <a:rPr lang="de-DE" dirty="0"/>
              <a:t>Open-Source Software</a:t>
            </a:r>
          </a:p>
        </p:txBody>
      </p:sp>
      <p:sp>
        <p:nvSpPr>
          <p:cNvPr id="6" name="Inhaltsplatzhalter 5">
            <a:extLst>
              <a:ext uri="{FF2B5EF4-FFF2-40B4-BE49-F238E27FC236}">
                <a16:creationId xmlns:a16="http://schemas.microsoft.com/office/drawing/2014/main" id="{D8980889-036C-934B-A1A0-B834F61A7C21}"/>
              </a:ext>
            </a:extLst>
          </p:cNvPr>
          <p:cNvSpPr>
            <a:spLocks noGrp="1"/>
          </p:cNvSpPr>
          <p:nvPr>
            <p:ph sz="quarter" idx="4"/>
          </p:nvPr>
        </p:nvSpPr>
        <p:spPr/>
        <p:txBody>
          <a:bodyPr>
            <a:normAutofit/>
          </a:bodyPr>
          <a:lstStyle/>
          <a:p>
            <a:r>
              <a:rPr lang="de-DE" sz="2400" dirty="0"/>
              <a:t>wird durch langlebigen Support und Flexibilität bei der Modifizierung verhindert</a:t>
            </a:r>
          </a:p>
          <a:p>
            <a:endParaRPr lang="de-DE" sz="2400" dirty="0"/>
          </a:p>
          <a:p>
            <a:r>
              <a:rPr lang="de-DE" sz="2400" dirty="0"/>
              <a:t>einer der Hauptgründe bei Auswahl von Software in Unternehmen</a:t>
            </a:r>
          </a:p>
        </p:txBody>
      </p:sp>
      <p:sp>
        <p:nvSpPr>
          <p:cNvPr id="7" name="Fußzeilenplatzhalter 6">
            <a:extLst>
              <a:ext uri="{FF2B5EF4-FFF2-40B4-BE49-F238E27FC236}">
                <a16:creationId xmlns:a16="http://schemas.microsoft.com/office/drawing/2014/main" id="{F868DF59-DF39-AD43-A874-20AE489D694A}"/>
              </a:ext>
            </a:extLst>
          </p:cNvPr>
          <p:cNvSpPr>
            <a:spLocks noGrp="1"/>
          </p:cNvSpPr>
          <p:nvPr>
            <p:ph type="ftr" sz="quarter" idx="11"/>
          </p:nvPr>
        </p:nvSpPr>
        <p:spPr/>
        <p:txBody>
          <a:bodyPr/>
          <a:lstStyle/>
          <a:p>
            <a:r>
              <a:rPr lang="de-DE" dirty="0" err="1"/>
              <a:t>Proprietary</a:t>
            </a:r>
            <a:r>
              <a:rPr lang="de-DE" dirty="0"/>
              <a:t> vs. Open Source Software </a:t>
            </a:r>
            <a:r>
              <a:rPr lang="de-DE" dirty="0" err="1"/>
              <a:t>Markets</a:t>
            </a:r>
            <a:r>
              <a:rPr lang="de-DE" dirty="0"/>
              <a:t> in IT: Apple, Microsoft, Google</a:t>
            </a:r>
          </a:p>
        </p:txBody>
      </p:sp>
      <p:sp>
        <p:nvSpPr>
          <p:cNvPr id="8" name="Foliennummernplatzhalter 7">
            <a:extLst>
              <a:ext uri="{FF2B5EF4-FFF2-40B4-BE49-F238E27FC236}">
                <a16:creationId xmlns:a16="http://schemas.microsoft.com/office/drawing/2014/main" id="{58C43441-9D63-F544-9B33-03EDE5047EA9}"/>
              </a:ext>
            </a:extLst>
          </p:cNvPr>
          <p:cNvSpPr>
            <a:spLocks noGrp="1"/>
          </p:cNvSpPr>
          <p:nvPr>
            <p:ph type="sldNum" sz="quarter" idx="12"/>
          </p:nvPr>
        </p:nvSpPr>
        <p:spPr/>
        <p:txBody>
          <a:bodyPr/>
          <a:lstStyle/>
          <a:p>
            <a:fld id="{C2FAF0D2-52E7-5A45-A4A4-967AEC47E350}" type="slidenum">
              <a:rPr lang="de-DE" smtClean="0"/>
              <a:t>29</a:t>
            </a:fld>
            <a:endParaRPr lang="de-DE"/>
          </a:p>
        </p:txBody>
      </p:sp>
    </p:spTree>
    <p:extLst>
      <p:ext uri="{BB962C8B-B14F-4D97-AF65-F5344CB8AC3E}">
        <p14:creationId xmlns:p14="http://schemas.microsoft.com/office/powerpoint/2010/main" val="4063746964"/>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4391E-C81B-2643-9218-EA6B8BF0270F}"/>
              </a:ext>
            </a:extLst>
          </p:cNvPr>
          <p:cNvSpPr>
            <a:spLocks noGrp="1"/>
          </p:cNvSpPr>
          <p:nvPr>
            <p:ph type="title"/>
          </p:nvPr>
        </p:nvSpPr>
        <p:spPr/>
        <p:txBody>
          <a:bodyPr/>
          <a:lstStyle/>
          <a:p>
            <a:r>
              <a:rPr lang="de-DE" dirty="0" err="1"/>
              <a:t>Mentimeter</a:t>
            </a:r>
            <a:r>
              <a:rPr lang="de-DE" dirty="0"/>
              <a:t>-Umfrage</a:t>
            </a:r>
          </a:p>
        </p:txBody>
      </p:sp>
      <p:sp>
        <p:nvSpPr>
          <p:cNvPr id="3" name="Inhaltsplatzhalter 2">
            <a:extLst>
              <a:ext uri="{FF2B5EF4-FFF2-40B4-BE49-F238E27FC236}">
                <a16:creationId xmlns:a16="http://schemas.microsoft.com/office/drawing/2014/main" id="{7A3DE225-C117-434A-8D6E-FB24A9F0AEF2}"/>
              </a:ext>
            </a:extLst>
          </p:cNvPr>
          <p:cNvSpPr>
            <a:spLocks noGrp="1"/>
          </p:cNvSpPr>
          <p:nvPr>
            <p:ph idx="1"/>
          </p:nvPr>
        </p:nvSpPr>
        <p:spPr/>
        <p:txBody>
          <a:bodyPr/>
          <a:lstStyle/>
          <a:p>
            <a:r>
              <a:rPr lang="de-DE" dirty="0"/>
              <a:t>Was verbinden Sie mit dem Begriff "proprietäre Software / Open Source“? </a:t>
            </a:r>
          </a:p>
          <a:p>
            <a:pPr marL="0" indent="0">
              <a:buNone/>
            </a:pPr>
            <a:endParaRPr lang="de-DE" dirty="0">
              <a:sym typeface="Wingdings" pitchFamily="2" charset="2"/>
            </a:endParaRPr>
          </a:p>
          <a:p>
            <a:r>
              <a:rPr lang="de-DE" dirty="0">
                <a:sym typeface="Wingdings" pitchFamily="2" charset="2"/>
              </a:rPr>
              <a:t>Code: xxx (Info: generierter Code hält nur für 2 Tage und wird nachgereicht)</a:t>
            </a:r>
            <a:endParaRPr lang="de-DE" dirty="0"/>
          </a:p>
        </p:txBody>
      </p:sp>
      <p:sp>
        <p:nvSpPr>
          <p:cNvPr id="4" name="Foliennummernplatzhalter 3">
            <a:extLst>
              <a:ext uri="{FF2B5EF4-FFF2-40B4-BE49-F238E27FC236}">
                <a16:creationId xmlns:a16="http://schemas.microsoft.com/office/drawing/2014/main" id="{24F20137-6005-F542-892D-8C8E8630EEC7}"/>
              </a:ext>
            </a:extLst>
          </p:cNvPr>
          <p:cNvSpPr>
            <a:spLocks noGrp="1"/>
          </p:cNvSpPr>
          <p:nvPr>
            <p:ph type="sldNum" sz="quarter" idx="12"/>
          </p:nvPr>
        </p:nvSpPr>
        <p:spPr/>
        <p:txBody>
          <a:bodyPr/>
          <a:lstStyle/>
          <a:p>
            <a:fld id="{C2FAF0D2-52E7-5A45-A4A4-967AEC47E350}" type="slidenum">
              <a:rPr lang="de-DE" smtClean="0"/>
              <a:t>3</a:t>
            </a:fld>
            <a:endParaRPr lang="de-DE"/>
          </a:p>
        </p:txBody>
      </p:sp>
      <p:sp>
        <p:nvSpPr>
          <p:cNvPr id="5" name="Fußzeilenplatzhalter 4">
            <a:extLst>
              <a:ext uri="{FF2B5EF4-FFF2-40B4-BE49-F238E27FC236}">
                <a16:creationId xmlns:a16="http://schemas.microsoft.com/office/drawing/2014/main" id="{C5C72D85-B26B-0A4F-BB92-7B989ED90E5F}"/>
              </a:ext>
            </a:extLst>
          </p:cNvPr>
          <p:cNvSpPr>
            <a:spLocks noGrp="1"/>
          </p:cNvSpPr>
          <p:nvPr>
            <p:ph type="ftr" sz="quarter" idx="11"/>
          </p:nvPr>
        </p:nvSpPr>
        <p:spPr/>
        <p:txBody>
          <a:bodyPr/>
          <a:lstStyle/>
          <a:p>
            <a:r>
              <a:rPr lang="de-DE"/>
              <a:t>Proprietary vs. Open Source Software Markets in IT: Apple, Microsoft, Google</a:t>
            </a:r>
          </a:p>
        </p:txBody>
      </p:sp>
    </p:spTree>
    <p:extLst>
      <p:ext uri="{BB962C8B-B14F-4D97-AF65-F5344CB8AC3E}">
        <p14:creationId xmlns:p14="http://schemas.microsoft.com/office/powerpoint/2010/main" val="3424846409"/>
      </p:ext>
    </p:extLst>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470521-C14A-744F-9AB8-202851CADEE4}"/>
              </a:ext>
            </a:extLst>
          </p:cNvPr>
          <p:cNvSpPr>
            <a:spLocks noGrp="1"/>
          </p:cNvSpPr>
          <p:nvPr>
            <p:ph type="ctrTitle"/>
          </p:nvPr>
        </p:nvSpPr>
        <p:spPr/>
        <p:txBody>
          <a:bodyPr/>
          <a:lstStyle/>
          <a:p>
            <a:r>
              <a:rPr lang="de-DE" dirty="0"/>
              <a:t>Vergleich der beiden Innovationsmodelle</a:t>
            </a:r>
          </a:p>
        </p:txBody>
      </p:sp>
      <p:sp>
        <p:nvSpPr>
          <p:cNvPr id="3" name="Untertitel 2">
            <a:extLst>
              <a:ext uri="{FF2B5EF4-FFF2-40B4-BE49-F238E27FC236}">
                <a16:creationId xmlns:a16="http://schemas.microsoft.com/office/drawing/2014/main" id="{DB5272AC-59DC-9D46-9E4A-524D0DB277D1}"/>
              </a:ext>
            </a:extLst>
          </p:cNvPr>
          <p:cNvSpPr>
            <a:spLocks noGrp="1"/>
          </p:cNvSpPr>
          <p:nvPr>
            <p:ph type="subTitle" idx="1"/>
          </p:nvPr>
        </p:nvSpPr>
        <p:spPr/>
        <p:txBody>
          <a:bodyPr/>
          <a:lstStyle/>
          <a:p>
            <a:r>
              <a:rPr lang="de-DE" dirty="0"/>
              <a:t>Aus wirtschaftlicher Perspektive</a:t>
            </a:r>
          </a:p>
        </p:txBody>
      </p:sp>
    </p:spTree>
    <p:extLst>
      <p:ext uri="{BB962C8B-B14F-4D97-AF65-F5344CB8AC3E}">
        <p14:creationId xmlns:p14="http://schemas.microsoft.com/office/powerpoint/2010/main" val="138915345"/>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1BD54-BA73-764E-9013-0054374A7FC0}"/>
              </a:ext>
            </a:extLst>
          </p:cNvPr>
          <p:cNvSpPr>
            <a:spLocks noGrp="1"/>
          </p:cNvSpPr>
          <p:nvPr>
            <p:ph type="title"/>
          </p:nvPr>
        </p:nvSpPr>
        <p:spPr/>
        <p:txBody>
          <a:bodyPr/>
          <a:lstStyle/>
          <a:p>
            <a:r>
              <a:rPr lang="de-DE" dirty="0"/>
              <a:t>Vergleich der beiden Innovationsmodelle</a:t>
            </a:r>
          </a:p>
        </p:txBody>
      </p:sp>
      <p:sp>
        <p:nvSpPr>
          <p:cNvPr id="3" name="Inhaltsplatzhalter 2">
            <a:extLst>
              <a:ext uri="{FF2B5EF4-FFF2-40B4-BE49-F238E27FC236}">
                <a16:creationId xmlns:a16="http://schemas.microsoft.com/office/drawing/2014/main" id="{B7205381-B100-D649-A08C-7DA3C1B2D9F0}"/>
              </a:ext>
            </a:extLst>
          </p:cNvPr>
          <p:cNvSpPr>
            <a:spLocks noGrp="1"/>
          </p:cNvSpPr>
          <p:nvPr>
            <p:ph idx="1"/>
          </p:nvPr>
        </p:nvSpPr>
        <p:spPr/>
        <p:txBody>
          <a:bodyPr/>
          <a:lstStyle/>
          <a:p>
            <a:r>
              <a:rPr lang="de-DE" dirty="0"/>
              <a:t>Ökonomen sehen proprietäre Software und Open-Source Software nicht auf den gleichen Märkten konkurrieren</a:t>
            </a:r>
          </a:p>
          <a:p>
            <a:r>
              <a:rPr lang="de-DE" dirty="0"/>
              <a:t>Proprietäre Software-Anbieter stehen in stärkerer Konkurrenz zueinander als Open-Source-Anbieter</a:t>
            </a:r>
          </a:p>
          <a:p>
            <a:r>
              <a:rPr lang="de-DE" dirty="0"/>
              <a:t>Langfristig: Koexistenz, solange die jeweiligen Märkte weiterbestehen</a:t>
            </a:r>
          </a:p>
          <a:p>
            <a:r>
              <a:rPr lang="de-DE" dirty="0"/>
              <a:t>Software kein „Produkt“ im herkömmlichen Sinne</a:t>
            </a:r>
          </a:p>
          <a:p>
            <a:endParaRPr lang="de-DE" dirty="0"/>
          </a:p>
        </p:txBody>
      </p:sp>
      <p:sp>
        <p:nvSpPr>
          <p:cNvPr id="4" name="Fußzeilenplatzhalter 3">
            <a:extLst>
              <a:ext uri="{FF2B5EF4-FFF2-40B4-BE49-F238E27FC236}">
                <a16:creationId xmlns:a16="http://schemas.microsoft.com/office/drawing/2014/main" id="{CD4B41C2-51B0-B640-A683-6588412CD9BF}"/>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0E9ED797-8D8E-C042-9F21-416520AFB2EA}"/>
              </a:ext>
            </a:extLst>
          </p:cNvPr>
          <p:cNvSpPr>
            <a:spLocks noGrp="1"/>
          </p:cNvSpPr>
          <p:nvPr>
            <p:ph type="sldNum" sz="quarter" idx="12"/>
          </p:nvPr>
        </p:nvSpPr>
        <p:spPr/>
        <p:txBody>
          <a:bodyPr/>
          <a:lstStyle/>
          <a:p>
            <a:fld id="{C2FAF0D2-52E7-5A45-A4A4-967AEC47E350}" type="slidenum">
              <a:rPr lang="de-DE" smtClean="0"/>
              <a:t>31</a:t>
            </a:fld>
            <a:endParaRPr lang="de-DE"/>
          </a:p>
        </p:txBody>
      </p:sp>
    </p:spTree>
    <p:extLst>
      <p:ext uri="{BB962C8B-B14F-4D97-AF65-F5344CB8AC3E}">
        <p14:creationId xmlns:p14="http://schemas.microsoft.com/office/powerpoint/2010/main" val="3204027372"/>
      </p:ext>
    </p:extLst>
  </p:cSld>
  <p:clrMapOvr>
    <a:masterClrMapping/>
  </p:clrMapOvr>
  <p:transition spd="med">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E8A8D-1D70-1145-8A84-0CD371E99EC4}"/>
              </a:ext>
            </a:extLst>
          </p:cNvPr>
          <p:cNvSpPr>
            <a:spLocks noGrp="1"/>
          </p:cNvSpPr>
          <p:nvPr>
            <p:ph type="title"/>
          </p:nvPr>
        </p:nvSpPr>
        <p:spPr/>
        <p:txBody>
          <a:bodyPr/>
          <a:lstStyle/>
          <a:p>
            <a:r>
              <a:rPr lang="de-DE" dirty="0"/>
              <a:t>Betriebswirtschaftlicher Vergleich: Total </a:t>
            </a:r>
            <a:r>
              <a:rPr lang="de-DE" dirty="0" err="1"/>
              <a:t>Cost</a:t>
            </a:r>
            <a:r>
              <a:rPr lang="de-DE" dirty="0"/>
              <a:t> </a:t>
            </a:r>
            <a:r>
              <a:rPr lang="de-DE" dirty="0" err="1"/>
              <a:t>of</a:t>
            </a:r>
            <a:r>
              <a:rPr lang="de-DE" dirty="0"/>
              <a:t> </a:t>
            </a:r>
            <a:r>
              <a:rPr lang="de-DE" dirty="0" err="1"/>
              <a:t>Production</a:t>
            </a:r>
            <a:endParaRPr lang="de-DE" dirty="0"/>
          </a:p>
        </p:txBody>
      </p:sp>
      <p:sp>
        <p:nvSpPr>
          <p:cNvPr id="3" name="Textplatzhalter 2">
            <a:extLst>
              <a:ext uri="{FF2B5EF4-FFF2-40B4-BE49-F238E27FC236}">
                <a16:creationId xmlns:a16="http://schemas.microsoft.com/office/drawing/2014/main" id="{AFFBA225-68B7-D04E-A388-710D70C5F084}"/>
              </a:ext>
            </a:extLst>
          </p:cNvPr>
          <p:cNvSpPr>
            <a:spLocks noGrp="1"/>
          </p:cNvSpPr>
          <p:nvPr>
            <p:ph type="body" idx="1"/>
          </p:nvPr>
        </p:nvSpPr>
        <p:spPr/>
        <p:txBody>
          <a:bodyPr/>
          <a:lstStyle/>
          <a:p>
            <a:r>
              <a:rPr lang="de-DE" dirty="0"/>
              <a:t>Proprietäre Software</a:t>
            </a:r>
          </a:p>
        </p:txBody>
      </p:sp>
      <p:sp>
        <p:nvSpPr>
          <p:cNvPr id="4" name="Inhaltsplatzhalter 3">
            <a:extLst>
              <a:ext uri="{FF2B5EF4-FFF2-40B4-BE49-F238E27FC236}">
                <a16:creationId xmlns:a16="http://schemas.microsoft.com/office/drawing/2014/main" id="{48AEEE54-0561-FC4B-998F-BECE83CF3481}"/>
              </a:ext>
            </a:extLst>
          </p:cNvPr>
          <p:cNvSpPr>
            <a:spLocks noGrp="1"/>
          </p:cNvSpPr>
          <p:nvPr>
            <p:ph sz="half" idx="2"/>
          </p:nvPr>
        </p:nvSpPr>
        <p:spPr/>
        <p:txBody>
          <a:bodyPr>
            <a:normAutofit lnSpcReduction="10000"/>
          </a:bodyPr>
          <a:lstStyle/>
          <a:p>
            <a:r>
              <a:rPr lang="de-DE" sz="2400" dirty="0"/>
              <a:t>Investments in</a:t>
            </a:r>
          </a:p>
          <a:p>
            <a:pPr lvl="1"/>
            <a:r>
              <a:rPr lang="de-DE" sz="2000" dirty="0"/>
              <a:t>R&amp;D</a:t>
            </a:r>
          </a:p>
          <a:p>
            <a:pPr lvl="1"/>
            <a:r>
              <a:rPr lang="de-DE" sz="2000" dirty="0"/>
              <a:t>Akquisitionen</a:t>
            </a:r>
          </a:p>
          <a:p>
            <a:pPr marL="241300" lvl="1" indent="-241300"/>
            <a:endParaRPr lang="de-DE" dirty="0"/>
          </a:p>
          <a:p>
            <a:pPr marL="241300" lvl="1" indent="-241300"/>
            <a:r>
              <a:rPr lang="de-DE" dirty="0"/>
              <a:t>Ziel: externes </a:t>
            </a:r>
            <a:r>
              <a:rPr lang="de-DE" dirty="0" err="1"/>
              <a:t>Know-How</a:t>
            </a:r>
            <a:r>
              <a:rPr lang="de-DE" dirty="0"/>
              <a:t> wird erkauft, „Entwicklungs-Outsourcing“</a:t>
            </a:r>
          </a:p>
          <a:p>
            <a:pPr marL="241300" lvl="1" indent="-241300"/>
            <a:endParaRPr lang="de-DE" dirty="0"/>
          </a:p>
          <a:p>
            <a:pPr marL="241300" lvl="1" indent="-241300"/>
            <a:r>
              <a:rPr lang="de-DE" dirty="0"/>
              <a:t>Gegenfinanzierung hauptsächlich aus Lizenzierungserträgen</a:t>
            </a:r>
          </a:p>
        </p:txBody>
      </p:sp>
      <p:sp>
        <p:nvSpPr>
          <p:cNvPr id="5" name="Textplatzhalter 4">
            <a:extLst>
              <a:ext uri="{FF2B5EF4-FFF2-40B4-BE49-F238E27FC236}">
                <a16:creationId xmlns:a16="http://schemas.microsoft.com/office/drawing/2014/main" id="{1D229C51-7118-3B45-B985-33B456854DA0}"/>
              </a:ext>
            </a:extLst>
          </p:cNvPr>
          <p:cNvSpPr>
            <a:spLocks noGrp="1"/>
          </p:cNvSpPr>
          <p:nvPr>
            <p:ph type="body" sz="quarter" idx="3"/>
          </p:nvPr>
        </p:nvSpPr>
        <p:spPr/>
        <p:txBody>
          <a:bodyPr/>
          <a:lstStyle/>
          <a:p>
            <a:r>
              <a:rPr lang="de-DE" dirty="0"/>
              <a:t>Open-Source Software</a:t>
            </a:r>
          </a:p>
        </p:txBody>
      </p:sp>
      <p:sp>
        <p:nvSpPr>
          <p:cNvPr id="6" name="Inhaltsplatzhalter 5">
            <a:extLst>
              <a:ext uri="{FF2B5EF4-FFF2-40B4-BE49-F238E27FC236}">
                <a16:creationId xmlns:a16="http://schemas.microsoft.com/office/drawing/2014/main" id="{D8980889-036C-934B-A1A0-B834F61A7C21}"/>
              </a:ext>
            </a:extLst>
          </p:cNvPr>
          <p:cNvSpPr>
            <a:spLocks noGrp="1"/>
          </p:cNvSpPr>
          <p:nvPr>
            <p:ph sz="quarter" idx="4"/>
          </p:nvPr>
        </p:nvSpPr>
        <p:spPr/>
        <p:txBody>
          <a:bodyPr>
            <a:normAutofit lnSpcReduction="10000"/>
          </a:bodyPr>
          <a:lstStyle/>
          <a:p>
            <a:r>
              <a:rPr lang="de-DE" sz="2400" dirty="0"/>
              <a:t>ähnliche Investments wie in PS-Unternehmen</a:t>
            </a:r>
          </a:p>
          <a:p>
            <a:endParaRPr lang="de-DE" sz="2400" dirty="0"/>
          </a:p>
          <a:p>
            <a:r>
              <a:rPr lang="de-DE" sz="2400" dirty="0"/>
              <a:t>mehr Fokus auf Integration von kleineren Unternehmen ins in-house Team</a:t>
            </a:r>
          </a:p>
          <a:p>
            <a:endParaRPr lang="de-DE" sz="2400" dirty="0"/>
          </a:p>
          <a:p>
            <a:r>
              <a:rPr lang="de-DE" sz="2400" dirty="0"/>
              <a:t>Gegenfinanzierung hauptsächlich aus Training, kommerzieller Support und kundenspezifischer Beratung</a:t>
            </a:r>
          </a:p>
        </p:txBody>
      </p:sp>
      <p:sp>
        <p:nvSpPr>
          <p:cNvPr id="7" name="Fußzeilenplatzhalter 6">
            <a:extLst>
              <a:ext uri="{FF2B5EF4-FFF2-40B4-BE49-F238E27FC236}">
                <a16:creationId xmlns:a16="http://schemas.microsoft.com/office/drawing/2014/main" id="{F868DF59-DF39-AD43-A874-20AE489D694A}"/>
              </a:ext>
            </a:extLst>
          </p:cNvPr>
          <p:cNvSpPr>
            <a:spLocks noGrp="1"/>
          </p:cNvSpPr>
          <p:nvPr>
            <p:ph type="ftr" sz="quarter" idx="11"/>
          </p:nvPr>
        </p:nvSpPr>
        <p:spPr/>
        <p:txBody>
          <a:bodyPr/>
          <a:lstStyle/>
          <a:p>
            <a:r>
              <a:rPr lang="de-DE" dirty="0" err="1"/>
              <a:t>Proprietary</a:t>
            </a:r>
            <a:r>
              <a:rPr lang="de-DE" dirty="0"/>
              <a:t> vs. Open Source Software </a:t>
            </a:r>
            <a:r>
              <a:rPr lang="de-DE" dirty="0" err="1"/>
              <a:t>Markets</a:t>
            </a:r>
            <a:r>
              <a:rPr lang="de-DE" dirty="0"/>
              <a:t> in IT: Apple, Microsoft, Google</a:t>
            </a:r>
          </a:p>
        </p:txBody>
      </p:sp>
      <p:sp>
        <p:nvSpPr>
          <p:cNvPr id="8" name="Foliennummernplatzhalter 7">
            <a:extLst>
              <a:ext uri="{FF2B5EF4-FFF2-40B4-BE49-F238E27FC236}">
                <a16:creationId xmlns:a16="http://schemas.microsoft.com/office/drawing/2014/main" id="{58C43441-9D63-F544-9B33-03EDE5047EA9}"/>
              </a:ext>
            </a:extLst>
          </p:cNvPr>
          <p:cNvSpPr>
            <a:spLocks noGrp="1"/>
          </p:cNvSpPr>
          <p:nvPr>
            <p:ph type="sldNum" sz="quarter" idx="12"/>
          </p:nvPr>
        </p:nvSpPr>
        <p:spPr/>
        <p:txBody>
          <a:bodyPr/>
          <a:lstStyle/>
          <a:p>
            <a:fld id="{C2FAF0D2-52E7-5A45-A4A4-967AEC47E350}" type="slidenum">
              <a:rPr lang="de-DE" smtClean="0"/>
              <a:t>32</a:t>
            </a:fld>
            <a:endParaRPr lang="de-DE" dirty="0"/>
          </a:p>
        </p:txBody>
      </p:sp>
    </p:spTree>
    <p:extLst>
      <p:ext uri="{BB962C8B-B14F-4D97-AF65-F5344CB8AC3E}">
        <p14:creationId xmlns:p14="http://schemas.microsoft.com/office/powerpoint/2010/main" val="1848328404"/>
      </p:ext>
    </p:extLst>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E8A8D-1D70-1145-8A84-0CD371E99EC4}"/>
              </a:ext>
            </a:extLst>
          </p:cNvPr>
          <p:cNvSpPr>
            <a:spLocks noGrp="1"/>
          </p:cNvSpPr>
          <p:nvPr>
            <p:ph type="title"/>
          </p:nvPr>
        </p:nvSpPr>
        <p:spPr/>
        <p:txBody>
          <a:bodyPr/>
          <a:lstStyle/>
          <a:p>
            <a:r>
              <a:rPr lang="de-DE" dirty="0"/>
              <a:t>Betriebswirtschaftlicher Vergleich: Total </a:t>
            </a:r>
            <a:r>
              <a:rPr lang="de-DE" dirty="0" err="1"/>
              <a:t>Cost</a:t>
            </a:r>
            <a:r>
              <a:rPr lang="de-DE" dirty="0"/>
              <a:t> </a:t>
            </a:r>
            <a:r>
              <a:rPr lang="de-DE" dirty="0" err="1"/>
              <a:t>of</a:t>
            </a:r>
            <a:r>
              <a:rPr lang="de-DE" dirty="0"/>
              <a:t> Ownership</a:t>
            </a:r>
          </a:p>
        </p:txBody>
      </p:sp>
      <p:sp>
        <p:nvSpPr>
          <p:cNvPr id="3" name="Textplatzhalter 2">
            <a:extLst>
              <a:ext uri="{FF2B5EF4-FFF2-40B4-BE49-F238E27FC236}">
                <a16:creationId xmlns:a16="http://schemas.microsoft.com/office/drawing/2014/main" id="{AFFBA225-68B7-D04E-A388-710D70C5F084}"/>
              </a:ext>
            </a:extLst>
          </p:cNvPr>
          <p:cNvSpPr>
            <a:spLocks noGrp="1"/>
          </p:cNvSpPr>
          <p:nvPr>
            <p:ph type="body" idx="1"/>
          </p:nvPr>
        </p:nvSpPr>
        <p:spPr/>
        <p:txBody>
          <a:bodyPr/>
          <a:lstStyle/>
          <a:p>
            <a:r>
              <a:rPr lang="de-DE" dirty="0"/>
              <a:t>Proprietäre Software</a:t>
            </a:r>
          </a:p>
        </p:txBody>
      </p:sp>
      <p:sp>
        <p:nvSpPr>
          <p:cNvPr id="4" name="Inhaltsplatzhalter 3">
            <a:extLst>
              <a:ext uri="{FF2B5EF4-FFF2-40B4-BE49-F238E27FC236}">
                <a16:creationId xmlns:a16="http://schemas.microsoft.com/office/drawing/2014/main" id="{48AEEE54-0561-FC4B-998F-BECE83CF3481}"/>
              </a:ext>
            </a:extLst>
          </p:cNvPr>
          <p:cNvSpPr>
            <a:spLocks noGrp="1"/>
          </p:cNvSpPr>
          <p:nvPr>
            <p:ph sz="half" idx="2"/>
          </p:nvPr>
        </p:nvSpPr>
        <p:spPr/>
        <p:txBody>
          <a:bodyPr>
            <a:normAutofit/>
          </a:bodyPr>
          <a:lstStyle/>
          <a:p>
            <a:r>
              <a:rPr lang="de-DE" dirty="0"/>
              <a:t>hoher Grad an Vertrauen der Kunden</a:t>
            </a:r>
          </a:p>
          <a:p>
            <a:endParaRPr lang="de-DE" dirty="0"/>
          </a:p>
          <a:p>
            <a:r>
              <a:rPr lang="de-DE" dirty="0"/>
              <a:t>(Grenz-)Kosten steigen stetig, hauptsächlich wegen erhöhtem Bedarf an Lizenzen</a:t>
            </a:r>
          </a:p>
        </p:txBody>
      </p:sp>
      <p:sp>
        <p:nvSpPr>
          <p:cNvPr id="5" name="Textplatzhalter 4">
            <a:extLst>
              <a:ext uri="{FF2B5EF4-FFF2-40B4-BE49-F238E27FC236}">
                <a16:creationId xmlns:a16="http://schemas.microsoft.com/office/drawing/2014/main" id="{1D229C51-7118-3B45-B985-33B456854DA0}"/>
              </a:ext>
            </a:extLst>
          </p:cNvPr>
          <p:cNvSpPr>
            <a:spLocks noGrp="1"/>
          </p:cNvSpPr>
          <p:nvPr>
            <p:ph type="body" sz="quarter" idx="3"/>
          </p:nvPr>
        </p:nvSpPr>
        <p:spPr/>
        <p:txBody>
          <a:bodyPr/>
          <a:lstStyle/>
          <a:p>
            <a:r>
              <a:rPr lang="de-DE" dirty="0"/>
              <a:t>Open-Source Software</a:t>
            </a:r>
          </a:p>
        </p:txBody>
      </p:sp>
      <p:sp>
        <p:nvSpPr>
          <p:cNvPr id="6" name="Inhaltsplatzhalter 5">
            <a:extLst>
              <a:ext uri="{FF2B5EF4-FFF2-40B4-BE49-F238E27FC236}">
                <a16:creationId xmlns:a16="http://schemas.microsoft.com/office/drawing/2014/main" id="{D8980889-036C-934B-A1A0-B834F61A7C21}"/>
              </a:ext>
            </a:extLst>
          </p:cNvPr>
          <p:cNvSpPr>
            <a:spLocks noGrp="1"/>
          </p:cNvSpPr>
          <p:nvPr>
            <p:ph sz="quarter" idx="4"/>
          </p:nvPr>
        </p:nvSpPr>
        <p:spPr/>
        <p:txBody>
          <a:bodyPr>
            <a:normAutofit/>
          </a:bodyPr>
          <a:lstStyle/>
          <a:p>
            <a:r>
              <a:rPr lang="de-DE" sz="2400" dirty="0"/>
              <a:t>TCO hängt stark von der Qualität und aktiven Bereitschaft der IT-Abteilung ab</a:t>
            </a:r>
          </a:p>
          <a:p>
            <a:endParaRPr lang="de-DE" sz="2400" dirty="0"/>
          </a:p>
          <a:p>
            <a:r>
              <a:rPr lang="de-DE" sz="2400" dirty="0"/>
              <a:t>(Grenz-)Kosten abnehmend, aufgrund verwiegender Implementierungskosten</a:t>
            </a:r>
          </a:p>
        </p:txBody>
      </p:sp>
      <p:sp>
        <p:nvSpPr>
          <p:cNvPr id="7" name="Fußzeilenplatzhalter 6">
            <a:extLst>
              <a:ext uri="{FF2B5EF4-FFF2-40B4-BE49-F238E27FC236}">
                <a16:creationId xmlns:a16="http://schemas.microsoft.com/office/drawing/2014/main" id="{F868DF59-DF39-AD43-A874-20AE489D694A}"/>
              </a:ext>
            </a:extLst>
          </p:cNvPr>
          <p:cNvSpPr>
            <a:spLocks noGrp="1"/>
          </p:cNvSpPr>
          <p:nvPr>
            <p:ph type="ftr" sz="quarter" idx="11"/>
          </p:nvPr>
        </p:nvSpPr>
        <p:spPr/>
        <p:txBody>
          <a:bodyPr/>
          <a:lstStyle/>
          <a:p>
            <a:r>
              <a:rPr lang="de-DE" dirty="0" err="1"/>
              <a:t>Proprietary</a:t>
            </a:r>
            <a:r>
              <a:rPr lang="de-DE" dirty="0"/>
              <a:t> vs. Open Source Software </a:t>
            </a:r>
            <a:r>
              <a:rPr lang="de-DE" dirty="0" err="1"/>
              <a:t>Markets</a:t>
            </a:r>
            <a:r>
              <a:rPr lang="de-DE" dirty="0"/>
              <a:t> in IT: Apple, Microsoft, Google</a:t>
            </a:r>
          </a:p>
        </p:txBody>
      </p:sp>
      <p:sp>
        <p:nvSpPr>
          <p:cNvPr id="8" name="Foliennummernplatzhalter 7">
            <a:extLst>
              <a:ext uri="{FF2B5EF4-FFF2-40B4-BE49-F238E27FC236}">
                <a16:creationId xmlns:a16="http://schemas.microsoft.com/office/drawing/2014/main" id="{58C43441-9D63-F544-9B33-03EDE5047EA9}"/>
              </a:ext>
            </a:extLst>
          </p:cNvPr>
          <p:cNvSpPr>
            <a:spLocks noGrp="1"/>
          </p:cNvSpPr>
          <p:nvPr>
            <p:ph type="sldNum" sz="quarter" idx="12"/>
          </p:nvPr>
        </p:nvSpPr>
        <p:spPr/>
        <p:txBody>
          <a:bodyPr/>
          <a:lstStyle/>
          <a:p>
            <a:fld id="{C2FAF0D2-52E7-5A45-A4A4-967AEC47E350}" type="slidenum">
              <a:rPr lang="de-DE" smtClean="0"/>
              <a:t>33</a:t>
            </a:fld>
            <a:endParaRPr lang="de-DE" dirty="0"/>
          </a:p>
        </p:txBody>
      </p:sp>
    </p:spTree>
    <p:extLst>
      <p:ext uri="{BB962C8B-B14F-4D97-AF65-F5344CB8AC3E}">
        <p14:creationId xmlns:p14="http://schemas.microsoft.com/office/powerpoint/2010/main" val="2924245475"/>
      </p:ext>
    </p:extLst>
  </p:cSld>
  <p:clrMapOvr>
    <a:masterClrMapping/>
  </p:clrMapOvr>
  <p:transition spd="med">
    <p:pull/>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C0FA4F-9F95-F745-B76D-44AA1E98F6B0}"/>
              </a:ext>
            </a:extLst>
          </p:cNvPr>
          <p:cNvSpPr>
            <a:spLocks noGrp="1"/>
          </p:cNvSpPr>
          <p:nvPr>
            <p:ph type="title"/>
          </p:nvPr>
        </p:nvSpPr>
        <p:spPr/>
        <p:txBody>
          <a:bodyPr/>
          <a:lstStyle/>
          <a:p>
            <a:r>
              <a:rPr lang="de-DE" dirty="0" err="1"/>
              <a:t>Mentimeter</a:t>
            </a:r>
            <a:r>
              <a:rPr lang="de-DE" dirty="0"/>
              <a:t>-Umfrage</a:t>
            </a:r>
          </a:p>
        </p:txBody>
      </p:sp>
      <p:sp>
        <p:nvSpPr>
          <p:cNvPr id="3" name="Inhaltsplatzhalter 2">
            <a:extLst>
              <a:ext uri="{FF2B5EF4-FFF2-40B4-BE49-F238E27FC236}">
                <a16:creationId xmlns:a16="http://schemas.microsoft.com/office/drawing/2014/main" id="{D75067B6-15C2-4541-AF9D-3EDAA5800C08}"/>
              </a:ext>
            </a:extLst>
          </p:cNvPr>
          <p:cNvSpPr>
            <a:spLocks noGrp="1"/>
          </p:cNvSpPr>
          <p:nvPr>
            <p:ph idx="1"/>
          </p:nvPr>
        </p:nvSpPr>
        <p:spPr/>
        <p:txBody>
          <a:bodyPr/>
          <a:lstStyle/>
          <a:p>
            <a:r>
              <a:rPr lang="de-DE" dirty="0"/>
              <a:t>Welche Aspekte beachten Sie beim Auswahl von Software? (100 Punkte zu vergeben)</a:t>
            </a:r>
          </a:p>
          <a:p>
            <a:endParaRPr lang="de-DE" dirty="0"/>
          </a:p>
          <a:p>
            <a:r>
              <a:rPr lang="de-DE" dirty="0"/>
              <a:t>Code folgt noch (xxx)</a:t>
            </a:r>
          </a:p>
          <a:p>
            <a:pPr marL="0" indent="0">
              <a:buNone/>
            </a:pPr>
            <a:r>
              <a:rPr lang="de-DE" dirty="0"/>
              <a:t> </a:t>
            </a:r>
          </a:p>
        </p:txBody>
      </p:sp>
      <p:sp>
        <p:nvSpPr>
          <p:cNvPr id="4" name="Fußzeilenplatzhalter 3">
            <a:extLst>
              <a:ext uri="{FF2B5EF4-FFF2-40B4-BE49-F238E27FC236}">
                <a16:creationId xmlns:a16="http://schemas.microsoft.com/office/drawing/2014/main" id="{BC77D2EA-F50E-2F49-85C0-BFE7137FFB93}"/>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72CB1509-EC98-8C4C-9D41-DDB24C2418B2}"/>
              </a:ext>
            </a:extLst>
          </p:cNvPr>
          <p:cNvSpPr>
            <a:spLocks noGrp="1"/>
          </p:cNvSpPr>
          <p:nvPr>
            <p:ph type="sldNum" sz="quarter" idx="12"/>
          </p:nvPr>
        </p:nvSpPr>
        <p:spPr/>
        <p:txBody>
          <a:bodyPr/>
          <a:lstStyle/>
          <a:p>
            <a:fld id="{C2FAF0D2-52E7-5A45-A4A4-967AEC47E350}" type="slidenum">
              <a:rPr lang="de-DE" smtClean="0"/>
              <a:t>34</a:t>
            </a:fld>
            <a:endParaRPr lang="de-DE"/>
          </a:p>
        </p:txBody>
      </p:sp>
    </p:spTree>
    <p:extLst>
      <p:ext uri="{BB962C8B-B14F-4D97-AF65-F5344CB8AC3E}">
        <p14:creationId xmlns:p14="http://schemas.microsoft.com/office/powerpoint/2010/main" val="2384196911"/>
      </p:ext>
    </p:extLst>
  </p:cSld>
  <p:clrMapOvr>
    <a:masterClrMapping/>
  </p:clrMapOvr>
  <p:transition spd="med">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58360C-FFAD-5840-8A1A-C56C77721CB0}"/>
              </a:ext>
            </a:extLst>
          </p:cNvPr>
          <p:cNvSpPr>
            <a:spLocks noGrp="1"/>
          </p:cNvSpPr>
          <p:nvPr>
            <p:ph type="ctrTitle"/>
          </p:nvPr>
        </p:nvSpPr>
        <p:spPr/>
        <p:txBody>
          <a:bodyPr>
            <a:normAutofit/>
          </a:bodyPr>
          <a:lstStyle/>
          <a:p>
            <a:r>
              <a:rPr lang="de-DE" dirty="0"/>
              <a:t>Verwendung in führenden IT-Unternehmen</a:t>
            </a:r>
          </a:p>
        </p:txBody>
      </p:sp>
      <p:sp>
        <p:nvSpPr>
          <p:cNvPr id="3" name="Untertitel 2">
            <a:extLst>
              <a:ext uri="{FF2B5EF4-FFF2-40B4-BE49-F238E27FC236}">
                <a16:creationId xmlns:a16="http://schemas.microsoft.com/office/drawing/2014/main" id="{B6E0AC5F-A97D-554E-BB83-A9A21C3CAF78}"/>
              </a:ext>
            </a:extLst>
          </p:cNvPr>
          <p:cNvSpPr>
            <a:spLocks noGrp="1"/>
          </p:cNvSpPr>
          <p:nvPr>
            <p:ph type="subTitle" idx="1"/>
          </p:nvPr>
        </p:nvSpPr>
        <p:spPr/>
        <p:txBody>
          <a:bodyPr/>
          <a:lstStyle/>
          <a:p>
            <a:r>
              <a:rPr lang="de-DE" dirty="0"/>
              <a:t>Apple, Microsoft und Google</a:t>
            </a:r>
          </a:p>
        </p:txBody>
      </p:sp>
    </p:spTree>
    <p:extLst>
      <p:ext uri="{BB962C8B-B14F-4D97-AF65-F5344CB8AC3E}">
        <p14:creationId xmlns:p14="http://schemas.microsoft.com/office/powerpoint/2010/main" val="1053082068"/>
      </p:ext>
    </p:extLst>
  </p:cSld>
  <p:clrMapOvr>
    <a:masterClrMapping/>
  </p:clrMapOvr>
  <p:transition spd="med">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4391E-C81B-2643-9218-EA6B8BF0270F}"/>
              </a:ext>
            </a:extLst>
          </p:cNvPr>
          <p:cNvSpPr>
            <a:spLocks noGrp="1"/>
          </p:cNvSpPr>
          <p:nvPr>
            <p:ph type="title"/>
          </p:nvPr>
        </p:nvSpPr>
        <p:spPr/>
        <p:txBody>
          <a:bodyPr/>
          <a:lstStyle/>
          <a:p>
            <a:r>
              <a:rPr lang="de-DE" dirty="0" err="1"/>
              <a:t>Mentimeter</a:t>
            </a:r>
            <a:r>
              <a:rPr lang="de-DE" dirty="0"/>
              <a:t>-Umfrage</a:t>
            </a:r>
          </a:p>
        </p:txBody>
      </p:sp>
      <p:sp>
        <p:nvSpPr>
          <p:cNvPr id="3" name="Inhaltsplatzhalter 2">
            <a:extLst>
              <a:ext uri="{FF2B5EF4-FFF2-40B4-BE49-F238E27FC236}">
                <a16:creationId xmlns:a16="http://schemas.microsoft.com/office/drawing/2014/main" id="{7A3DE225-C117-434A-8D6E-FB24A9F0AEF2}"/>
              </a:ext>
            </a:extLst>
          </p:cNvPr>
          <p:cNvSpPr>
            <a:spLocks noGrp="1"/>
          </p:cNvSpPr>
          <p:nvPr>
            <p:ph idx="1"/>
          </p:nvPr>
        </p:nvSpPr>
        <p:spPr/>
        <p:txBody>
          <a:bodyPr>
            <a:normAutofit/>
          </a:bodyPr>
          <a:lstStyle/>
          <a:p>
            <a:r>
              <a:rPr lang="de-DE" dirty="0"/>
              <a:t>„Beurteilen Sie, ob das Folgende Unternehmen eher die proprietäre oder den Open-Source Entwicklungsmethode beim Erstellen des Produktportfolios einsetzt.“</a:t>
            </a:r>
          </a:p>
          <a:p>
            <a:pPr lvl="1"/>
            <a:r>
              <a:rPr lang="de-DE" dirty="0">
                <a:sym typeface="Wingdings" pitchFamily="2" charset="2"/>
              </a:rPr>
              <a:t>Apple</a:t>
            </a:r>
          </a:p>
          <a:p>
            <a:pPr lvl="1"/>
            <a:r>
              <a:rPr lang="de-DE" dirty="0">
                <a:sym typeface="Wingdings" pitchFamily="2" charset="2"/>
              </a:rPr>
              <a:t>Microsoft</a:t>
            </a:r>
          </a:p>
          <a:p>
            <a:pPr lvl="1"/>
            <a:r>
              <a:rPr lang="de-DE" dirty="0">
                <a:sym typeface="Wingdings" pitchFamily="2" charset="2"/>
              </a:rPr>
              <a:t>Google</a:t>
            </a:r>
          </a:p>
          <a:p>
            <a:pPr lvl="1"/>
            <a:endParaRPr lang="de-DE" dirty="0">
              <a:sym typeface="Wingdings" pitchFamily="2" charset="2"/>
            </a:endParaRPr>
          </a:p>
          <a:p>
            <a:r>
              <a:rPr lang="de-DE" dirty="0">
                <a:sym typeface="Wingdings" pitchFamily="2" charset="2"/>
              </a:rPr>
              <a:t>Code: xxx (folgt)</a:t>
            </a:r>
            <a:endParaRPr lang="de-DE" dirty="0"/>
          </a:p>
        </p:txBody>
      </p:sp>
      <p:sp>
        <p:nvSpPr>
          <p:cNvPr id="4" name="Foliennummernplatzhalter 3">
            <a:extLst>
              <a:ext uri="{FF2B5EF4-FFF2-40B4-BE49-F238E27FC236}">
                <a16:creationId xmlns:a16="http://schemas.microsoft.com/office/drawing/2014/main" id="{24F20137-6005-F542-892D-8C8E8630EEC7}"/>
              </a:ext>
            </a:extLst>
          </p:cNvPr>
          <p:cNvSpPr>
            <a:spLocks noGrp="1"/>
          </p:cNvSpPr>
          <p:nvPr>
            <p:ph type="sldNum" sz="quarter" idx="12"/>
          </p:nvPr>
        </p:nvSpPr>
        <p:spPr/>
        <p:txBody>
          <a:bodyPr/>
          <a:lstStyle/>
          <a:p>
            <a:fld id="{C2FAF0D2-52E7-5A45-A4A4-967AEC47E350}" type="slidenum">
              <a:rPr lang="de-DE" smtClean="0"/>
              <a:t>36</a:t>
            </a:fld>
            <a:endParaRPr lang="de-DE"/>
          </a:p>
        </p:txBody>
      </p:sp>
      <p:sp>
        <p:nvSpPr>
          <p:cNvPr id="5" name="Fußzeilenplatzhalter 4">
            <a:extLst>
              <a:ext uri="{FF2B5EF4-FFF2-40B4-BE49-F238E27FC236}">
                <a16:creationId xmlns:a16="http://schemas.microsoft.com/office/drawing/2014/main" id="{C5C72D85-B26B-0A4F-BB92-7B989ED90E5F}"/>
              </a:ext>
            </a:extLst>
          </p:cNvPr>
          <p:cNvSpPr>
            <a:spLocks noGrp="1"/>
          </p:cNvSpPr>
          <p:nvPr>
            <p:ph type="ftr" sz="quarter" idx="11"/>
          </p:nvPr>
        </p:nvSpPr>
        <p:spPr/>
        <p:txBody>
          <a:bodyPr/>
          <a:lstStyle/>
          <a:p>
            <a:r>
              <a:rPr lang="de-DE"/>
              <a:t>Proprietary vs. Open Source Software Markets in IT: Apple, Microsoft, Google</a:t>
            </a:r>
          </a:p>
        </p:txBody>
      </p:sp>
    </p:spTree>
    <p:extLst>
      <p:ext uri="{BB962C8B-B14F-4D97-AF65-F5344CB8AC3E}">
        <p14:creationId xmlns:p14="http://schemas.microsoft.com/office/powerpoint/2010/main" val="354654220"/>
      </p:ext>
    </p:extLst>
  </p:cSld>
  <p:clrMapOvr>
    <a:masterClrMapping/>
  </p:clrMapOvr>
  <p:transition spd="med">
    <p:pull/>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F8101B-AF76-184B-8995-538D36855B6E}"/>
              </a:ext>
            </a:extLst>
          </p:cNvPr>
          <p:cNvSpPr>
            <a:spLocks noGrp="1"/>
          </p:cNvSpPr>
          <p:nvPr>
            <p:ph type="title"/>
          </p:nvPr>
        </p:nvSpPr>
        <p:spPr/>
        <p:txBody>
          <a:bodyPr/>
          <a:lstStyle/>
          <a:p>
            <a:r>
              <a:rPr lang="de-DE" dirty="0"/>
              <a:t>Apple &amp; Open-Source</a:t>
            </a:r>
          </a:p>
        </p:txBody>
      </p:sp>
      <p:sp>
        <p:nvSpPr>
          <p:cNvPr id="3" name="Inhaltsplatzhalter 2">
            <a:extLst>
              <a:ext uri="{FF2B5EF4-FFF2-40B4-BE49-F238E27FC236}">
                <a16:creationId xmlns:a16="http://schemas.microsoft.com/office/drawing/2014/main" id="{85802479-B4C5-9F43-8FE2-10336201326D}"/>
              </a:ext>
            </a:extLst>
          </p:cNvPr>
          <p:cNvSpPr>
            <a:spLocks noGrp="1"/>
          </p:cNvSpPr>
          <p:nvPr>
            <p:ph idx="1"/>
          </p:nvPr>
        </p:nvSpPr>
        <p:spPr/>
        <p:txBody>
          <a:bodyPr/>
          <a:lstStyle/>
          <a:p>
            <a:r>
              <a:rPr lang="de-DE" dirty="0"/>
              <a:t>Programmiersprache Swift frei zugänglich</a:t>
            </a:r>
          </a:p>
          <a:p>
            <a:r>
              <a:rPr lang="de-DE" dirty="0"/>
              <a:t>Apple bezeichnete sich 2015 als „das erste große Unternehmen, das die Open-Source-Entwicklung zu einem wichtigen Teil seiner Software-Strategie gemacht hat, diese nutzt und weiterhin erhebliche Mengen an seiner Open-Source-Software veröffentlicht“. </a:t>
            </a:r>
            <a:r>
              <a:rPr lang="de-DE" dirty="0">
                <a:sym typeface="Wingdings" pitchFamily="2" charset="2"/>
              </a:rPr>
              <a:t> </a:t>
            </a:r>
            <a:r>
              <a:rPr lang="de-DE" dirty="0"/>
              <a:t>falsche Marketing-Aussage wird revidiert</a:t>
            </a:r>
          </a:p>
          <a:p>
            <a:r>
              <a:rPr lang="de-DE" dirty="0"/>
              <a:t>Apple erstes Unternehmen, dass Profit aus Open-Source schlägt</a:t>
            </a:r>
          </a:p>
          <a:p>
            <a:r>
              <a:rPr lang="de-DE" dirty="0"/>
              <a:t>langsame </a:t>
            </a:r>
            <a:r>
              <a:rPr lang="de-DE" dirty="0">
                <a:hlinkClick r:id="rId3"/>
              </a:rPr>
              <a:t>Verfügbarkeit</a:t>
            </a:r>
            <a:r>
              <a:rPr lang="de-DE" dirty="0"/>
              <a:t> von Quellcode</a:t>
            </a:r>
          </a:p>
          <a:p>
            <a:r>
              <a:rPr lang="de-DE" dirty="0"/>
              <a:t>Ausnutzung monetäre Vorteile</a:t>
            </a:r>
          </a:p>
        </p:txBody>
      </p:sp>
      <p:sp>
        <p:nvSpPr>
          <p:cNvPr id="4" name="Fußzeilenplatzhalter 3">
            <a:extLst>
              <a:ext uri="{FF2B5EF4-FFF2-40B4-BE49-F238E27FC236}">
                <a16:creationId xmlns:a16="http://schemas.microsoft.com/office/drawing/2014/main" id="{0A75CD40-5409-A74B-951B-5DED8BD2F671}"/>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B310F061-525B-8643-A4E7-BD09DB3D1169}"/>
              </a:ext>
            </a:extLst>
          </p:cNvPr>
          <p:cNvSpPr>
            <a:spLocks noGrp="1"/>
          </p:cNvSpPr>
          <p:nvPr>
            <p:ph type="sldNum" sz="quarter" idx="12"/>
          </p:nvPr>
        </p:nvSpPr>
        <p:spPr/>
        <p:txBody>
          <a:bodyPr/>
          <a:lstStyle/>
          <a:p>
            <a:fld id="{C2FAF0D2-52E7-5A45-A4A4-967AEC47E350}" type="slidenum">
              <a:rPr lang="de-DE" smtClean="0"/>
              <a:t>37</a:t>
            </a:fld>
            <a:endParaRPr lang="de-DE"/>
          </a:p>
        </p:txBody>
      </p:sp>
    </p:spTree>
    <p:extLst>
      <p:ext uri="{BB962C8B-B14F-4D97-AF65-F5344CB8AC3E}">
        <p14:creationId xmlns:p14="http://schemas.microsoft.com/office/powerpoint/2010/main" val="1265634796"/>
      </p:ext>
    </p:extLst>
  </p:cSld>
  <p:clrMapOvr>
    <a:masterClrMapping/>
  </p:clrMapOvr>
  <p:transition spd="med">
    <p:pull/>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C0E56F-D18C-CC45-A090-96EAD68E54DB}"/>
              </a:ext>
            </a:extLst>
          </p:cNvPr>
          <p:cNvSpPr>
            <a:spLocks noGrp="1"/>
          </p:cNvSpPr>
          <p:nvPr>
            <p:ph type="title"/>
          </p:nvPr>
        </p:nvSpPr>
        <p:spPr/>
        <p:txBody>
          <a:bodyPr/>
          <a:lstStyle/>
          <a:p>
            <a:r>
              <a:rPr lang="de-DE" dirty="0"/>
              <a:t>Apple &amp; proprietäre Software</a:t>
            </a:r>
          </a:p>
        </p:txBody>
      </p:sp>
      <p:sp>
        <p:nvSpPr>
          <p:cNvPr id="3" name="Inhaltsplatzhalter 2">
            <a:extLst>
              <a:ext uri="{FF2B5EF4-FFF2-40B4-BE49-F238E27FC236}">
                <a16:creationId xmlns:a16="http://schemas.microsoft.com/office/drawing/2014/main" id="{8464705F-FD1C-0549-8167-D5AE56058D30}"/>
              </a:ext>
            </a:extLst>
          </p:cNvPr>
          <p:cNvSpPr>
            <a:spLocks noGrp="1"/>
          </p:cNvSpPr>
          <p:nvPr>
            <p:ph idx="1"/>
          </p:nvPr>
        </p:nvSpPr>
        <p:spPr/>
        <p:txBody>
          <a:bodyPr/>
          <a:lstStyle/>
          <a:p>
            <a:r>
              <a:rPr lang="de-DE" dirty="0"/>
              <a:t>kein klassisches Softwareunternehmen – Hauptprofit mit Hardware</a:t>
            </a:r>
          </a:p>
          <a:p>
            <a:endParaRPr lang="de-DE" dirty="0"/>
          </a:p>
          <a:p>
            <a:r>
              <a:rPr lang="de-DE" dirty="0"/>
              <a:t>kontroverses proprietäres Produktportfolio</a:t>
            </a:r>
          </a:p>
          <a:p>
            <a:pPr lvl="1"/>
            <a:r>
              <a:rPr lang="de-DE" dirty="0"/>
              <a:t>Diagnose-Tools Software zur Verhinderung von Reparaturen durch Drittanbieter</a:t>
            </a:r>
          </a:p>
          <a:p>
            <a:pPr lvl="1"/>
            <a:r>
              <a:rPr lang="de-DE" dirty="0"/>
              <a:t>Betriebssystem iOS klassisch für </a:t>
            </a:r>
            <a:r>
              <a:rPr lang="de-DE" dirty="0" err="1"/>
              <a:t>Vendor</a:t>
            </a:r>
            <a:r>
              <a:rPr lang="de-DE" dirty="0"/>
              <a:t>-Lock-In?</a:t>
            </a:r>
          </a:p>
        </p:txBody>
      </p:sp>
      <p:sp>
        <p:nvSpPr>
          <p:cNvPr id="4" name="Fußzeilenplatzhalter 3">
            <a:extLst>
              <a:ext uri="{FF2B5EF4-FFF2-40B4-BE49-F238E27FC236}">
                <a16:creationId xmlns:a16="http://schemas.microsoft.com/office/drawing/2014/main" id="{775D9636-ABB9-454E-B8C2-4BA0DC1779C4}"/>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5B5123B8-E2D1-EE47-892B-9ED5ACBF2C76}"/>
              </a:ext>
            </a:extLst>
          </p:cNvPr>
          <p:cNvSpPr>
            <a:spLocks noGrp="1"/>
          </p:cNvSpPr>
          <p:nvPr>
            <p:ph type="sldNum" sz="quarter" idx="12"/>
          </p:nvPr>
        </p:nvSpPr>
        <p:spPr/>
        <p:txBody>
          <a:bodyPr/>
          <a:lstStyle/>
          <a:p>
            <a:fld id="{C2FAF0D2-52E7-5A45-A4A4-967AEC47E350}" type="slidenum">
              <a:rPr lang="de-DE" smtClean="0"/>
              <a:t>38</a:t>
            </a:fld>
            <a:endParaRPr lang="de-DE"/>
          </a:p>
        </p:txBody>
      </p:sp>
    </p:spTree>
    <p:extLst>
      <p:ext uri="{BB962C8B-B14F-4D97-AF65-F5344CB8AC3E}">
        <p14:creationId xmlns:p14="http://schemas.microsoft.com/office/powerpoint/2010/main" val="2158873991"/>
      </p:ext>
    </p:extLst>
  </p:cSld>
  <p:clrMapOvr>
    <a:masterClrMapping/>
  </p:clrMapOvr>
  <p:transition spd="med">
    <p:pull/>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E2599B-CF27-8743-9E85-7F6A58608967}"/>
              </a:ext>
            </a:extLst>
          </p:cNvPr>
          <p:cNvSpPr>
            <a:spLocks noGrp="1"/>
          </p:cNvSpPr>
          <p:nvPr>
            <p:ph type="title"/>
          </p:nvPr>
        </p:nvSpPr>
        <p:spPr/>
        <p:txBody>
          <a:bodyPr/>
          <a:lstStyle/>
          <a:p>
            <a:r>
              <a:rPr lang="de-DE" dirty="0"/>
              <a:t>Microsoft &amp; proprietäre Software</a:t>
            </a:r>
          </a:p>
        </p:txBody>
      </p:sp>
      <p:sp>
        <p:nvSpPr>
          <p:cNvPr id="3" name="Inhaltsplatzhalter 2">
            <a:extLst>
              <a:ext uri="{FF2B5EF4-FFF2-40B4-BE49-F238E27FC236}">
                <a16:creationId xmlns:a16="http://schemas.microsoft.com/office/drawing/2014/main" id="{4BF97B22-D589-FF47-988B-E3987A765022}"/>
              </a:ext>
            </a:extLst>
          </p:cNvPr>
          <p:cNvSpPr>
            <a:spLocks noGrp="1"/>
          </p:cNvSpPr>
          <p:nvPr>
            <p:ph idx="1"/>
          </p:nvPr>
        </p:nvSpPr>
        <p:spPr/>
        <p:txBody>
          <a:bodyPr/>
          <a:lstStyle/>
          <a:p>
            <a:r>
              <a:rPr lang="de-DE" dirty="0"/>
              <a:t>war Jahrzehnte lang der Archetyp für Einsatz proprietärer Software</a:t>
            </a:r>
          </a:p>
          <a:p>
            <a:endParaRPr lang="de-DE" dirty="0"/>
          </a:p>
          <a:p>
            <a:r>
              <a:rPr lang="de-DE" dirty="0"/>
              <a:t>hauptsächlich proprietäres Produktportfolio mit kostspieliger Entwicklung</a:t>
            </a:r>
          </a:p>
          <a:p>
            <a:endParaRPr lang="de-DE" dirty="0"/>
          </a:p>
          <a:p>
            <a:r>
              <a:rPr lang="de-DE" dirty="0"/>
              <a:t>Einsatz von </a:t>
            </a:r>
            <a:r>
              <a:rPr lang="de-DE" dirty="0" err="1"/>
              <a:t>Vendor</a:t>
            </a:r>
            <a:r>
              <a:rPr lang="de-DE" dirty="0"/>
              <a:t>-Lock-in-Effekts im großen Stil</a:t>
            </a:r>
          </a:p>
          <a:p>
            <a:pPr marL="0" indent="0">
              <a:buNone/>
            </a:pPr>
            <a:endParaRPr lang="de-DE" dirty="0"/>
          </a:p>
        </p:txBody>
      </p:sp>
      <p:sp>
        <p:nvSpPr>
          <p:cNvPr id="4" name="Fußzeilenplatzhalter 3">
            <a:extLst>
              <a:ext uri="{FF2B5EF4-FFF2-40B4-BE49-F238E27FC236}">
                <a16:creationId xmlns:a16="http://schemas.microsoft.com/office/drawing/2014/main" id="{149A2221-727A-5F4F-BE53-7D9FFF7F4F0B}"/>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7257271C-9FEA-6A41-8B4D-BDA5089495E5}"/>
              </a:ext>
            </a:extLst>
          </p:cNvPr>
          <p:cNvSpPr>
            <a:spLocks noGrp="1"/>
          </p:cNvSpPr>
          <p:nvPr>
            <p:ph type="sldNum" sz="quarter" idx="12"/>
          </p:nvPr>
        </p:nvSpPr>
        <p:spPr/>
        <p:txBody>
          <a:bodyPr/>
          <a:lstStyle/>
          <a:p>
            <a:fld id="{C2FAF0D2-52E7-5A45-A4A4-967AEC47E350}" type="slidenum">
              <a:rPr lang="de-DE" smtClean="0"/>
              <a:t>39</a:t>
            </a:fld>
            <a:endParaRPr lang="de-DE"/>
          </a:p>
        </p:txBody>
      </p:sp>
    </p:spTree>
    <p:extLst>
      <p:ext uri="{BB962C8B-B14F-4D97-AF65-F5344CB8AC3E}">
        <p14:creationId xmlns:p14="http://schemas.microsoft.com/office/powerpoint/2010/main" val="3117080366"/>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a:ln>
                <a:noFill/>
              </a:ln>
              <a:solidFill>
                <a:srgbClr val="ED7D31"/>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DA15989D-C395-A94F-86F2-E0C7FC09FE56}"/>
              </a:ext>
            </a:extLst>
          </p:cNvPr>
          <p:cNvSpPr>
            <a:spLocks noGrp="1"/>
          </p:cNvSpPr>
          <p:nvPr>
            <p:ph type="title"/>
          </p:nvPr>
        </p:nvSpPr>
        <p:spPr>
          <a:xfrm>
            <a:off x="832386" y="990026"/>
            <a:ext cx="3218914" cy="1931669"/>
          </a:xfrm>
        </p:spPr>
        <p:txBody>
          <a:bodyPr vert="horz" lIns="91440" tIns="45720" rIns="91440" bIns="45720" rtlCol="0" anchor="t">
            <a:normAutofit/>
          </a:bodyPr>
          <a:lstStyle/>
          <a:p>
            <a:r>
              <a:rPr lang="de-DE" sz="3200" dirty="0">
                <a:solidFill>
                  <a:srgbClr val="FFFFFF"/>
                </a:solidFill>
              </a:rPr>
              <a:t>Unterteilung der Seminararbeit in 2 Ansätze:</a:t>
            </a:r>
            <a:endParaRPr lang="de-DE" sz="3200" kern="1200" dirty="0">
              <a:solidFill>
                <a:srgbClr val="FFFFFF"/>
              </a:solidFill>
              <a:latin typeface="+mj-lt"/>
              <a:ea typeface="+mj-ea"/>
              <a:cs typeface="+mj-cs"/>
            </a:endParaRPr>
          </a:p>
        </p:txBody>
      </p:sp>
      <p:sp>
        <p:nvSpPr>
          <p:cNvPr id="3" name="Inhaltsplatzhalter 2">
            <a:extLst>
              <a:ext uri="{FF2B5EF4-FFF2-40B4-BE49-F238E27FC236}">
                <a16:creationId xmlns:a16="http://schemas.microsoft.com/office/drawing/2014/main" id="{BD8B6EDF-67E6-184A-AE6C-016C0531758D}"/>
              </a:ext>
            </a:extLst>
          </p:cNvPr>
          <p:cNvSpPr>
            <a:spLocks noGrp="1"/>
          </p:cNvSpPr>
          <p:nvPr>
            <p:ph idx="1"/>
          </p:nvPr>
        </p:nvSpPr>
        <p:spPr>
          <a:xfrm>
            <a:off x="4459518" y="3434678"/>
            <a:ext cx="3421958" cy="757653"/>
          </a:xfrm>
        </p:spPr>
        <p:txBody>
          <a:bodyPr vert="horz" lIns="91440" tIns="45720" rIns="91440" bIns="45720" rtlCol="0">
            <a:noAutofit/>
          </a:bodyPr>
          <a:lstStyle/>
          <a:p>
            <a:pPr algn="ctr"/>
            <a:r>
              <a:rPr lang="de-DE" sz="2000" dirty="0"/>
              <a:t>aus betriebswirtschaftlichen Betrachtungsweise</a:t>
            </a:r>
          </a:p>
        </p:txBody>
      </p:sp>
      <p:sp>
        <p:nvSpPr>
          <p:cNvPr id="4" name="Inhaltsplatzhalter 2">
            <a:extLst>
              <a:ext uri="{FF2B5EF4-FFF2-40B4-BE49-F238E27FC236}">
                <a16:creationId xmlns:a16="http://schemas.microsoft.com/office/drawing/2014/main" id="{530BC702-DC1C-A048-AB3F-C94DDE039831}"/>
              </a:ext>
            </a:extLst>
          </p:cNvPr>
          <p:cNvSpPr txBox="1">
            <a:spLocks/>
          </p:cNvSpPr>
          <p:nvPr/>
        </p:nvSpPr>
        <p:spPr>
          <a:xfrm>
            <a:off x="8289695" y="3429000"/>
            <a:ext cx="3421957" cy="1008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ctr"/>
            <a:r>
              <a:rPr lang="de-DE" sz="2000" dirty="0">
                <a:solidFill>
                  <a:prstClr val="white"/>
                </a:solidFill>
              </a:rPr>
              <a:t>aus einer softwaretechnischen/</a:t>
            </a:r>
          </a:p>
          <a:p>
            <a:pPr marL="0" lvl="0" indent="0" algn="ctr">
              <a:buNone/>
            </a:pPr>
            <a:r>
              <a:rPr lang="de-DE" sz="2000" dirty="0">
                <a:solidFill>
                  <a:prstClr val="white"/>
                </a:solidFill>
              </a:rPr>
              <a:t>produktbezogenen Perspektive</a:t>
            </a:r>
          </a:p>
        </p:txBody>
      </p:sp>
      <p:pic>
        <p:nvPicPr>
          <p:cNvPr id="6" name="Grafik 5" descr="Balkendiagramm mit Aufwärtstrend">
            <a:extLst>
              <a:ext uri="{FF2B5EF4-FFF2-40B4-BE49-F238E27FC236}">
                <a16:creationId xmlns:a16="http://schemas.microsoft.com/office/drawing/2014/main" id="{229295B8-7847-5A49-8664-C0B9A183A6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8800" y="2007295"/>
            <a:ext cx="914400" cy="914400"/>
          </a:xfrm>
          <a:prstGeom prst="rect">
            <a:avLst/>
          </a:prstGeom>
        </p:spPr>
      </p:pic>
      <p:pic>
        <p:nvPicPr>
          <p:cNvPr id="8" name="Grafik 7" descr="Kontinuierliche Verbesserung">
            <a:extLst>
              <a:ext uri="{FF2B5EF4-FFF2-40B4-BE49-F238E27FC236}">
                <a16:creationId xmlns:a16="http://schemas.microsoft.com/office/drawing/2014/main" id="{71B9C0D4-429B-234D-9DB8-939B33169E3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460200" y="1942495"/>
            <a:ext cx="1044000" cy="1044000"/>
          </a:xfrm>
          <a:prstGeom prst="rect">
            <a:avLst/>
          </a:prstGeom>
        </p:spPr>
      </p:pic>
      <p:sp>
        <p:nvSpPr>
          <p:cNvPr id="5" name="Foliennummernplatzhalter 4">
            <a:extLst>
              <a:ext uri="{FF2B5EF4-FFF2-40B4-BE49-F238E27FC236}">
                <a16:creationId xmlns:a16="http://schemas.microsoft.com/office/drawing/2014/main" id="{88C65D95-AD75-D648-9781-6CE0683181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FAF0D2-52E7-5A45-A4A4-967AEC47E350}" type="slidenum">
              <a:rPr kumimoji="0" lang="de-DE" sz="1200" b="0" i="0" u="none" strike="noStrike" kern="1200" cap="none" spc="0" normalizeH="0" baseline="0" smtClean="0">
                <a:ln>
                  <a:noFill/>
                </a:ln>
                <a:solidFill>
                  <a:prstClr val="white">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a:ln>
                <a:noFill/>
              </a:ln>
              <a:solidFill>
                <a:prstClr val="white">
                  <a:tint val="75000"/>
                </a:prstClr>
              </a:solidFill>
              <a:effectLst/>
              <a:uLnTx/>
              <a:uFillTx/>
              <a:latin typeface="Calibri" panose="020F0502020204030204"/>
              <a:ea typeface="+mn-ea"/>
              <a:cs typeface="+mn-cs"/>
            </a:endParaRPr>
          </a:p>
        </p:txBody>
      </p:sp>
      <p:sp>
        <p:nvSpPr>
          <p:cNvPr id="7" name="Fußzeilenplatzhalter 6">
            <a:extLst>
              <a:ext uri="{FF2B5EF4-FFF2-40B4-BE49-F238E27FC236}">
                <a16:creationId xmlns:a16="http://schemas.microsoft.com/office/drawing/2014/main" id="{41F293C9-3E39-9C4C-8FFF-0E9AA7988832}"/>
              </a:ext>
            </a:extLst>
          </p:cNvPr>
          <p:cNvSpPr>
            <a:spLocks noGrp="1"/>
          </p:cNvSpPr>
          <p:nvPr>
            <p:ph type="ftr" sz="quarter" idx="11"/>
          </p:nvPr>
        </p:nvSpPr>
        <p:spPr/>
        <p:txBody>
          <a:bodyPr/>
          <a:lstStyle/>
          <a:p>
            <a:r>
              <a:rPr lang="de-DE" dirty="0" err="1"/>
              <a:t>Proprietary</a:t>
            </a:r>
            <a:r>
              <a:rPr lang="de-DE" dirty="0"/>
              <a:t> vs. Open Source Software </a:t>
            </a:r>
            <a:r>
              <a:rPr lang="de-DE" dirty="0" err="1"/>
              <a:t>Markets</a:t>
            </a:r>
            <a:r>
              <a:rPr lang="de-DE" dirty="0"/>
              <a:t> in IT: Apple, Microsoft, Google</a:t>
            </a:r>
          </a:p>
        </p:txBody>
      </p:sp>
    </p:spTree>
    <p:extLst>
      <p:ext uri="{BB962C8B-B14F-4D97-AF65-F5344CB8AC3E}">
        <p14:creationId xmlns:p14="http://schemas.microsoft.com/office/powerpoint/2010/main" val="2473699114"/>
      </p:ext>
    </p:extLst>
  </p:cSld>
  <p:clrMapOvr>
    <a:overrideClrMapping bg1="dk1" tx1="lt1" bg2="dk2" tx2="lt2" accent1="accent1" accent2="accent2" accent3="accent3" accent4="accent4" accent5="accent5" accent6="accent6" hlink="hlink" folHlink="folHlink"/>
  </p:clrMapOvr>
  <p:transition spd="med">
    <p:pull/>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F6FCBD-936D-2446-8F73-B5EDD2EAD405}"/>
              </a:ext>
            </a:extLst>
          </p:cNvPr>
          <p:cNvSpPr>
            <a:spLocks noGrp="1"/>
          </p:cNvSpPr>
          <p:nvPr>
            <p:ph type="title"/>
          </p:nvPr>
        </p:nvSpPr>
        <p:spPr/>
        <p:txBody>
          <a:bodyPr/>
          <a:lstStyle/>
          <a:p>
            <a:r>
              <a:rPr lang="de-DE" dirty="0"/>
              <a:t>Microsoft &amp; Open-Source</a:t>
            </a:r>
          </a:p>
        </p:txBody>
      </p:sp>
      <p:sp>
        <p:nvSpPr>
          <p:cNvPr id="3" name="Inhaltsplatzhalter 2">
            <a:extLst>
              <a:ext uri="{FF2B5EF4-FFF2-40B4-BE49-F238E27FC236}">
                <a16:creationId xmlns:a16="http://schemas.microsoft.com/office/drawing/2014/main" id="{933D5461-C872-8446-9AB7-A3A6BC324AC7}"/>
              </a:ext>
            </a:extLst>
          </p:cNvPr>
          <p:cNvSpPr>
            <a:spLocks noGrp="1"/>
          </p:cNvSpPr>
          <p:nvPr>
            <p:ph idx="1"/>
          </p:nvPr>
        </p:nvSpPr>
        <p:spPr/>
        <p:txBody>
          <a:bodyPr>
            <a:normAutofit fontScale="92500" lnSpcReduction="20000"/>
          </a:bodyPr>
          <a:lstStyle/>
          <a:p>
            <a:r>
              <a:rPr lang="de-DE" dirty="0"/>
              <a:t>kontroverse Vorgeschichte mit Open-Source-Bewegung</a:t>
            </a:r>
          </a:p>
          <a:p>
            <a:endParaRPr lang="de-DE" dirty="0"/>
          </a:p>
          <a:p>
            <a:r>
              <a:rPr lang="de-DE" dirty="0"/>
              <a:t>Turn-</a:t>
            </a:r>
            <a:r>
              <a:rPr lang="de-DE" dirty="0" err="1"/>
              <a:t>around</a:t>
            </a:r>
            <a:r>
              <a:rPr lang="de-DE" dirty="0"/>
              <a:t> / 180-Grad-Wende nach Einsicht</a:t>
            </a:r>
          </a:p>
          <a:p>
            <a:endParaRPr lang="de-DE" dirty="0"/>
          </a:p>
          <a:p>
            <a:r>
              <a:rPr lang="de-DE" dirty="0"/>
              <a:t>inzwischen einer der größten Beitragszahler und </a:t>
            </a:r>
            <a:r>
              <a:rPr lang="de-DE" dirty="0">
                <a:hlinkClick r:id="rId2"/>
              </a:rPr>
              <a:t>Unterstützer</a:t>
            </a:r>
            <a:r>
              <a:rPr lang="de-DE" dirty="0"/>
              <a:t> von Open-Source Projekten</a:t>
            </a:r>
          </a:p>
          <a:p>
            <a:endParaRPr lang="de-DE" dirty="0"/>
          </a:p>
          <a:p>
            <a:r>
              <a:rPr lang="de-DE" dirty="0"/>
              <a:t>schrittweise Annäherung und Anerkennung:</a:t>
            </a:r>
          </a:p>
          <a:p>
            <a:pPr lvl="1"/>
            <a:r>
              <a:rPr lang="de-DE" dirty="0"/>
              <a:t>Visual Studio (Entwicklungsumgebung)</a:t>
            </a:r>
          </a:p>
          <a:p>
            <a:pPr lvl="1"/>
            <a:r>
              <a:rPr lang="de-DE" dirty="0" err="1"/>
              <a:t>Powershell</a:t>
            </a:r>
            <a:r>
              <a:rPr lang="de-DE" dirty="0"/>
              <a:t> (plattformübergreifende Eingabefunktion für Betriebssysteme)</a:t>
            </a:r>
          </a:p>
          <a:p>
            <a:pPr lvl="1"/>
            <a:r>
              <a:rPr lang="de-DE" dirty="0"/>
              <a:t>Teile von Microsoft Edge (Web Browser)</a:t>
            </a:r>
          </a:p>
          <a:p>
            <a:pPr lvl="1"/>
            <a:r>
              <a:rPr lang="de-DE" dirty="0"/>
              <a:t>Übernahme von </a:t>
            </a:r>
            <a:r>
              <a:rPr lang="de-DE" dirty="0" err="1"/>
              <a:t>GitHub</a:t>
            </a:r>
            <a:r>
              <a:rPr lang="de-DE" dirty="0"/>
              <a:t> (Code-Repository)</a:t>
            </a:r>
          </a:p>
        </p:txBody>
      </p:sp>
      <p:sp>
        <p:nvSpPr>
          <p:cNvPr id="4" name="Fußzeilenplatzhalter 3">
            <a:extLst>
              <a:ext uri="{FF2B5EF4-FFF2-40B4-BE49-F238E27FC236}">
                <a16:creationId xmlns:a16="http://schemas.microsoft.com/office/drawing/2014/main" id="{4AEC7352-2928-A246-9380-08FFAC9875BA}"/>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0ADA1A8A-00A7-0444-A1A0-656A56C16658}"/>
              </a:ext>
            </a:extLst>
          </p:cNvPr>
          <p:cNvSpPr>
            <a:spLocks noGrp="1"/>
          </p:cNvSpPr>
          <p:nvPr>
            <p:ph type="sldNum" sz="quarter" idx="12"/>
          </p:nvPr>
        </p:nvSpPr>
        <p:spPr/>
        <p:txBody>
          <a:bodyPr/>
          <a:lstStyle/>
          <a:p>
            <a:fld id="{C2FAF0D2-52E7-5A45-A4A4-967AEC47E350}" type="slidenum">
              <a:rPr lang="de-DE" smtClean="0"/>
              <a:t>40</a:t>
            </a:fld>
            <a:endParaRPr lang="de-DE"/>
          </a:p>
        </p:txBody>
      </p:sp>
    </p:spTree>
    <p:extLst>
      <p:ext uri="{BB962C8B-B14F-4D97-AF65-F5344CB8AC3E}">
        <p14:creationId xmlns:p14="http://schemas.microsoft.com/office/powerpoint/2010/main" val="2289838867"/>
      </p:ext>
    </p:extLst>
  </p:cSld>
  <p:clrMapOvr>
    <a:masterClrMapping/>
  </p:clrMapOvr>
  <p:transition spd="med">
    <p:pull/>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DD15F5-B59F-2B4F-B9C0-41F2B6C16801}"/>
              </a:ext>
            </a:extLst>
          </p:cNvPr>
          <p:cNvSpPr>
            <a:spLocks noGrp="1"/>
          </p:cNvSpPr>
          <p:nvPr>
            <p:ph type="title"/>
          </p:nvPr>
        </p:nvSpPr>
        <p:spPr/>
        <p:txBody>
          <a:bodyPr/>
          <a:lstStyle/>
          <a:p>
            <a:r>
              <a:rPr lang="de-DE" dirty="0"/>
              <a:t>Google &amp; Open-Source</a:t>
            </a:r>
          </a:p>
        </p:txBody>
      </p:sp>
      <p:sp>
        <p:nvSpPr>
          <p:cNvPr id="3" name="Inhaltsplatzhalter 2">
            <a:extLst>
              <a:ext uri="{FF2B5EF4-FFF2-40B4-BE49-F238E27FC236}">
                <a16:creationId xmlns:a16="http://schemas.microsoft.com/office/drawing/2014/main" id="{53E5C422-A1EF-E745-843C-F89D3BA9E1E7}"/>
              </a:ext>
            </a:extLst>
          </p:cNvPr>
          <p:cNvSpPr>
            <a:spLocks noGrp="1"/>
          </p:cNvSpPr>
          <p:nvPr>
            <p:ph idx="1"/>
          </p:nvPr>
        </p:nvSpPr>
        <p:spPr/>
        <p:txBody>
          <a:bodyPr/>
          <a:lstStyle/>
          <a:p>
            <a:r>
              <a:rPr lang="de-DE" dirty="0"/>
              <a:t>Google nutzt Innovationsfreude von Open-Source-Entwicklern</a:t>
            </a:r>
          </a:p>
          <a:p>
            <a:endParaRPr lang="de-DE" dirty="0"/>
          </a:p>
          <a:p>
            <a:r>
              <a:rPr lang="de-DE" dirty="0"/>
              <a:t>Mitbegründer von Open </a:t>
            </a:r>
            <a:r>
              <a:rPr lang="de-DE" dirty="0" err="1"/>
              <a:t>Handset</a:t>
            </a:r>
            <a:r>
              <a:rPr lang="de-DE" dirty="0"/>
              <a:t> Alliance</a:t>
            </a:r>
          </a:p>
          <a:p>
            <a:pPr lvl="1"/>
            <a:r>
              <a:rPr lang="de-DE" dirty="0"/>
              <a:t>Organisation hinter Android</a:t>
            </a:r>
          </a:p>
          <a:p>
            <a:pPr marL="247650" lvl="1" indent="-247650"/>
            <a:endParaRPr lang="de-DE" sz="2800" dirty="0"/>
          </a:p>
          <a:p>
            <a:pPr marL="247650" lvl="1" indent="-247650"/>
            <a:r>
              <a:rPr lang="de-DE" sz="2800" dirty="0"/>
              <a:t>Android stärkt mit hohem Marktanteil Googles Hauptgeschäft</a:t>
            </a:r>
          </a:p>
          <a:p>
            <a:pPr marL="247650" lvl="1" indent="-247650"/>
            <a:endParaRPr lang="de-DE" sz="2800" dirty="0"/>
          </a:p>
          <a:p>
            <a:pPr marL="247650" lvl="1" indent="-247650"/>
            <a:endParaRPr lang="de-DE" sz="2800" dirty="0"/>
          </a:p>
        </p:txBody>
      </p:sp>
      <p:sp>
        <p:nvSpPr>
          <p:cNvPr id="4" name="Fußzeilenplatzhalter 3">
            <a:extLst>
              <a:ext uri="{FF2B5EF4-FFF2-40B4-BE49-F238E27FC236}">
                <a16:creationId xmlns:a16="http://schemas.microsoft.com/office/drawing/2014/main" id="{92234EB0-8B2D-734C-8C24-2688FEEA6DAB}"/>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5E43F500-06E7-904A-BB45-5F1443C0526C}"/>
              </a:ext>
            </a:extLst>
          </p:cNvPr>
          <p:cNvSpPr>
            <a:spLocks noGrp="1"/>
          </p:cNvSpPr>
          <p:nvPr>
            <p:ph type="sldNum" sz="quarter" idx="12"/>
          </p:nvPr>
        </p:nvSpPr>
        <p:spPr/>
        <p:txBody>
          <a:bodyPr/>
          <a:lstStyle/>
          <a:p>
            <a:fld id="{C2FAF0D2-52E7-5A45-A4A4-967AEC47E350}" type="slidenum">
              <a:rPr lang="de-DE" smtClean="0"/>
              <a:t>41</a:t>
            </a:fld>
            <a:endParaRPr lang="de-DE"/>
          </a:p>
        </p:txBody>
      </p:sp>
    </p:spTree>
    <p:extLst>
      <p:ext uri="{BB962C8B-B14F-4D97-AF65-F5344CB8AC3E}">
        <p14:creationId xmlns:p14="http://schemas.microsoft.com/office/powerpoint/2010/main" val="4163844521"/>
      </p:ext>
    </p:extLst>
  </p:cSld>
  <p:clrMapOvr>
    <a:masterClrMapping/>
  </p:clrMapOvr>
  <p:transition spd="med">
    <p:pull/>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54FC6D-4569-A442-B6E4-C2A1630D470D}"/>
              </a:ext>
            </a:extLst>
          </p:cNvPr>
          <p:cNvSpPr>
            <a:spLocks noGrp="1"/>
          </p:cNvSpPr>
          <p:nvPr>
            <p:ph type="title"/>
          </p:nvPr>
        </p:nvSpPr>
        <p:spPr/>
        <p:txBody>
          <a:bodyPr/>
          <a:lstStyle/>
          <a:p>
            <a:r>
              <a:rPr lang="de-DE" dirty="0"/>
              <a:t>Google &amp; proprietäre Software</a:t>
            </a:r>
          </a:p>
        </p:txBody>
      </p:sp>
      <p:sp>
        <p:nvSpPr>
          <p:cNvPr id="3" name="Inhaltsplatzhalter 2">
            <a:extLst>
              <a:ext uri="{FF2B5EF4-FFF2-40B4-BE49-F238E27FC236}">
                <a16:creationId xmlns:a16="http://schemas.microsoft.com/office/drawing/2014/main" id="{A0827814-2B41-CF4A-B4C6-40426C1E6EDE}"/>
              </a:ext>
            </a:extLst>
          </p:cNvPr>
          <p:cNvSpPr>
            <a:spLocks noGrp="1"/>
          </p:cNvSpPr>
          <p:nvPr>
            <p:ph idx="1"/>
          </p:nvPr>
        </p:nvSpPr>
        <p:spPr/>
        <p:txBody>
          <a:bodyPr/>
          <a:lstStyle/>
          <a:p>
            <a:r>
              <a:rPr lang="de-DE" dirty="0"/>
              <a:t>Chrome Browser: Beispiel für clevere Kombination von OS &amp; PS</a:t>
            </a:r>
          </a:p>
          <a:p>
            <a:pPr lvl="1"/>
            <a:r>
              <a:rPr lang="de-DE" dirty="0"/>
              <a:t>OS-Elemente dienen als „Unterbau“ (</a:t>
            </a:r>
            <a:r>
              <a:rPr lang="de-DE" dirty="0" err="1"/>
              <a:t>Chromium</a:t>
            </a:r>
            <a:r>
              <a:rPr lang="de-DE" dirty="0"/>
              <a:t>)</a:t>
            </a:r>
          </a:p>
          <a:p>
            <a:pPr lvl="1"/>
            <a:r>
              <a:rPr lang="de-DE" dirty="0"/>
              <a:t>PS-Elemente heben sich von der (ebenfalls </a:t>
            </a:r>
            <a:r>
              <a:rPr lang="de-DE" dirty="0" err="1"/>
              <a:t>Chromium</a:t>
            </a:r>
            <a:r>
              <a:rPr lang="de-DE" dirty="0"/>
              <a:t>-basierten) Konkurrenz ab</a:t>
            </a:r>
          </a:p>
          <a:p>
            <a:pPr lvl="1"/>
            <a:endParaRPr lang="de-DE" dirty="0"/>
          </a:p>
          <a:p>
            <a:pPr marL="247650" lvl="1" indent="-247650"/>
            <a:r>
              <a:rPr lang="de-DE" dirty="0"/>
              <a:t>weitere solcher </a:t>
            </a:r>
            <a:r>
              <a:rPr lang="de-DE" dirty="0">
                <a:hlinkClick r:id="rId2"/>
              </a:rPr>
              <a:t>Projekte</a:t>
            </a:r>
            <a:r>
              <a:rPr lang="de-DE" dirty="0"/>
              <a:t> in naher Zukunft</a:t>
            </a:r>
          </a:p>
          <a:p>
            <a:pPr marL="247650" lvl="1" indent="-247650"/>
            <a:endParaRPr lang="de-DE" dirty="0"/>
          </a:p>
          <a:p>
            <a:pPr marL="247650" lvl="1" indent="-247650"/>
            <a:r>
              <a:rPr lang="de-DE" dirty="0"/>
              <a:t>Google schafft es am besten die Vorteile beider Innovationskonzepte zu vereinen</a:t>
            </a:r>
          </a:p>
        </p:txBody>
      </p:sp>
      <p:sp>
        <p:nvSpPr>
          <p:cNvPr id="4" name="Fußzeilenplatzhalter 3">
            <a:extLst>
              <a:ext uri="{FF2B5EF4-FFF2-40B4-BE49-F238E27FC236}">
                <a16:creationId xmlns:a16="http://schemas.microsoft.com/office/drawing/2014/main" id="{161B8FDA-9906-CC43-AD31-2F198B7B77D1}"/>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679CBEE8-56D6-1740-987F-C60093F26253}"/>
              </a:ext>
            </a:extLst>
          </p:cNvPr>
          <p:cNvSpPr>
            <a:spLocks noGrp="1"/>
          </p:cNvSpPr>
          <p:nvPr>
            <p:ph type="sldNum" sz="quarter" idx="12"/>
          </p:nvPr>
        </p:nvSpPr>
        <p:spPr/>
        <p:txBody>
          <a:bodyPr/>
          <a:lstStyle/>
          <a:p>
            <a:fld id="{C2FAF0D2-52E7-5A45-A4A4-967AEC47E350}" type="slidenum">
              <a:rPr lang="de-DE" smtClean="0"/>
              <a:t>42</a:t>
            </a:fld>
            <a:endParaRPr lang="de-DE"/>
          </a:p>
        </p:txBody>
      </p:sp>
    </p:spTree>
    <p:extLst>
      <p:ext uri="{BB962C8B-B14F-4D97-AF65-F5344CB8AC3E}">
        <p14:creationId xmlns:p14="http://schemas.microsoft.com/office/powerpoint/2010/main" val="3971740182"/>
      </p:ext>
    </p:extLst>
  </p:cSld>
  <p:clrMapOvr>
    <a:masterClrMapping/>
  </p:clrMapOvr>
  <p:transition spd="med">
    <p:pull/>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6E4D18-E330-6D45-B3F1-81F28CF500F6}"/>
              </a:ext>
            </a:extLst>
          </p:cNvPr>
          <p:cNvSpPr>
            <a:spLocks noGrp="1"/>
          </p:cNvSpPr>
          <p:nvPr>
            <p:ph type="ctrTitle"/>
          </p:nvPr>
        </p:nvSpPr>
        <p:spPr/>
        <p:txBody>
          <a:bodyPr/>
          <a:lstStyle/>
          <a:p>
            <a:r>
              <a:rPr lang="de-DE" dirty="0"/>
              <a:t>Verbreitung von proprietärer und Open-Source Software</a:t>
            </a:r>
          </a:p>
        </p:txBody>
      </p:sp>
      <p:sp>
        <p:nvSpPr>
          <p:cNvPr id="3" name="Untertitel 2">
            <a:extLst>
              <a:ext uri="{FF2B5EF4-FFF2-40B4-BE49-F238E27FC236}">
                <a16:creationId xmlns:a16="http://schemas.microsoft.com/office/drawing/2014/main" id="{1972DD0A-05D2-264D-A836-BD513E2BDC3C}"/>
              </a:ext>
            </a:extLst>
          </p:cNvPr>
          <p:cNvSpPr>
            <a:spLocks noGrp="1"/>
          </p:cNvSpPr>
          <p:nvPr>
            <p:ph type="subTitle" idx="1"/>
          </p:nvPr>
        </p:nvSpPr>
        <p:spPr/>
        <p:txBody>
          <a:bodyPr/>
          <a:lstStyle/>
          <a:p>
            <a:r>
              <a:rPr lang="de-DE" dirty="0"/>
              <a:t>Betrachtung der Märkte für Computer- und Smartphone-Betriebssysteme, sowie Web Browser</a:t>
            </a:r>
          </a:p>
        </p:txBody>
      </p:sp>
    </p:spTree>
    <p:extLst>
      <p:ext uri="{BB962C8B-B14F-4D97-AF65-F5344CB8AC3E}">
        <p14:creationId xmlns:p14="http://schemas.microsoft.com/office/powerpoint/2010/main" val="949970584"/>
      </p:ext>
    </p:extLst>
  </p:cSld>
  <p:clrMapOvr>
    <a:masterClrMapping/>
  </p:clrMapOvr>
  <p:transition spd="med">
    <p:pull/>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B61057-96C6-5F49-9C51-994287D208E6}"/>
              </a:ext>
            </a:extLst>
          </p:cNvPr>
          <p:cNvSpPr>
            <a:spLocks noGrp="1"/>
          </p:cNvSpPr>
          <p:nvPr>
            <p:ph type="title"/>
          </p:nvPr>
        </p:nvSpPr>
        <p:spPr/>
        <p:txBody>
          <a:bodyPr>
            <a:normAutofit/>
          </a:bodyPr>
          <a:lstStyle/>
          <a:p>
            <a:r>
              <a:rPr lang="de-DE" dirty="0"/>
              <a:t>Markt für Computer Operating Systems</a:t>
            </a:r>
          </a:p>
        </p:txBody>
      </p:sp>
      <p:sp>
        <p:nvSpPr>
          <p:cNvPr id="3" name="Inhaltsplatzhalter 2">
            <a:extLst>
              <a:ext uri="{FF2B5EF4-FFF2-40B4-BE49-F238E27FC236}">
                <a16:creationId xmlns:a16="http://schemas.microsoft.com/office/drawing/2014/main" id="{3CB61DFD-784A-804A-B586-2A12A7CC4770}"/>
              </a:ext>
            </a:extLst>
          </p:cNvPr>
          <p:cNvSpPr>
            <a:spLocks noGrp="1"/>
          </p:cNvSpPr>
          <p:nvPr>
            <p:ph idx="1"/>
          </p:nvPr>
        </p:nvSpPr>
        <p:spPr/>
        <p:txBody>
          <a:bodyPr/>
          <a:lstStyle/>
          <a:p>
            <a:r>
              <a:rPr lang="de-DE" dirty="0"/>
              <a:t>seit jeher von Microsoft Windows dominiert (läuft auf ~ 3/4 aller PCs)</a:t>
            </a:r>
          </a:p>
          <a:p>
            <a:endParaRPr lang="de-DE" dirty="0"/>
          </a:p>
          <a:p>
            <a:r>
              <a:rPr lang="de-DE" dirty="0"/>
              <a:t>prominenter OSS-Vertreter: Linux</a:t>
            </a:r>
          </a:p>
          <a:p>
            <a:pPr lvl="1"/>
            <a:r>
              <a:rPr lang="de-DE" dirty="0"/>
              <a:t>~ 2% Marktanteil</a:t>
            </a:r>
          </a:p>
          <a:p>
            <a:endParaRPr lang="de-DE" dirty="0"/>
          </a:p>
          <a:p>
            <a:pPr marL="0" indent="0">
              <a:buNone/>
            </a:pPr>
            <a:r>
              <a:rPr lang="de-DE" dirty="0">
                <a:sym typeface="Wingdings" pitchFamily="2" charset="2"/>
              </a:rPr>
              <a:t> </a:t>
            </a:r>
            <a:r>
              <a:rPr lang="de-DE" dirty="0"/>
              <a:t>eindeutig proprietärer Gewinner</a:t>
            </a:r>
          </a:p>
        </p:txBody>
      </p:sp>
      <p:sp>
        <p:nvSpPr>
          <p:cNvPr id="4" name="Fußzeilenplatzhalter 3">
            <a:extLst>
              <a:ext uri="{FF2B5EF4-FFF2-40B4-BE49-F238E27FC236}">
                <a16:creationId xmlns:a16="http://schemas.microsoft.com/office/drawing/2014/main" id="{CB15E37F-5438-5446-A53D-D03D21286931}"/>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8A1E7137-89C1-3D41-94D2-D3D7C82AA2BF}"/>
              </a:ext>
            </a:extLst>
          </p:cNvPr>
          <p:cNvSpPr>
            <a:spLocks noGrp="1"/>
          </p:cNvSpPr>
          <p:nvPr>
            <p:ph type="sldNum" sz="quarter" idx="12"/>
          </p:nvPr>
        </p:nvSpPr>
        <p:spPr/>
        <p:txBody>
          <a:bodyPr/>
          <a:lstStyle/>
          <a:p>
            <a:fld id="{C2FAF0D2-52E7-5A45-A4A4-967AEC47E350}" type="slidenum">
              <a:rPr lang="de-DE" smtClean="0"/>
              <a:t>44</a:t>
            </a:fld>
            <a:endParaRPr lang="de-DE"/>
          </a:p>
        </p:txBody>
      </p:sp>
    </p:spTree>
    <p:extLst>
      <p:ext uri="{BB962C8B-B14F-4D97-AF65-F5344CB8AC3E}">
        <p14:creationId xmlns:p14="http://schemas.microsoft.com/office/powerpoint/2010/main" val="3206120338"/>
      </p:ext>
    </p:extLst>
  </p:cSld>
  <p:clrMapOvr>
    <a:masterClrMapping/>
  </p:clrMapOvr>
  <p:transition spd="med">
    <p:pull/>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76D6A2-791D-8947-8605-9F3753FAEAFA}"/>
              </a:ext>
            </a:extLst>
          </p:cNvPr>
          <p:cNvSpPr>
            <a:spLocks noGrp="1"/>
          </p:cNvSpPr>
          <p:nvPr>
            <p:ph type="title"/>
          </p:nvPr>
        </p:nvSpPr>
        <p:spPr/>
        <p:txBody>
          <a:bodyPr/>
          <a:lstStyle/>
          <a:p>
            <a:r>
              <a:rPr lang="de-DE" dirty="0"/>
              <a:t>Markt für Mobile Operating Systems</a:t>
            </a:r>
          </a:p>
        </p:txBody>
      </p:sp>
      <p:sp>
        <p:nvSpPr>
          <p:cNvPr id="3" name="Inhaltsplatzhalter 2">
            <a:extLst>
              <a:ext uri="{FF2B5EF4-FFF2-40B4-BE49-F238E27FC236}">
                <a16:creationId xmlns:a16="http://schemas.microsoft.com/office/drawing/2014/main" id="{430E1AC2-52C2-4249-A4A0-FB2EE6BD1234}"/>
              </a:ext>
            </a:extLst>
          </p:cNvPr>
          <p:cNvSpPr>
            <a:spLocks noGrp="1"/>
          </p:cNvSpPr>
          <p:nvPr>
            <p:ph idx="1"/>
          </p:nvPr>
        </p:nvSpPr>
        <p:spPr/>
        <p:txBody>
          <a:bodyPr/>
          <a:lstStyle/>
          <a:p>
            <a:r>
              <a:rPr lang="de-DE" dirty="0"/>
              <a:t>seit 2013 dominiert von Android (OSS)</a:t>
            </a:r>
          </a:p>
          <a:p>
            <a:endParaRPr lang="de-DE" dirty="0"/>
          </a:p>
          <a:p>
            <a:r>
              <a:rPr lang="de-DE" dirty="0"/>
              <a:t>erster Verfolger iOS (PS) als Gegenpart</a:t>
            </a:r>
          </a:p>
          <a:p>
            <a:endParaRPr lang="de-DE" dirty="0"/>
          </a:p>
          <a:p>
            <a:r>
              <a:rPr lang="de-DE" dirty="0"/>
              <a:t>Android zeichnet sich durch hohe Modifizierung aus </a:t>
            </a:r>
            <a:r>
              <a:rPr lang="de-DE" dirty="0">
                <a:sym typeface="Wingdings" pitchFamily="2" charset="2"/>
              </a:rPr>
              <a:t> beliebt bei Unternehmen</a:t>
            </a:r>
          </a:p>
          <a:p>
            <a:endParaRPr lang="de-DE" dirty="0">
              <a:sym typeface="Wingdings" pitchFamily="2" charset="2"/>
            </a:endParaRPr>
          </a:p>
          <a:p>
            <a:pPr marL="0" indent="0">
              <a:buNone/>
            </a:pPr>
            <a:r>
              <a:rPr lang="de-DE" dirty="0">
                <a:sym typeface="Wingdings" pitchFamily="2" charset="2"/>
              </a:rPr>
              <a:t> eindeutig OS als Gewinner</a:t>
            </a:r>
            <a:endParaRPr lang="de-DE" dirty="0"/>
          </a:p>
        </p:txBody>
      </p:sp>
      <p:sp>
        <p:nvSpPr>
          <p:cNvPr id="4" name="Fußzeilenplatzhalter 3">
            <a:extLst>
              <a:ext uri="{FF2B5EF4-FFF2-40B4-BE49-F238E27FC236}">
                <a16:creationId xmlns:a16="http://schemas.microsoft.com/office/drawing/2014/main" id="{52A921AB-8536-CC48-994D-94AE18087D1F}"/>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3E8E085F-46A8-9A4A-83C8-E0AC60D31E23}"/>
              </a:ext>
            </a:extLst>
          </p:cNvPr>
          <p:cNvSpPr>
            <a:spLocks noGrp="1"/>
          </p:cNvSpPr>
          <p:nvPr>
            <p:ph type="sldNum" sz="quarter" idx="12"/>
          </p:nvPr>
        </p:nvSpPr>
        <p:spPr/>
        <p:txBody>
          <a:bodyPr/>
          <a:lstStyle/>
          <a:p>
            <a:fld id="{C2FAF0D2-52E7-5A45-A4A4-967AEC47E350}" type="slidenum">
              <a:rPr lang="de-DE" smtClean="0"/>
              <a:t>45</a:t>
            </a:fld>
            <a:endParaRPr lang="de-DE"/>
          </a:p>
        </p:txBody>
      </p:sp>
    </p:spTree>
    <p:extLst>
      <p:ext uri="{BB962C8B-B14F-4D97-AF65-F5344CB8AC3E}">
        <p14:creationId xmlns:p14="http://schemas.microsoft.com/office/powerpoint/2010/main" val="3961263178"/>
      </p:ext>
    </p:extLst>
  </p:cSld>
  <p:clrMapOvr>
    <a:masterClrMapping/>
  </p:clrMapOvr>
  <p:transition spd="med">
    <p:pull/>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3A8F53-1B48-F349-A93A-C12B0A58D94C}"/>
              </a:ext>
            </a:extLst>
          </p:cNvPr>
          <p:cNvSpPr>
            <a:spLocks noGrp="1"/>
          </p:cNvSpPr>
          <p:nvPr>
            <p:ph type="title"/>
          </p:nvPr>
        </p:nvSpPr>
        <p:spPr/>
        <p:txBody>
          <a:bodyPr/>
          <a:lstStyle/>
          <a:p>
            <a:r>
              <a:rPr lang="de-DE" dirty="0"/>
              <a:t>Markt für Web Browser</a:t>
            </a:r>
          </a:p>
        </p:txBody>
      </p:sp>
      <p:sp>
        <p:nvSpPr>
          <p:cNvPr id="3" name="Inhaltsplatzhalter 2">
            <a:extLst>
              <a:ext uri="{FF2B5EF4-FFF2-40B4-BE49-F238E27FC236}">
                <a16:creationId xmlns:a16="http://schemas.microsoft.com/office/drawing/2014/main" id="{C6D6DDAD-3ED3-D540-B85D-4E35187F08E7}"/>
              </a:ext>
            </a:extLst>
          </p:cNvPr>
          <p:cNvSpPr>
            <a:spLocks noGrp="1"/>
          </p:cNvSpPr>
          <p:nvPr>
            <p:ph idx="1"/>
          </p:nvPr>
        </p:nvSpPr>
        <p:spPr/>
        <p:txBody>
          <a:bodyPr/>
          <a:lstStyle/>
          <a:p>
            <a:r>
              <a:rPr lang="de-DE" dirty="0"/>
              <a:t>hoher Grad an Wettbewerb (6 Anbieter)</a:t>
            </a:r>
          </a:p>
          <a:p>
            <a:endParaRPr lang="de-DE" dirty="0"/>
          </a:p>
          <a:p>
            <a:r>
              <a:rPr lang="de-DE" dirty="0"/>
              <a:t>seit 2012 Google Chrome als Marktführer (setzt große Teile von OSS ein)</a:t>
            </a:r>
          </a:p>
          <a:p>
            <a:endParaRPr lang="de-DE" dirty="0"/>
          </a:p>
          <a:p>
            <a:r>
              <a:rPr lang="de-DE" dirty="0"/>
              <a:t>komplette OSS-orientiert: Mozilla Firefox</a:t>
            </a:r>
          </a:p>
          <a:p>
            <a:endParaRPr lang="de-DE" dirty="0"/>
          </a:p>
          <a:p>
            <a:r>
              <a:rPr lang="de-DE" dirty="0"/>
              <a:t>Microsoft Edge und Apple Safari nur Nebenakteure</a:t>
            </a:r>
          </a:p>
        </p:txBody>
      </p:sp>
      <p:sp>
        <p:nvSpPr>
          <p:cNvPr id="4" name="Fußzeilenplatzhalter 3">
            <a:extLst>
              <a:ext uri="{FF2B5EF4-FFF2-40B4-BE49-F238E27FC236}">
                <a16:creationId xmlns:a16="http://schemas.microsoft.com/office/drawing/2014/main" id="{883CD2D7-B986-B042-807A-6DA0C1BDBD9B}"/>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CFFFEE89-A481-1849-8D0F-54408DC99E7F}"/>
              </a:ext>
            </a:extLst>
          </p:cNvPr>
          <p:cNvSpPr>
            <a:spLocks noGrp="1"/>
          </p:cNvSpPr>
          <p:nvPr>
            <p:ph type="sldNum" sz="quarter" idx="12"/>
          </p:nvPr>
        </p:nvSpPr>
        <p:spPr/>
        <p:txBody>
          <a:bodyPr/>
          <a:lstStyle/>
          <a:p>
            <a:fld id="{C2FAF0D2-52E7-5A45-A4A4-967AEC47E350}" type="slidenum">
              <a:rPr lang="de-DE" smtClean="0"/>
              <a:t>46</a:t>
            </a:fld>
            <a:endParaRPr lang="de-DE"/>
          </a:p>
        </p:txBody>
      </p:sp>
    </p:spTree>
    <p:extLst>
      <p:ext uri="{BB962C8B-B14F-4D97-AF65-F5344CB8AC3E}">
        <p14:creationId xmlns:p14="http://schemas.microsoft.com/office/powerpoint/2010/main" val="954457363"/>
      </p:ext>
    </p:extLst>
  </p:cSld>
  <p:clrMapOvr>
    <a:masterClrMapping/>
  </p:clrMapOvr>
  <p:transition spd="med">
    <p:pull/>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99A4E-9B80-CD49-B5B8-11CC8E930F55}"/>
              </a:ext>
            </a:extLst>
          </p:cNvPr>
          <p:cNvSpPr>
            <a:spLocks noGrp="1"/>
          </p:cNvSpPr>
          <p:nvPr>
            <p:ph type="title"/>
          </p:nvPr>
        </p:nvSpPr>
        <p:spPr/>
        <p:txBody>
          <a:bodyPr/>
          <a:lstStyle/>
          <a:p>
            <a:r>
              <a:rPr lang="de-DE" dirty="0"/>
              <a:t>Verbreitung von proprietärer und Open-Source Software</a:t>
            </a:r>
          </a:p>
        </p:txBody>
      </p:sp>
      <p:sp>
        <p:nvSpPr>
          <p:cNvPr id="3" name="Inhaltsplatzhalter 2">
            <a:extLst>
              <a:ext uri="{FF2B5EF4-FFF2-40B4-BE49-F238E27FC236}">
                <a16:creationId xmlns:a16="http://schemas.microsoft.com/office/drawing/2014/main" id="{5CE44845-DF69-4D45-A113-3D206A1B132A}"/>
              </a:ext>
            </a:extLst>
          </p:cNvPr>
          <p:cNvSpPr>
            <a:spLocks noGrp="1"/>
          </p:cNvSpPr>
          <p:nvPr>
            <p:ph idx="1"/>
          </p:nvPr>
        </p:nvSpPr>
        <p:spPr/>
        <p:txBody>
          <a:bodyPr/>
          <a:lstStyle/>
          <a:p>
            <a:r>
              <a:rPr lang="de-DE" dirty="0"/>
              <a:t>vorgestellte Märkte eher durch hohen Privatkunden-Anteil charakterisiert</a:t>
            </a:r>
          </a:p>
          <a:p>
            <a:endParaRPr lang="de-DE" dirty="0"/>
          </a:p>
          <a:p>
            <a:r>
              <a:rPr lang="de-DE" dirty="0"/>
              <a:t>hoher Einsatz von OSS in Unternehmen (Studie), begründet durch</a:t>
            </a:r>
          </a:p>
          <a:p>
            <a:pPr lvl="1"/>
            <a:r>
              <a:rPr lang="de-DE" dirty="0"/>
              <a:t>höhere Qualität</a:t>
            </a:r>
          </a:p>
          <a:p>
            <a:pPr lvl="1"/>
            <a:r>
              <a:rPr lang="de-DE" dirty="0"/>
              <a:t>Langlebigkeit</a:t>
            </a:r>
          </a:p>
          <a:p>
            <a:pPr lvl="1"/>
            <a:r>
              <a:rPr lang="de-DE" dirty="0"/>
              <a:t>bessere Sicherheit</a:t>
            </a:r>
          </a:p>
          <a:p>
            <a:pPr lvl="1"/>
            <a:r>
              <a:rPr lang="de-DE" dirty="0"/>
              <a:t>teilweise geringere TCO</a:t>
            </a:r>
          </a:p>
          <a:p>
            <a:endParaRPr lang="de-DE" dirty="0"/>
          </a:p>
        </p:txBody>
      </p:sp>
      <p:sp>
        <p:nvSpPr>
          <p:cNvPr id="4" name="Fußzeilenplatzhalter 3">
            <a:extLst>
              <a:ext uri="{FF2B5EF4-FFF2-40B4-BE49-F238E27FC236}">
                <a16:creationId xmlns:a16="http://schemas.microsoft.com/office/drawing/2014/main" id="{33CBBD77-ABB2-474D-9CEE-BE420AB7E266}"/>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8D16C4F6-B5BF-954D-8C7C-75F44CBD2838}"/>
              </a:ext>
            </a:extLst>
          </p:cNvPr>
          <p:cNvSpPr>
            <a:spLocks noGrp="1"/>
          </p:cNvSpPr>
          <p:nvPr>
            <p:ph type="sldNum" sz="quarter" idx="12"/>
          </p:nvPr>
        </p:nvSpPr>
        <p:spPr/>
        <p:txBody>
          <a:bodyPr/>
          <a:lstStyle/>
          <a:p>
            <a:fld id="{C2FAF0D2-52E7-5A45-A4A4-967AEC47E350}" type="slidenum">
              <a:rPr lang="de-DE" smtClean="0"/>
              <a:t>47</a:t>
            </a:fld>
            <a:endParaRPr lang="de-DE"/>
          </a:p>
        </p:txBody>
      </p:sp>
    </p:spTree>
    <p:extLst>
      <p:ext uri="{BB962C8B-B14F-4D97-AF65-F5344CB8AC3E}">
        <p14:creationId xmlns:p14="http://schemas.microsoft.com/office/powerpoint/2010/main" val="869153386"/>
      </p:ext>
    </p:extLst>
  </p:cSld>
  <p:clrMapOvr>
    <a:masterClrMapping/>
  </p:clrMapOvr>
  <p:transition spd="med">
    <p:pull/>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35A1BB-9498-0745-B8B6-ABFCB9EC6E2D}"/>
              </a:ext>
            </a:extLst>
          </p:cNvPr>
          <p:cNvSpPr>
            <a:spLocks noGrp="1"/>
          </p:cNvSpPr>
          <p:nvPr>
            <p:ph type="title"/>
          </p:nvPr>
        </p:nvSpPr>
        <p:spPr/>
        <p:txBody>
          <a:bodyPr/>
          <a:lstStyle/>
          <a:p>
            <a:r>
              <a:rPr lang="de-DE" dirty="0"/>
              <a:t>Fazit und Diskussion</a:t>
            </a:r>
          </a:p>
        </p:txBody>
      </p:sp>
      <p:sp>
        <p:nvSpPr>
          <p:cNvPr id="3" name="Inhaltsplatzhalter 2">
            <a:extLst>
              <a:ext uri="{FF2B5EF4-FFF2-40B4-BE49-F238E27FC236}">
                <a16:creationId xmlns:a16="http://schemas.microsoft.com/office/drawing/2014/main" id="{8C1D5DB8-6ED2-D945-AC88-4C29CA49625D}"/>
              </a:ext>
            </a:extLst>
          </p:cNvPr>
          <p:cNvSpPr>
            <a:spLocks noGrp="1"/>
          </p:cNvSpPr>
          <p:nvPr>
            <p:ph idx="1"/>
          </p:nvPr>
        </p:nvSpPr>
        <p:spPr/>
        <p:txBody>
          <a:bodyPr/>
          <a:lstStyle/>
          <a:p>
            <a:r>
              <a:rPr lang="de-DE" dirty="0"/>
              <a:t>Anfängliche Trennung der Entwicklungsstile gilt heute schon lange nicht mehr</a:t>
            </a:r>
          </a:p>
          <a:p>
            <a:endParaRPr lang="de-DE" dirty="0"/>
          </a:p>
          <a:p>
            <a:r>
              <a:rPr lang="de-DE" dirty="0"/>
              <a:t>Open Source hat sich neben proprietärem Innovationskonzept etabliert </a:t>
            </a:r>
            <a:r>
              <a:rPr lang="de-DE" dirty="0">
                <a:sym typeface="Wingdings" pitchFamily="2" charset="2"/>
              </a:rPr>
              <a:t> Koexistenz in teilweise gleichen Märkten</a:t>
            </a:r>
          </a:p>
          <a:p>
            <a:endParaRPr lang="de-DE" dirty="0">
              <a:sym typeface="Wingdings" pitchFamily="2" charset="2"/>
            </a:endParaRPr>
          </a:p>
          <a:p>
            <a:r>
              <a:rPr lang="de-DE" dirty="0">
                <a:sym typeface="Wingdings" pitchFamily="2" charset="2"/>
              </a:rPr>
              <a:t>Führende IT-Unternehmen implementieren Teile von OSS in bestehende PS-Projekte  Kombination betriebswirtschaftlicher Vorteile mit produktbezogenen</a:t>
            </a:r>
          </a:p>
        </p:txBody>
      </p:sp>
      <p:sp>
        <p:nvSpPr>
          <p:cNvPr id="4" name="Fußzeilenplatzhalter 3">
            <a:extLst>
              <a:ext uri="{FF2B5EF4-FFF2-40B4-BE49-F238E27FC236}">
                <a16:creationId xmlns:a16="http://schemas.microsoft.com/office/drawing/2014/main" id="{7961C4B7-B6B6-B34B-BBB3-805FA48B28A0}"/>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4352E698-A133-A64D-B032-21C12D6407CE}"/>
              </a:ext>
            </a:extLst>
          </p:cNvPr>
          <p:cNvSpPr>
            <a:spLocks noGrp="1"/>
          </p:cNvSpPr>
          <p:nvPr>
            <p:ph type="sldNum" sz="quarter" idx="12"/>
          </p:nvPr>
        </p:nvSpPr>
        <p:spPr/>
        <p:txBody>
          <a:bodyPr/>
          <a:lstStyle/>
          <a:p>
            <a:fld id="{C2FAF0D2-52E7-5A45-A4A4-967AEC47E350}" type="slidenum">
              <a:rPr lang="de-DE" smtClean="0"/>
              <a:t>48</a:t>
            </a:fld>
            <a:endParaRPr lang="de-DE"/>
          </a:p>
        </p:txBody>
      </p:sp>
    </p:spTree>
    <p:extLst>
      <p:ext uri="{BB962C8B-B14F-4D97-AF65-F5344CB8AC3E}">
        <p14:creationId xmlns:p14="http://schemas.microsoft.com/office/powerpoint/2010/main" val="2150911518"/>
      </p:ext>
    </p:extLst>
  </p:cSld>
  <p:clrMapOvr>
    <a:masterClrMapping/>
  </p:clrMapOvr>
  <p:transition spd="med">
    <p:pull/>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D51E2D-C01A-9D48-9061-AE777FF8F4D8}"/>
              </a:ext>
            </a:extLst>
          </p:cNvPr>
          <p:cNvSpPr>
            <a:spLocks noGrp="1"/>
          </p:cNvSpPr>
          <p:nvPr>
            <p:ph type="title"/>
          </p:nvPr>
        </p:nvSpPr>
        <p:spPr/>
        <p:txBody>
          <a:bodyPr/>
          <a:lstStyle/>
          <a:p>
            <a:r>
              <a:rPr lang="de-DE" dirty="0"/>
              <a:t>Fazit und Diskussion</a:t>
            </a:r>
          </a:p>
        </p:txBody>
      </p:sp>
      <p:sp>
        <p:nvSpPr>
          <p:cNvPr id="3" name="Textplatzhalter 2">
            <a:extLst>
              <a:ext uri="{FF2B5EF4-FFF2-40B4-BE49-F238E27FC236}">
                <a16:creationId xmlns:a16="http://schemas.microsoft.com/office/drawing/2014/main" id="{0A0C8456-C03B-C046-B3B5-47EFF18F5989}"/>
              </a:ext>
            </a:extLst>
          </p:cNvPr>
          <p:cNvSpPr>
            <a:spLocks noGrp="1"/>
          </p:cNvSpPr>
          <p:nvPr>
            <p:ph type="body" idx="1"/>
          </p:nvPr>
        </p:nvSpPr>
        <p:spPr/>
        <p:txBody>
          <a:bodyPr/>
          <a:lstStyle/>
          <a:p>
            <a:r>
              <a:rPr lang="de-DE" dirty="0"/>
              <a:t>Für Konsumenten</a:t>
            </a:r>
          </a:p>
        </p:txBody>
      </p:sp>
      <p:sp>
        <p:nvSpPr>
          <p:cNvPr id="4" name="Inhaltsplatzhalter 3">
            <a:extLst>
              <a:ext uri="{FF2B5EF4-FFF2-40B4-BE49-F238E27FC236}">
                <a16:creationId xmlns:a16="http://schemas.microsoft.com/office/drawing/2014/main" id="{26B144B5-3751-1E49-9EDE-F5BBF50E3E5D}"/>
              </a:ext>
            </a:extLst>
          </p:cNvPr>
          <p:cNvSpPr>
            <a:spLocks noGrp="1"/>
          </p:cNvSpPr>
          <p:nvPr>
            <p:ph sz="half" idx="2"/>
          </p:nvPr>
        </p:nvSpPr>
        <p:spPr/>
        <p:txBody>
          <a:bodyPr/>
          <a:lstStyle/>
          <a:p>
            <a:r>
              <a:rPr lang="de-AT" dirty="0"/>
              <a:t>angemessener Preis und hoher Freiheitsgrad </a:t>
            </a:r>
            <a:r>
              <a:rPr lang="de-AT" dirty="0">
                <a:sym typeface="Wingdings" pitchFamily="2" charset="2"/>
              </a:rPr>
              <a:t> trade-offs</a:t>
            </a:r>
            <a:endParaRPr lang="de-AT" dirty="0"/>
          </a:p>
        </p:txBody>
      </p:sp>
      <p:sp>
        <p:nvSpPr>
          <p:cNvPr id="5" name="Textplatzhalter 4">
            <a:extLst>
              <a:ext uri="{FF2B5EF4-FFF2-40B4-BE49-F238E27FC236}">
                <a16:creationId xmlns:a16="http://schemas.microsoft.com/office/drawing/2014/main" id="{F6AA09C0-C43C-5148-B39E-2C605B605DFB}"/>
              </a:ext>
            </a:extLst>
          </p:cNvPr>
          <p:cNvSpPr>
            <a:spLocks noGrp="1"/>
          </p:cNvSpPr>
          <p:nvPr>
            <p:ph type="body" sz="quarter" idx="3"/>
          </p:nvPr>
        </p:nvSpPr>
        <p:spPr/>
        <p:txBody>
          <a:bodyPr/>
          <a:lstStyle/>
          <a:p>
            <a:r>
              <a:rPr lang="de-DE" dirty="0"/>
              <a:t>Für Entwickler</a:t>
            </a:r>
          </a:p>
        </p:txBody>
      </p:sp>
      <p:sp>
        <p:nvSpPr>
          <p:cNvPr id="6" name="Inhaltsplatzhalter 5">
            <a:extLst>
              <a:ext uri="{FF2B5EF4-FFF2-40B4-BE49-F238E27FC236}">
                <a16:creationId xmlns:a16="http://schemas.microsoft.com/office/drawing/2014/main" id="{047DD220-DBF5-E44C-BB3B-9B37FA190855}"/>
              </a:ext>
            </a:extLst>
          </p:cNvPr>
          <p:cNvSpPr>
            <a:spLocks noGrp="1"/>
          </p:cNvSpPr>
          <p:nvPr>
            <p:ph sz="quarter" idx="4"/>
          </p:nvPr>
        </p:nvSpPr>
        <p:spPr/>
        <p:txBody>
          <a:bodyPr/>
          <a:lstStyle/>
          <a:p>
            <a:r>
              <a:rPr lang="de-DE" dirty="0"/>
              <a:t>Von welcher Philosophie lässt man sich hauptsächlich beeinflussen?</a:t>
            </a:r>
          </a:p>
          <a:p>
            <a:endParaRPr lang="de-DE" dirty="0"/>
          </a:p>
          <a:p>
            <a:r>
              <a:rPr lang="de-DE" dirty="0"/>
              <a:t>Welche Motive sind einem wichtiger? Das Produkt oder monetärer Vorteil?</a:t>
            </a:r>
          </a:p>
        </p:txBody>
      </p:sp>
      <p:sp>
        <p:nvSpPr>
          <p:cNvPr id="7" name="Fußzeilenplatzhalter 6">
            <a:extLst>
              <a:ext uri="{FF2B5EF4-FFF2-40B4-BE49-F238E27FC236}">
                <a16:creationId xmlns:a16="http://schemas.microsoft.com/office/drawing/2014/main" id="{5F4E2D0D-D7EB-E945-B1CD-19783408ED3E}"/>
              </a:ext>
            </a:extLst>
          </p:cNvPr>
          <p:cNvSpPr>
            <a:spLocks noGrp="1"/>
          </p:cNvSpPr>
          <p:nvPr>
            <p:ph type="ftr" sz="quarter" idx="11"/>
          </p:nvPr>
        </p:nvSpPr>
        <p:spPr/>
        <p:txBody>
          <a:bodyPr/>
          <a:lstStyle/>
          <a:p>
            <a:r>
              <a:rPr lang="de-DE"/>
              <a:t>Proprietary vs. Open Source Software Markets in IT: Apple, Microsoft, Google</a:t>
            </a:r>
          </a:p>
        </p:txBody>
      </p:sp>
      <p:sp>
        <p:nvSpPr>
          <p:cNvPr id="8" name="Foliennummernplatzhalter 7">
            <a:extLst>
              <a:ext uri="{FF2B5EF4-FFF2-40B4-BE49-F238E27FC236}">
                <a16:creationId xmlns:a16="http://schemas.microsoft.com/office/drawing/2014/main" id="{3DB2884E-3299-D743-A76B-98591F0B0BF7}"/>
              </a:ext>
            </a:extLst>
          </p:cNvPr>
          <p:cNvSpPr>
            <a:spLocks noGrp="1"/>
          </p:cNvSpPr>
          <p:nvPr>
            <p:ph type="sldNum" sz="quarter" idx="12"/>
          </p:nvPr>
        </p:nvSpPr>
        <p:spPr/>
        <p:txBody>
          <a:bodyPr/>
          <a:lstStyle/>
          <a:p>
            <a:fld id="{C2FAF0D2-52E7-5A45-A4A4-967AEC47E350}" type="slidenum">
              <a:rPr lang="de-DE" smtClean="0"/>
              <a:t>49</a:t>
            </a:fld>
            <a:endParaRPr lang="de-DE"/>
          </a:p>
        </p:txBody>
      </p:sp>
    </p:spTree>
    <p:extLst>
      <p:ext uri="{BB962C8B-B14F-4D97-AF65-F5344CB8AC3E}">
        <p14:creationId xmlns:p14="http://schemas.microsoft.com/office/powerpoint/2010/main" val="1192639750"/>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7CAFE-4BCF-0848-9AD2-0E42A375B5A6}"/>
              </a:ext>
            </a:extLst>
          </p:cNvPr>
          <p:cNvSpPr>
            <a:spLocks noGrp="1"/>
          </p:cNvSpPr>
          <p:nvPr>
            <p:ph type="title"/>
          </p:nvPr>
        </p:nvSpPr>
        <p:spPr/>
        <p:txBody>
          <a:bodyPr>
            <a:normAutofit/>
          </a:bodyPr>
          <a:lstStyle/>
          <a:p>
            <a:r>
              <a:rPr lang="de-DE" dirty="0"/>
              <a:t>Einleitung</a:t>
            </a:r>
          </a:p>
        </p:txBody>
      </p:sp>
      <p:sp>
        <p:nvSpPr>
          <p:cNvPr id="3" name="Inhaltsplatzhalter 2">
            <a:extLst>
              <a:ext uri="{FF2B5EF4-FFF2-40B4-BE49-F238E27FC236}">
                <a16:creationId xmlns:a16="http://schemas.microsoft.com/office/drawing/2014/main" id="{08BC7DAF-547B-C946-89AA-49A2995F02ED}"/>
              </a:ext>
            </a:extLst>
          </p:cNvPr>
          <p:cNvSpPr>
            <a:spLocks noGrp="1"/>
          </p:cNvSpPr>
          <p:nvPr>
            <p:ph idx="1"/>
          </p:nvPr>
        </p:nvSpPr>
        <p:spPr/>
        <p:txBody>
          <a:bodyPr/>
          <a:lstStyle/>
          <a:p>
            <a:r>
              <a:rPr lang="de-DE" dirty="0"/>
              <a:t>Interessantes breites Thema, dass aus mehreren Ansichten betrachtet werden kann</a:t>
            </a:r>
          </a:p>
          <a:p>
            <a:r>
              <a:rPr lang="de-DE" dirty="0"/>
              <a:t>Theoretische und praktische Perspektive mit zahllosen Anwendungsbeispielen</a:t>
            </a:r>
          </a:p>
          <a:p>
            <a:r>
              <a:rPr lang="de-DE" dirty="0"/>
              <a:t>Zeitliche Relevanz</a:t>
            </a:r>
          </a:p>
          <a:p>
            <a:r>
              <a:rPr lang="de-DE" dirty="0"/>
              <a:t>Forschungsfrage der Seminararbeit: </a:t>
            </a:r>
          </a:p>
          <a:p>
            <a:pPr lvl="1"/>
            <a:r>
              <a:rPr lang="de-DE" dirty="0"/>
              <a:t>Was ist die spezielle Natur von proprietärer und Open Source Software und wie koexistieren beide Innovationsmodelle im wirtschaftlichen Kontext?</a:t>
            </a:r>
          </a:p>
          <a:p>
            <a:pPr marL="225425" lvl="1" indent="-225425"/>
            <a:endParaRPr lang="de-DE" dirty="0"/>
          </a:p>
        </p:txBody>
      </p:sp>
      <p:sp>
        <p:nvSpPr>
          <p:cNvPr id="4" name="Foliennummernplatzhalter 3">
            <a:extLst>
              <a:ext uri="{FF2B5EF4-FFF2-40B4-BE49-F238E27FC236}">
                <a16:creationId xmlns:a16="http://schemas.microsoft.com/office/drawing/2014/main" id="{2ED702F7-7107-7846-A7C6-A5A4BA0A3FA1}"/>
              </a:ext>
            </a:extLst>
          </p:cNvPr>
          <p:cNvSpPr>
            <a:spLocks noGrp="1"/>
          </p:cNvSpPr>
          <p:nvPr>
            <p:ph type="sldNum" sz="quarter" idx="12"/>
          </p:nvPr>
        </p:nvSpPr>
        <p:spPr/>
        <p:txBody>
          <a:bodyPr/>
          <a:lstStyle/>
          <a:p>
            <a:fld id="{C2FAF0D2-52E7-5A45-A4A4-967AEC47E350}" type="slidenum">
              <a:rPr lang="de-DE" smtClean="0"/>
              <a:t>5</a:t>
            </a:fld>
            <a:endParaRPr lang="de-DE"/>
          </a:p>
        </p:txBody>
      </p:sp>
      <p:sp>
        <p:nvSpPr>
          <p:cNvPr id="5" name="Fußzeilenplatzhalter 4">
            <a:extLst>
              <a:ext uri="{FF2B5EF4-FFF2-40B4-BE49-F238E27FC236}">
                <a16:creationId xmlns:a16="http://schemas.microsoft.com/office/drawing/2014/main" id="{F68E999C-625C-B447-92E0-9234B4D3C11F}"/>
              </a:ext>
            </a:extLst>
          </p:cNvPr>
          <p:cNvSpPr>
            <a:spLocks noGrp="1"/>
          </p:cNvSpPr>
          <p:nvPr>
            <p:ph type="ftr" sz="quarter" idx="11"/>
          </p:nvPr>
        </p:nvSpPr>
        <p:spPr/>
        <p:txBody>
          <a:bodyPr/>
          <a:lstStyle/>
          <a:p>
            <a:r>
              <a:rPr lang="de-DE" dirty="0" err="1"/>
              <a:t>Proprietary</a:t>
            </a:r>
            <a:r>
              <a:rPr lang="de-DE" dirty="0"/>
              <a:t> vs. Open Source Software </a:t>
            </a:r>
            <a:r>
              <a:rPr lang="de-DE" dirty="0" err="1"/>
              <a:t>Markets</a:t>
            </a:r>
            <a:r>
              <a:rPr lang="de-DE" dirty="0"/>
              <a:t> in IT: Apple, Microsoft, Google</a:t>
            </a:r>
          </a:p>
        </p:txBody>
      </p:sp>
    </p:spTree>
    <p:extLst>
      <p:ext uri="{BB962C8B-B14F-4D97-AF65-F5344CB8AC3E}">
        <p14:creationId xmlns:p14="http://schemas.microsoft.com/office/powerpoint/2010/main" val="3269096679"/>
      </p:ext>
    </p:extLst>
  </p:cSld>
  <p:clrMapOvr>
    <a:masterClrMapping/>
  </p:clrMapOvr>
  <p:transition spd="med">
    <p:pull/>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861E49-E4AF-0C45-A1BC-2877156A519A}"/>
              </a:ext>
            </a:extLst>
          </p:cNvPr>
          <p:cNvSpPr>
            <a:spLocks noGrp="1"/>
          </p:cNvSpPr>
          <p:nvPr>
            <p:ph type="title"/>
          </p:nvPr>
        </p:nvSpPr>
        <p:spPr/>
        <p:txBody>
          <a:bodyPr/>
          <a:lstStyle/>
          <a:p>
            <a:r>
              <a:rPr lang="de-DE" dirty="0"/>
              <a:t>Transparente Quellenangabe</a:t>
            </a:r>
          </a:p>
        </p:txBody>
      </p:sp>
      <p:sp>
        <p:nvSpPr>
          <p:cNvPr id="3" name="Inhaltsplatzhalter 2">
            <a:extLst>
              <a:ext uri="{FF2B5EF4-FFF2-40B4-BE49-F238E27FC236}">
                <a16:creationId xmlns:a16="http://schemas.microsoft.com/office/drawing/2014/main" id="{8BC62D95-AE2E-6446-B3D6-161D9511688D}"/>
              </a:ext>
            </a:extLst>
          </p:cNvPr>
          <p:cNvSpPr>
            <a:spLocks noGrp="1"/>
          </p:cNvSpPr>
          <p:nvPr>
            <p:ph idx="1"/>
          </p:nvPr>
        </p:nvSpPr>
        <p:spPr/>
        <p:txBody>
          <a:bodyPr>
            <a:normAutofit/>
          </a:bodyPr>
          <a:lstStyle/>
          <a:p>
            <a:pPr marL="0" indent="0">
              <a:lnSpc>
                <a:spcPct val="120000"/>
              </a:lnSpc>
              <a:spcBef>
                <a:spcPts val="0"/>
              </a:spcBef>
              <a:buNone/>
            </a:pPr>
            <a:r>
              <a:rPr lang="de-DE" dirty="0">
                <a:hlinkClick r:id="rId3"/>
              </a:rPr>
              <a:t>Link</a:t>
            </a:r>
            <a:r>
              <a:rPr lang="de-DE" dirty="0"/>
              <a:t> zu offenen Dokument</a:t>
            </a:r>
          </a:p>
        </p:txBody>
      </p:sp>
      <p:sp>
        <p:nvSpPr>
          <p:cNvPr id="4" name="Fußzeilenplatzhalter 3">
            <a:extLst>
              <a:ext uri="{FF2B5EF4-FFF2-40B4-BE49-F238E27FC236}">
                <a16:creationId xmlns:a16="http://schemas.microsoft.com/office/drawing/2014/main" id="{1E62BDFE-16B6-654C-A1CE-41C8823B3614}"/>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E0716AAE-318C-DB48-A7FF-5394C33DE436}"/>
              </a:ext>
            </a:extLst>
          </p:cNvPr>
          <p:cNvSpPr>
            <a:spLocks noGrp="1"/>
          </p:cNvSpPr>
          <p:nvPr>
            <p:ph type="sldNum" sz="quarter" idx="12"/>
          </p:nvPr>
        </p:nvSpPr>
        <p:spPr/>
        <p:txBody>
          <a:bodyPr/>
          <a:lstStyle/>
          <a:p>
            <a:fld id="{C2FAF0D2-52E7-5A45-A4A4-967AEC47E350}" type="slidenum">
              <a:rPr lang="de-DE" smtClean="0"/>
              <a:t>50</a:t>
            </a:fld>
            <a:endParaRPr lang="de-DE"/>
          </a:p>
        </p:txBody>
      </p:sp>
    </p:spTree>
    <p:extLst>
      <p:ext uri="{BB962C8B-B14F-4D97-AF65-F5344CB8AC3E}">
        <p14:creationId xmlns:p14="http://schemas.microsoft.com/office/powerpoint/2010/main" val="949808315"/>
      </p:ext>
    </p:extLst>
  </p:cSld>
  <p:clrMapOvr>
    <a:masterClrMapping/>
  </p:clrMapOvr>
  <p:transition spd="med">
    <p:pull/>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4AF675-5B72-6846-8104-A0F680A97F53}"/>
              </a:ext>
            </a:extLst>
          </p:cNvPr>
          <p:cNvSpPr>
            <a:spLocks noGrp="1"/>
          </p:cNvSpPr>
          <p:nvPr>
            <p:ph type="ctrTitle"/>
          </p:nvPr>
        </p:nvSpPr>
        <p:spPr/>
        <p:txBody>
          <a:bodyPr/>
          <a:lstStyle/>
          <a:p>
            <a:r>
              <a:rPr lang="de-DE" dirty="0"/>
              <a:t>Diskussion und offene Fragen</a:t>
            </a:r>
          </a:p>
        </p:txBody>
      </p:sp>
      <p:sp>
        <p:nvSpPr>
          <p:cNvPr id="3" name="Untertitel 2">
            <a:extLst>
              <a:ext uri="{FF2B5EF4-FFF2-40B4-BE49-F238E27FC236}">
                <a16:creationId xmlns:a16="http://schemas.microsoft.com/office/drawing/2014/main" id="{D5682DF7-2CEA-9A41-B1A6-DC7972F9D7A1}"/>
              </a:ext>
            </a:extLst>
          </p:cNvPr>
          <p:cNvSpPr>
            <a:spLocks noGrp="1"/>
          </p:cNvSpPr>
          <p:nvPr>
            <p:ph type="subTitle" idx="1"/>
          </p:nvPr>
        </p:nvSpPr>
        <p:spPr/>
        <p:txBody>
          <a:bodyPr/>
          <a:lstStyle/>
          <a:p>
            <a:r>
              <a:rPr lang="de-DE" dirty="0"/>
              <a:t>Vielen Dank fürs Zuhören</a:t>
            </a:r>
          </a:p>
        </p:txBody>
      </p:sp>
      <p:sp>
        <p:nvSpPr>
          <p:cNvPr id="4" name="Fußzeilenplatzhalter 3">
            <a:extLst>
              <a:ext uri="{FF2B5EF4-FFF2-40B4-BE49-F238E27FC236}">
                <a16:creationId xmlns:a16="http://schemas.microsoft.com/office/drawing/2014/main" id="{7BE62D5F-4F77-2140-837A-EE12CA21EC3D}"/>
              </a:ext>
            </a:extLst>
          </p:cNvPr>
          <p:cNvSpPr>
            <a:spLocks noGrp="1"/>
          </p:cNvSpPr>
          <p:nvPr>
            <p:ph type="ftr" sz="quarter" idx="11"/>
          </p:nvPr>
        </p:nvSpPr>
        <p:spPr>
          <a:xfrm>
            <a:off x="4038600" y="6356350"/>
            <a:ext cx="4114800" cy="365125"/>
          </a:xfrm>
        </p:spPr>
        <p:txBody>
          <a:bodyPr/>
          <a:lstStyle/>
          <a:p>
            <a:r>
              <a:rPr lang="de-DE"/>
              <a:t>Proprietary vs. Open Source Software Markets in IT: Apple, Microsoft, Google</a:t>
            </a:r>
          </a:p>
        </p:txBody>
      </p:sp>
    </p:spTree>
    <p:extLst>
      <p:ext uri="{BB962C8B-B14F-4D97-AF65-F5344CB8AC3E}">
        <p14:creationId xmlns:p14="http://schemas.microsoft.com/office/powerpoint/2010/main" val="77670927"/>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D6E4E-CF19-7C4C-B802-138F3FCE02E2}"/>
              </a:ext>
            </a:extLst>
          </p:cNvPr>
          <p:cNvSpPr>
            <a:spLocks noGrp="1"/>
          </p:cNvSpPr>
          <p:nvPr>
            <p:ph type="title"/>
          </p:nvPr>
        </p:nvSpPr>
        <p:spPr/>
        <p:txBody>
          <a:bodyPr/>
          <a:lstStyle/>
          <a:p>
            <a:r>
              <a:rPr lang="de-DE" dirty="0"/>
              <a:t>Quellen </a:t>
            </a:r>
          </a:p>
        </p:txBody>
      </p:sp>
      <p:sp>
        <p:nvSpPr>
          <p:cNvPr id="3" name="Inhaltsplatzhalter 2">
            <a:extLst>
              <a:ext uri="{FF2B5EF4-FFF2-40B4-BE49-F238E27FC236}">
                <a16:creationId xmlns:a16="http://schemas.microsoft.com/office/drawing/2014/main" id="{90157E4F-13D9-014A-85C6-4FA7761C3F16}"/>
              </a:ext>
            </a:extLst>
          </p:cNvPr>
          <p:cNvSpPr>
            <a:spLocks noGrp="1"/>
          </p:cNvSpPr>
          <p:nvPr>
            <p:ph idx="1"/>
          </p:nvPr>
        </p:nvSpPr>
        <p:spPr/>
        <p:txBody>
          <a:bodyPr/>
          <a:lstStyle/>
          <a:p>
            <a:r>
              <a:rPr lang="de-DE" dirty="0"/>
              <a:t>Vorhandene Literatur bezieht sich nur auf jeweils einen der zwei Perspektiven</a:t>
            </a:r>
          </a:p>
          <a:p>
            <a:endParaRPr lang="de-DE" dirty="0"/>
          </a:p>
          <a:p>
            <a:r>
              <a:rPr lang="de-DE" dirty="0"/>
              <a:t>Ziel: beide vereinen und Basis für nachfolgende Forschungsfragen liefern</a:t>
            </a:r>
          </a:p>
          <a:p>
            <a:endParaRPr lang="de-DE" dirty="0"/>
          </a:p>
          <a:p>
            <a:r>
              <a:rPr lang="de-DE" dirty="0"/>
              <a:t>72 Quellen 151 Zitationen </a:t>
            </a:r>
          </a:p>
          <a:p>
            <a:endParaRPr lang="de-DE" dirty="0"/>
          </a:p>
        </p:txBody>
      </p:sp>
      <p:sp>
        <p:nvSpPr>
          <p:cNvPr id="4" name="Fußzeilenplatzhalter 3">
            <a:extLst>
              <a:ext uri="{FF2B5EF4-FFF2-40B4-BE49-F238E27FC236}">
                <a16:creationId xmlns:a16="http://schemas.microsoft.com/office/drawing/2014/main" id="{AF09026A-B4E4-9649-BF99-3D9F6CA70645}"/>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347B4781-F916-684A-9D69-16326F720B86}"/>
              </a:ext>
            </a:extLst>
          </p:cNvPr>
          <p:cNvSpPr>
            <a:spLocks noGrp="1"/>
          </p:cNvSpPr>
          <p:nvPr>
            <p:ph type="sldNum" sz="quarter" idx="12"/>
          </p:nvPr>
        </p:nvSpPr>
        <p:spPr/>
        <p:txBody>
          <a:bodyPr/>
          <a:lstStyle/>
          <a:p>
            <a:fld id="{C2FAF0D2-52E7-5A45-A4A4-967AEC47E350}" type="slidenum">
              <a:rPr lang="de-DE" smtClean="0"/>
              <a:t>6</a:t>
            </a:fld>
            <a:endParaRPr lang="de-DE"/>
          </a:p>
        </p:txBody>
      </p:sp>
    </p:spTree>
    <p:extLst>
      <p:ext uri="{BB962C8B-B14F-4D97-AF65-F5344CB8AC3E}">
        <p14:creationId xmlns:p14="http://schemas.microsoft.com/office/powerpoint/2010/main" val="3576552634"/>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CC4EFA-1679-0340-BD49-557D6F320EBB}"/>
              </a:ext>
            </a:extLst>
          </p:cNvPr>
          <p:cNvSpPr>
            <a:spLocks noGrp="1"/>
          </p:cNvSpPr>
          <p:nvPr>
            <p:ph type="title"/>
          </p:nvPr>
        </p:nvSpPr>
        <p:spPr/>
        <p:txBody>
          <a:bodyPr>
            <a:normAutofit fontScale="90000"/>
          </a:bodyPr>
          <a:lstStyle/>
          <a:p>
            <a:r>
              <a:rPr lang="de-DE" dirty="0"/>
              <a:t>Wichtigsten Quellen (illustrieren, dass es viele Quellen dazu gibt, aus verschiedenster Epochen)</a:t>
            </a:r>
          </a:p>
        </p:txBody>
      </p:sp>
      <p:sp>
        <p:nvSpPr>
          <p:cNvPr id="3" name="Inhaltsplatzhalter 2">
            <a:extLst>
              <a:ext uri="{FF2B5EF4-FFF2-40B4-BE49-F238E27FC236}">
                <a16:creationId xmlns:a16="http://schemas.microsoft.com/office/drawing/2014/main" id="{B4F8D99E-28A0-EC43-8760-76F01266A04B}"/>
              </a:ext>
            </a:extLst>
          </p:cNvPr>
          <p:cNvSpPr>
            <a:spLocks noGrp="1"/>
          </p:cNvSpPr>
          <p:nvPr>
            <p:ph idx="1"/>
          </p:nvPr>
        </p:nvSpPr>
        <p:spPr/>
        <p:txBody>
          <a:bodyPr>
            <a:normAutofit fontScale="92500" lnSpcReduction="10000"/>
          </a:bodyPr>
          <a:lstStyle/>
          <a:p>
            <a:r>
              <a:rPr lang="de-DE" dirty="0"/>
              <a:t>Journalartikel: Adoption </a:t>
            </a:r>
            <a:r>
              <a:rPr lang="de-DE" dirty="0" err="1"/>
              <a:t>of</a:t>
            </a:r>
            <a:r>
              <a:rPr lang="de-DE" dirty="0"/>
              <a:t> open-</a:t>
            </a:r>
            <a:r>
              <a:rPr lang="de-DE" dirty="0" err="1"/>
              <a:t>source</a:t>
            </a:r>
            <a:r>
              <a:rPr lang="de-DE" dirty="0"/>
              <a:t> </a:t>
            </a:r>
            <a:r>
              <a:rPr lang="de-DE" dirty="0" err="1"/>
              <a:t>software</a:t>
            </a:r>
            <a:r>
              <a:rPr lang="de-DE" dirty="0"/>
              <a:t> versus </a:t>
            </a:r>
            <a:r>
              <a:rPr lang="de-DE" dirty="0" err="1"/>
              <a:t>proprietary</a:t>
            </a:r>
            <a:r>
              <a:rPr lang="de-DE" dirty="0"/>
              <a:t> </a:t>
            </a:r>
            <a:r>
              <a:rPr lang="de-DE" dirty="0" err="1"/>
              <a:t>software</a:t>
            </a:r>
            <a:r>
              <a:rPr lang="de-DE" dirty="0"/>
              <a:t>: An </a:t>
            </a:r>
            <a:r>
              <a:rPr lang="de-DE" dirty="0" err="1"/>
              <a:t>exploratory</a:t>
            </a:r>
            <a:r>
              <a:rPr lang="de-DE" dirty="0"/>
              <a:t> </a:t>
            </a:r>
            <a:r>
              <a:rPr lang="de-DE" dirty="0" err="1"/>
              <a:t>study</a:t>
            </a:r>
            <a:r>
              <a:rPr lang="de-DE" dirty="0"/>
              <a:t> von </a:t>
            </a:r>
            <a:r>
              <a:rPr lang="de-DE" dirty="0" err="1"/>
              <a:t>Swati</a:t>
            </a:r>
            <a:r>
              <a:rPr lang="de-DE" dirty="0"/>
              <a:t> </a:t>
            </a:r>
            <a:r>
              <a:rPr lang="de-DE" dirty="0" err="1"/>
              <a:t>Dhir</a:t>
            </a:r>
            <a:r>
              <a:rPr lang="de-DE" dirty="0"/>
              <a:t> (2017)</a:t>
            </a:r>
          </a:p>
          <a:p>
            <a:endParaRPr lang="de-DE" dirty="0"/>
          </a:p>
          <a:p>
            <a:r>
              <a:rPr lang="de-DE" dirty="0"/>
              <a:t>Journalartikel:  </a:t>
            </a:r>
            <a:r>
              <a:rPr lang="de-DE" dirty="0" err="1"/>
              <a:t>Competition</a:t>
            </a:r>
            <a:r>
              <a:rPr lang="de-DE" dirty="0"/>
              <a:t> </a:t>
            </a:r>
            <a:r>
              <a:rPr lang="de-DE" dirty="0" err="1"/>
              <a:t>Between</a:t>
            </a:r>
            <a:r>
              <a:rPr lang="de-DE" dirty="0"/>
              <a:t> Open Source </a:t>
            </a:r>
            <a:r>
              <a:rPr lang="de-DE" dirty="0" err="1"/>
              <a:t>and</a:t>
            </a:r>
            <a:r>
              <a:rPr lang="de-DE" dirty="0"/>
              <a:t> </a:t>
            </a:r>
            <a:r>
              <a:rPr lang="de-DE" dirty="0" err="1"/>
              <a:t>Proprietary</a:t>
            </a:r>
            <a:r>
              <a:rPr lang="de-DE" dirty="0"/>
              <a:t> Software: </a:t>
            </a:r>
            <a:r>
              <a:rPr lang="de-DE" dirty="0" err="1"/>
              <a:t>Strategies</a:t>
            </a:r>
            <a:r>
              <a:rPr lang="de-DE" dirty="0"/>
              <a:t> </a:t>
            </a:r>
            <a:r>
              <a:rPr lang="de-DE" dirty="0" err="1"/>
              <a:t>for</a:t>
            </a:r>
            <a:r>
              <a:rPr lang="de-DE" dirty="0"/>
              <a:t> </a:t>
            </a:r>
            <a:r>
              <a:rPr lang="de-DE" dirty="0" err="1"/>
              <a:t>Survival</a:t>
            </a:r>
            <a:r>
              <a:rPr lang="de-DE" dirty="0"/>
              <a:t> von Michael Sacks (2015)</a:t>
            </a:r>
          </a:p>
          <a:p>
            <a:endParaRPr lang="de-DE" dirty="0"/>
          </a:p>
          <a:p>
            <a:r>
              <a:rPr lang="de-DE" dirty="0"/>
              <a:t>Essay: </a:t>
            </a:r>
            <a:r>
              <a:rPr lang="de-DE" dirty="0" err="1"/>
              <a:t>Why</a:t>
            </a:r>
            <a:r>
              <a:rPr lang="de-DE" dirty="0"/>
              <a:t> Software </a:t>
            </a:r>
            <a:r>
              <a:rPr lang="de-DE" dirty="0" err="1"/>
              <a:t>Should</a:t>
            </a:r>
            <a:r>
              <a:rPr lang="de-DE" dirty="0"/>
              <a:t> Not </a:t>
            </a:r>
            <a:r>
              <a:rPr lang="de-DE" dirty="0" err="1"/>
              <a:t>Have</a:t>
            </a:r>
            <a:r>
              <a:rPr lang="de-DE" dirty="0"/>
              <a:t> </a:t>
            </a:r>
            <a:r>
              <a:rPr lang="de-DE" dirty="0" err="1"/>
              <a:t>Owners</a:t>
            </a:r>
            <a:r>
              <a:rPr lang="de-DE" dirty="0"/>
              <a:t>. von Richard M. </a:t>
            </a:r>
            <a:r>
              <a:rPr lang="de-DE" dirty="0" err="1"/>
              <a:t>Stallman</a:t>
            </a:r>
            <a:r>
              <a:rPr lang="de-DE" dirty="0"/>
              <a:t> (1994)</a:t>
            </a:r>
          </a:p>
          <a:p>
            <a:endParaRPr lang="de-DE" dirty="0"/>
          </a:p>
          <a:p>
            <a:r>
              <a:rPr lang="de-DE" dirty="0"/>
              <a:t>Journalartikel: Working </a:t>
            </a:r>
            <a:r>
              <a:rPr lang="de-DE" dirty="0" err="1"/>
              <a:t>for</a:t>
            </a:r>
            <a:r>
              <a:rPr lang="de-DE" dirty="0"/>
              <a:t> Free? </a:t>
            </a:r>
            <a:r>
              <a:rPr lang="de-DE" dirty="0" err="1"/>
              <a:t>Motivations</a:t>
            </a:r>
            <a:r>
              <a:rPr lang="de-DE" dirty="0"/>
              <a:t> </a:t>
            </a:r>
            <a:r>
              <a:rPr lang="de-DE" dirty="0" err="1"/>
              <a:t>for</a:t>
            </a:r>
            <a:r>
              <a:rPr lang="de-DE" dirty="0"/>
              <a:t> </a:t>
            </a:r>
            <a:r>
              <a:rPr lang="de-DE" dirty="0" err="1"/>
              <a:t>Participating</a:t>
            </a:r>
            <a:r>
              <a:rPr lang="de-DE" dirty="0"/>
              <a:t> in Open-Source Projects von </a:t>
            </a:r>
            <a:r>
              <a:rPr lang="de-DE" dirty="0" err="1"/>
              <a:t>Hars</a:t>
            </a:r>
            <a:r>
              <a:rPr lang="de-DE" dirty="0"/>
              <a:t> &amp; </a:t>
            </a:r>
            <a:r>
              <a:rPr lang="de-DE" dirty="0" err="1"/>
              <a:t>Ou</a:t>
            </a:r>
            <a:r>
              <a:rPr lang="de-DE" dirty="0"/>
              <a:t> (2002)</a:t>
            </a:r>
          </a:p>
        </p:txBody>
      </p:sp>
      <p:sp>
        <p:nvSpPr>
          <p:cNvPr id="4" name="Fußzeilenplatzhalter 3">
            <a:extLst>
              <a:ext uri="{FF2B5EF4-FFF2-40B4-BE49-F238E27FC236}">
                <a16:creationId xmlns:a16="http://schemas.microsoft.com/office/drawing/2014/main" id="{BEF75B71-1A4D-664F-B7AB-2219E054A4E2}"/>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65DB1F56-DA9F-884B-A756-462784B16371}"/>
              </a:ext>
            </a:extLst>
          </p:cNvPr>
          <p:cNvSpPr>
            <a:spLocks noGrp="1"/>
          </p:cNvSpPr>
          <p:nvPr>
            <p:ph type="sldNum" sz="quarter" idx="12"/>
          </p:nvPr>
        </p:nvSpPr>
        <p:spPr/>
        <p:txBody>
          <a:bodyPr/>
          <a:lstStyle/>
          <a:p>
            <a:fld id="{C2FAF0D2-52E7-5A45-A4A4-967AEC47E350}" type="slidenum">
              <a:rPr lang="de-DE" smtClean="0"/>
              <a:t>7</a:t>
            </a:fld>
            <a:endParaRPr lang="de-DE"/>
          </a:p>
        </p:txBody>
      </p:sp>
    </p:spTree>
    <p:extLst>
      <p:ext uri="{BB962C8B-B14F-4D97-AF65-F5344CB8AC3E}">
        <p14:creationId xmlns:p14="http://schemas.microsoft.com/office/powerpoint/2010/main" val="74124148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FA14B0-C59C-4A41-9596-07AF0AEE8BD9}"/>
              </a:ext>
            </a:extLst>
          </p:cNvPr>
          <p:cNvSpPr>
            <a:spLocks noGrp="1"/>
          </p:cNvSpPr>
          <p:nvPr>
            <p:ph type="title"/>
          </p:nvPr>
        </p:nvSpPr>
        <p:spPr/>
        <p:txBody>
          <a:bodyPr/>
          <a:lstStyle/>
          <a:p>
            <a:r>
              <a:rPr lang="de-DE" dirty="0"/>
              <a:t>Theoretische Grundlagen</a:t>
            </a:r>
          </a:p>
        </p:txBody>
      </p:sp>
      <p:sp>
        <p:nvSpPr>
          <p:cNvPr id="3" name="Inhaltsplatzhalter 2">
            <a:extLst>
              <a:ext uri="{FF2B5EF4-FFF2-40B4-BE49-F238E27FC236}">
                <a16:creationId xmlns:a16="http://schemas.microsoft.com/office/drawing/2014/main" id="{E0FF91F3-1F90-474E-B7AD-0AE629D8A4ED}"/>
              </a:ext>
            </a:extLst>
          </p:cNvPr>
          <p:cNvSpPr>
            <a:spLocks noGrp="1"/>
          </p:cNvSpPr>
          <p:nvPr>
            <p:ph idx="1"/>
          </p:nvPr>
        </p:nvSpPr>
        <p:spPr/>
        <p:txBody>
          <a:bodyPr/>
          <a:lstStyle/>
          <a:p>
            <a:r>
              <a:rPr lang="de-DE" dirty="0"/>
              <a:t>Letzten 40 Jahre Softwareentwicklung blicken auf immer schnelle Entwicklungen zurück</a:t>
            </a:r>
          </a:p>
          <a:p>
            <a:endParaRPr lang="de-DE" dirty="0"/>
          </a:p>
          <a:p>
            <a:r>
              <a:rPr lang="de-DE" dirty="0"/>
              <a:t>Zwei Konzepte etablieren sich</a:t>
            </a:r>
          </a:p>
        </p:txBody>
      </p:sp>
      <p:sp>
        <p:nvSpPr>
          <p:cNvPr id="4" name="Fußzeilenplatzhalter 3">
            <a:extLst>
              <a:ext uri="{FF2B5EF4-FFF2-40B4-BE49-F238E27FC236}">
                <a16:creationId xmlns:a16="http://schemas.microsoft.com/office/drawing/2014/main" id="{A353B33F-592F-4E46-951F-3A1B73260C16}"/>
              </a:ext>
            </a:extLst>
          </p:cNvPr>
          <p:cNvSpPr>
            <a:spLocks noGrp="1"/>
          </p:cNvSpPr>
          <p:nvPr>
            <p:ph type="ftr" sz="quarter" idx="11"/>
          </p:nvPr>
        </p:nvSpPr>
        <p:spPr/>
        <p:txBody>
          <a:bodyPr/>
          <a:lstStyle/>
          <a:p>
            <a:r>
              <a:rPr lang="de-DE"/>
              <a:t>Proprietary vs. Open Source Software Markets in IT: Apple, Microsoft, Google</a:t>
            </a:r>
          </a:p>
        </p:txBody>
      </p:sp>
      <p:sp>
        <p:nvSpPr>
          <p:cNvPr id="5" name="Foliennummernplatzhalter 4">
            <a:extLst>
              <a:ext uri="{FF2B5EF4-FFF2-40B4-BE49-F238E27FC236}">
                <a16:creationId xmlns:a16="http://schemas.microsoft.com/office/drawing/2014/main" id="{B21C9CC8-A952-5344-9AF8-734C77B35E35}"/>
              </a:ext>
            </a:extLst>
          </p:cNvPr>
          <p:cNvSpPr>
            <a:spLocks noGrp="1"/>
          </p:cNvSpPr>
          <p:nvPr>
            <p:ph type="sldNum" sz="quarter" idx="12"/>
          </p:nvPr>
        </p:nvSpPr>
        <p:spPr/>
        <p:txBody>
          <a:bodyPr/>
          <a:lstStyle/>
          <a:p>
            <a:fld id="{C2FAF0D2-52E7-5A45-A4A4-967AEC47E350}" type="slidenum">
              <a:rPr lang="de-DE" smtClean="0"/>
              <a:t>8</a:t>
            </a:fld>
            <a:endParaRPr lang="de-DE"/>
          </a:p>
        </p:txBody>
      </p:sp>
    </p:spTree>
    <p:extLst>
      <p:ext uri="{BB962C8B-B14F-4D97-AF65-F5344CB8AC3E}">
        <p14:creationId xmlns:p14="http://schemas.microsoft.com/office/powerpoint/2010/main" val="2196224352"/>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C371D1-B869-CC4C-9519-218B08068EF3}"/>
              </a:ext>
            </a:extLst>
          </p:cNvPr>
          <p:cNvSpPr>
            <a:spLocks noGrp="1"/>
          </p:cNvSpPr>
          <p:nvPr>
            <p:ph type="ctrTitle"/>
          </p:nvPr>
        </p:nvSpPr>
        <p:spPr/>
        <p:txBody>
          <a:bodyPr/>
          <a:lstStyle/>
          <a:p>
            <a:r>
              <a:rPr lang="de-DE" dirty="0"/>
              <a:t>Proprietäre Software</a:t>
            </a:r>
          </a:p>
        </p:txBody>
      </p:sp>
      <p:sp>
        <p:nvSpPr>
          <p:cNvPr id="3" name="Untertitel 2">
            <a:extLst>
              <a:ext uri="{FF2B5EF4-FFF2-40B4-BE49-F238E27FC236}">
                <a16:creationId xmlns:a16="http://schemas.microsoft.com/office/drawing/2014/main" id="{0A9C653E-14CF-0040-8B06-BBBD6F6E9E59}"/>
              </a:ext>
            </a:extLst>
          </p:cNvPr>
          <p:cNvSpPr>
            <a:spLocks noGrp="1"/>
          </p:cNvSpPr>
          <p:nvPr>
            <p:ph type="subTitle" idx="1"/>
          </p:nvPr>
        </p:nvSpPr>
        <p:spPr/>
        <p:txBody>
          <a:bodyPr/>
          <a:lstStyle/>
          <a:p>
            <a:r>
              <a:rPr lang="de-DE" dirty="0"/>
              <a:t>Definition</a:t>
            </a:r>
          </a:p>
        </p:txBody>
      </p:sp>
    </p:spTree>
    <p:extLst>
      <p:ext uri="{BB962C8B-B14F-4D97-AF65-F5344CB8AC3E}">
        <p14:creationId xmlns:p14="http://schemas.microsoft.com/office/powerpoint/2010/main" val="2956639927"/>
      </p:ext>
    </p:extLst>
  </p:cSld>
  <p:clrMapOvr>
    <a:masterClrMapping/>
  </p:clrMapOvr>
  <p:transition spd="med">
    <p:pull/>
  </p:transition>
</p:sld>
</file>

<file path=ppt/theme/theme1.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2416</Words>
  <Application>Microsoft Macintosh PowerPoint</Application>
  <PresentationFormat>Breitbild</PresentationFormat>
  <Paragraphs>420</Paragraphs>
  <Slides>51</Slides>
  <Notes>8</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51</vt:i4>
      </vt:variant>
    </vt:vector>
  </HeadingPairs>
  <TitlesOfParts>
    <vt:vector size="55" baseType="lpstr">
      <vt:lpstr>Arial</vt:lpstr>
      <vt:lpstr>Calibri</vt:lpstr>
      <vt:lpstr>Calibri Light</vt:lpstr>
      <vt:lpstr>1_Office</vt:lpstr>
      <vt:lpstr>Proprietary vs. Open Source Software Markets in IT: Apple, Microsoft, Google </vt:lpstr>
      <vt:lpstr>Agenda</vt:lpstr>
      <vt:lpstr>Mentimeter-Umfrage</vt:lpstr>
      <vt:lpstr>Unterteilung der Seminararbeit in 2 Ansätze:</vt:lpstr>
      <vt:lpstr>Einleitung</vt:lpstr>
      <vt:lpstr>Quellen </vt:lpstr>
      <vt:lpstr>Wichtigsten Quellen (illustrieren, dass es viele Quellen dazu gibt, aus verschiedenster Epochen)</vt:lpstr>
      <vt:lpstr>Theoretische Grundlagen</vt:lpstr>
      <vt:lpstr>Proprietäre Software</vt:lpstr>
      <vt:lpstr>Proprietäre Software – Definition</vt:lpstr>
      <vt:lpstr>Proprietäre Software - Definition</vt:lpstr>
      <vt:lpstr>Proprietäre Software - Definition</vt:lpstr>
      <vt:lpstr>Proprietäre Software</vt:lpstr>
      <vt:lpstr>Proprietäre Software – Historischer Hintergrund</vt:lpstr>
      <vt:lpstr>Proprietäre Software – Philosophie</vt:lpstr>
      <vt:lpstr>Proprietäre Software – Abgrenzung</vt:lpstr>
      <vt:lpstr>Open-Source Software</vt:lpstr>
      <vt:lpstr>Open-Source Software - Definition</vt:lpstr>
      <vt:lpstr>Open-Source Software - Definition</vt:lpstr>
      <vt:lpstr>Open-Source Software - Definition</vt:lpstr>
      <vt:lpstr>Open-Source Software</vt:lpstr>
      <vt:lpstr>Open-Source Software – Historischer Hintergrund</vt:lpstr>
      <vt:lpstr>Open-Source Software – Philosophie</vt:lpstr>
      <vt:lpstr>Open-Source Software – Abgrenzung</vt:lpstr>
      <vt:lpstr>Mentimeter-Umfrage</vt:lpstr>
      <vt:lpstr>Vergleich der beiden Innovationsmodelle</vt:lpstr>
      <vt:lpstr>Vergleich der beiden Innovationsmodelle</vt:lpstr>
      <vt:lpstr>Produktbezogener Vergleich: Usability</vt:lpstr>
      <vt:lpstr>Produktbezogener Vergleich: Benutzerabhängigkeit</vt:lpstr>
      <vt:lpstr>Vergleich der beiden Innovationsmodelle</vt:lpstr>
      <vt:lpstr>Vergleich der beiden Innovationsmodelle</vt:lpstr>
      <vt:lpstr>Betriebswirtschaftlicher Vergleich: Total Cost of Production</vt:lpstr>
      <vt:lpstr>Betriebswirtschaftlicher Vergleich: Total Cost of Ownership</vt:lpstr>
      <vt:lpstr>Mentimeter-Umfrage</vt:lpstr>
      <vt:lpstr>Verwendung in führenden IT-Unternehmen</vt:lpstr>
      <vt:lpstr>Mentimeter-Umfrage</vt:lpstr>
      <vt:lpstr>Apple &amp; Open-Source</vt:lpstr>
      <vt:lpstr>Apple &amp; proprietäre Software</vt:lpstr>
      <vt:lpstr>Microsoft &amp; proprietäre Software</vt:lpstr>
      <vt:lpstr>Microsoft &amp; Open-Source</vt:lpstr>
      <vt:lpstr>Google &amp; Open-Source</vt:lpstr>
      <vt:lpstr>Google &amp; proprietäre Software</vt:lpstr>
      <vt:lpstr>Verbreitung von proprietärer und Open-Source Software</vt:lpstr>
      <vt:lpstr>Markt für Computer Operating Systems</vt:lpstr>
      <vt:lpstr>Markt für Mobile Operating Systems</vt:lpstr>
      <vt:lpstr>Markt für Web Browser</vt:lpstr>
      <vt:lpstr>Verbreitung von proprietärer und Open-Source Software</vt:lpstr>
      <vt:lpstr>Fazit und Diskussion</vt:lpstr>
      <vt:lpstr>Fazit und Diskussion</vt:lpstr>
      <vt:lpstr>Transparente Quellenangabe</vt:lpstr>
      <vt:lpstr>Diskussion und offene Fragen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Proprietary vs. Open Source Software Markets in IT: Apple, Microsoft, Google </dc:title>
  <dc:creator>Gregor Koppensteiner</dc:creator>
  <cp:lastModifiedBy>Gregor Koppensteiner</cp:lastModifiedBy>
  <cp:revision>50</cp:revision>
  <dcterms:created xsi:type="dcterms:W3CDTF">2020-12-14T08:19:09Z</dcterms:created>
  <dcterms:modified xsi:type="dcterms:W3CDTF">2020-12-17T15:44:47Z</dcterms:modified>
</cp:coreProperties>
</file>