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Mittlere Formatvorlage 1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620"/>
    <p:restoredTop sz="95909"/>
  </p:normalViewPr>
  <p:slideViewPr>
    <p:cSldViewPr snapToGrid="0" snapToObjects="1">
      <p:cViewPr varScale="1">
        <p:scale>
          <a:sx n="105" d="100"/>
          <a:sy n="105" d="100"/>
        </p:scale>
        <p:origin x="208" y="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8677CA-753E-904E-97B5-0F34A3F392AE}" type="datetimeFigureOut">
              <a:rPr lang="de-DE" smtClean="0"/>
              <a:t>11.11.20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737E5D-2375-3E40-B1C5-F63732DA195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968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21BC-CA3C-0C44-9F84-3B9E0AC6B254}" type="datetime1">
              <a:rPr lang="de-AT" smtClean="0"/>
              <a:t>11.11.20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195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108F-68F2-5844-8ADE-BF1832783814}" type="datetime1">
              <a:rPr lang="de-AT" smtClean="0"/>
              <a:t>11.11.20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155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BB9E2-6869-3F45-9142-A8B6BE818871}" type="datetime1">
              <a:rPr lang="de-AT" smtClean="0"/>
              <a:t>11.11.20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782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838CE-DEAE-DA45-860A-FD02D848D8E8}" type="datetime1">
              <a:rPr lang="de-AT" smtClean="0"/>
              <a:t>11.11.20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289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BC3AB-99A5-6D4A-955D-5A707F8C5BEA}" type="datetime1">
              <a:rPr lang="de-AT" smtClean="0"/>
              <a:t>11.11.20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285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6C5CC-E492-3B4A-B330-899353AC60FE}" type="datetime1">
              <a:rPr lang="de-AT" smtClean="0"/>
              <a:t>11.11.20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167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37A10-7043-A840-8CFA-22B7A18266BA}" type="datetime1">
              <a:rPr lang="de-AT" smtClean="0"/>
              <a:t>11.11.20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643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70ABA-4127-8A46-855B-0F11ADC41828}" type="datetime1">
              <a:rPr lang="de-AT" smtClean="0"/>
              <a:t>11.11.20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313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58561-0EA1-4642-93BB-655BE24E4640}" type="datetime1">
              <a:rPr lang="de-AT" smtClean="0"/>
              <a:t>11.11.20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04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4D766-28DD-C14A-92D6-7CC17FB38F0F}" type="datetime1">
              <a:rPr lang="de-AT" smtClean="0"/>
              <a:t>11.11.20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520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E02A9-354E-224D-8D23-EEEF7FFA52FE}" type="datetime1">
              <a:rPr lang="de-AT" smtClean="0"/>
              <a:t>11.11.20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963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D2E21-4E52-F441-A58C-3EB9EA452813}" type="datetime1">
              <a:rPr lang="de-AT" smtClean="0"/>
              <a:t>11.11.20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164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5888EE8-0672-A442-BDA7-D086CC1385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63240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de-AT" sz="6800"/>
              <a:t>Apache Tomcat Cookbook </a:t>
            </a:r>
            <a:br>
              <a:rPr lang="de-AT" sz="6800"/>
            </a:br>
            <a:r>
              <a:rPr lang="de-AT" sz="6800"/>
              <a:t>(Nutshell Examples)</a:t>
            </a:r>
            <a:endParaRPr lang="de-DE" sz="680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87881D3-7266-5E46-8AB6-78ED07440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536192"/>
          </a:xfrm>
        </p:spPr>
        <p:txBody>
          <a:bodyPr>
            <a:normAutofit/>
          </a:bodyPr>
          <a:lstStyle/>
          <a:p>
            <a:pPr algn="ctr"/>
            <a:r>
              <a:rPr lang="de-DE" sz="3200"/>
              <a:t>Marion Tomes</a:t>
            </a: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D7EFA03-28FC-3D4C-9832-099F4C9E4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5241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3544B1-E3A2-FE42-9CD8-E8C2190D3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Gantt-Diagramm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E3629A-EC33-9F43-81FA-97D49AC53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2</a:t>
            </a:fld>
            <a:endParaRPr lang="en-US"/>
          </a:p>
        </p:txBody>
      </p:sp>
      <p:pic>
        <p:nvPicPr>
          <p:cNvPr id="20" name="Inhaltsplatzhalter 19" descr="Ein Bild, das Tisch enthält.&#10;&#10;Automatisch generierte Beschreibung">
            <a:extLst>
              <a:ext uri="{FF2B5EF4-FFF2-40B4-BE49-F238E27FC236}">
                <a16:creationId xmlns:a16="http://schemas.microsoft.com/office/drawing/2014/main" id="{C87F6C54-ACC1-0943-AAF6-6C1CBD3E18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6547"/>
          <a:stretch/>
        </p:blipFill>
        <p:spPr>
          <a:xfrm>
            <a:off x="2075659" y="1841309"/>
            <a:ext cx="7860821" cy="4807697"/>
          </a:xfrm>
        </p:spPr>
      </p:pic>
    </p:spTree>
    <p:extLst>
      <p:ext uri="{BB962C8B-B14F-4D97-AF65-F5344CB8AC3E}">
        <p14:creationId xmlns:p14="http://schemas.microsoft.com/office/powerpoint/2010/main" val="1677907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700F60-DF5E-D847-828F-D9CBF6A45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Theoretical</a:t>
            </a:r>
            <a:r>
              <a:rPr lang="de-DE" dirty="0"/>
              <a:t> </a:t>
            </a:r>
            <a:r>
              <a:rPr lang="de-DE" dirty="0" err="1"/>
              <a:t>background</a:t>
            </a:r>
            <a:endParaRPr lang="de-DE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FF0275E2-47E7-F74E-AC2B-636E547D1C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Introduction</a:t>
            </a:r>
            <a:endParaRPr lang="de-DE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r>
              <a:rPr lang="de-DE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Objectives</a:t>
            </a:r>
            <a:endParaRPr lang="de-DE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r>
              <a:rPr lang="de-DE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Methodology</a:t>
            </a:r>
            <a:endParaRPr lang="de-DE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r>
              <a:rPr lang="de-DE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Structure</a:t>
            </a:r>
            <a:endParaRPr lang="de-DE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de-DE" dirty="0">
                <a:latin typeface="Calibri Light" panose="020F0302020204030204" pitchFamily="34" charset="0"/>
                <a:cs typeface="Calibri Light" panose="020F0302020204030204" pitchFamily="34" charset="0"/>
              </a:rPr>
              <a:t>Background</a:t>
            </a:r>
          </a:p>
          <a:p>
            <a:pPr lvl="1"/>
            <a:r>
              <a:rPr lang="de-DE" dirty="0">
                <a:latin typeface="Calibri Light" panose="020F0302020204030204" pitchFamily="34" charset="0"/>
                <a:cs typeface="Calibri Light" panose="020F0302020204030204" pitchFamily="34" charset="0"/>
              </a:rPr>
              <a:t>Apache </a:t>
            </a:r>
            <a:r>
              <a:rPr lang="de-DE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Tomcat</a:t>
            </a:r>
            <a:endParaRPr lang="de-DE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r>
              <a:rPr lang="de-DE" dirty="0">
                <a:latin typeface="Calibri Light" panose="020F0302020204030204" pitchFamily="34" charset="0"/>
                <a:cs typeface="Calibri Light" panose="020F0302020204030204" pitchFamily="34" charset="0"/>
              </a:rPr>
              <a:t>Apache Groovy</a:t>
            </a:r>
          </a:p>
          <a:p>
            <a:pPr lvl="1"/>
            <a:r>
              <a:rPr lang="de-DE" dirty="0">
                <a:latin typeface="Calibri Light" panose="020F0302020204030204" pitchFamily="34" charset="0"/>
                <a:cs typeface="Calibri Light" panose="020F0302020204030204" pitchFamily="34" charset="0"/>
              </a:rPr>
              <a:t>PHP</a:t>
            </a:r>
          </a:p>
          <a:p>
            <a:pPr lvl="1"/>
            <a:r>
              <a:rPr lang="de-DE" dirty="0">
                <a:latin typeface="Calibri Light" panose="020F0302020204030204" pitchFamily="34" charset="0"/>
                <a:cs typeface="Calibri Light" panose="020F0302020204030204" pitchFamily="34" charset="0"/>
              </a:rPr>
              <a:t>Java Server Pages (JSP)</a:t>
            </a:r>
          </a:p>
          <a:p>
            <a:pPr lvl="1"/>
            <a:r>
              <a:rPr lang="de-DE" dirty="0">
                <a:latin typeface="Calibri Light" panose="020F0302020204030204" pitchFamily="34" charset="0"/>
                <a:cs typeface="Calibri Light" panose="020F0302020204030204" pitchFamily="34" charset="0"/>
              </a:rPr>
              <a:t>Tag Library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E4413C6-747C-4041-A649-99BA3DED0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499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603757-C94F-9743-B88D-384B6BF25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Installation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62DC16F-C60C-6E45-AAED-FCCF7EB0F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latin typeface="Calibri Light" panose="020F0302020204030204" pitchFamily="34" charset="0"/>
                <a:cs typeface="Calibri Light" panose="020F0302020204030204" pitchFamily="34" charset="0"/>
              </a:rPr>
              <a:t>Installation</a:t>
            </a:r>
          </a:p>
          <a:p>
            <a:pPr lvl="1"/>
            <a:r>
              <a:rPr lang="de-DE" dirty="0">
                <a:latin typeface="Calibri Light" panose="020F0302020204030204" pitchFamily="34" charset="0"/>
                <a:cs typeface="Calibri Light" panose="020F0302020204030204" pitchFamily="34" charset="0"/>
              </a:rPr>
              <a:t>Apache </a:t>
            </a:r>
            <a:r>
              <a:rPr lang="de-DE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Tomcat</a:t>
            </a:r>
            <a:endParaRPr lang="de-DE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lvl="1"/>
            <a:r>
              <a:rPr lang="de-DE" dirty="0">
                <a:latin typeface="Calibri Light" panose="020F0302020204030204" pitchFamily="34" charset="0"/>
                <a:cs typeface="Calibri Light" panose="020F0302020204030204" pitchFamily="34" charset="0"/>
              </a:rPr>
              <a:t>Tag Library</a:t>
            </a:r>
          </a:p>
          <a:p>
            <a:pPr lvl="1"/>
            <a:r>
              <a:rPr lang="de-DE" dirty="0">
                <a:latin typeface="Calibri Light" panose="020F0302020204030204" pitchFamily="34" charset="0"/>
                <a:cs typeface="Calibri Light" panose="020F0302020204030204" pitchFamily="34" charset="0"/>
              </a:rPr>
              <a:t>Apache Groovy</a:t>
            </a:r>
          </a:p>
          <a:p>
            <a:pPr lvl="1"/>
            <a:r>
              <a:rPr lang="de-DE" dirty="0">
                <a:latin typeface="Calibri Light" panose="020F0302020204030204" pitchFamily="34" charset="0"/>
                <a:cs typeface="Calibri Light" panose="020F0302020204030204" pitchFamily="34" charset="0"/>
              </a:rPr>
              <a:t>PHP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E8A527D-D5E5-7C4C-AB6C-4A1B52BB9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4</a:t>
            </a:fld>
            <a:endParaRPr lang="en-US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D1B24995-824E-0441-82A3-042F9D04AED6}"/>
              </a:ext>
            </a:extLst>
          </p:cNvPr>
          <p:cNvSpPr/>
          <p:nvPr/>
        </p:nvSpPr>
        <p:spPr>
          <a:xfrm>
            <a:off x="5023104" y="2065127"/>
            <a:ext cx="6096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AT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de-AT" sz="1400" b="1" dirty="0" err="1">
                <a:solidFill>
                  <a:srgbClr val="9876A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de-AT" sz="1400" b="1" dirty="0" err="1">
                <a:solidFill>
                  <a:srgbClr val="CC78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:script</a:t>
            </a:r>
            <a:r>
              <a:rPr lang="de-AT" sz="1400" b="1" dirty="0">
                <a:solidFill>
                  <a:srgbClr val="CC78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AT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de-AT" sz="1400" dirty="0">
                <a:solidFill>
                  <a:srgbClr val="6A875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de-AT" sz="1400" dirty="0" err="1">
                <a:solidFill>
                  <a:srgbClr val="6A875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r>
              <a:rPr lang="de-AT" sz="1400" dirty="0">
                <a:solidFill>
                  <a:srgbClr val="6A875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de-AT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cacheSrc</a:t>
            </a:r>
            <a:r>
              <a:rPr lang="de-AT" sz="1400" dirty="0">
                <a:solidFill>
                  <a:srgbClr val="6A875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de-AT" sz="1400" dirty="0" err="1">
                <a:solidFill>
                  <a:srgbClr val="6A875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de-AT" sz="1400" dirty="0">
                <a:solidFill>
                  <a:srgbClr val="6A875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de-AT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lang="de-AT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de-AT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e-AT" sz="1400" dirty="0">
                <a:solidFill>
                  <a:srgbClr val="E8BF6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&lt;?</a:t>
            </a:r>
            <a:r>
              <a:rPr lang="de-AT" sz="1400" dirty="0" err="1">
                <a:solidFill>
                  <a:srgbClr val="E8BF6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r>
              <a:rPr lang="de-AT" sz="1400" dirty="0">
                <a:solidFill>
                  <a:srgbClr val="E8BF6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echo '&lt;p&gt;</a:t>
            </a:r>
            <a:r>
              <a:rPr lang="de-AT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Hello</a:t>
            </a:r>
            <a:r>
              <a:rPr lang="de-AT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World </a:t>
            </a:r>
            <a:r>
              <a:rPr lang="de-AT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</a:t>
            </a:r>
            <a:r>
              <a:rPr lang="de-AT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AT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</a:t>
            </a:r>
            <a:r>
              <a:rPr lang="de-AT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PHP!</a:t>
            </a:r>
            <a:r>
              <a:rPr lang="de-AT" sz="1400" dirty="0">
                <a:solidFill>
                  <a:srgbClr val="E8BF6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&lt;/p&gt;</a:t>
            </a:r>
            <a:r>
              <a:rPr lang="de-AT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'; ?&gt;</a:t>
            </a:r>
            <a:br>
              <a:rPr lang="de-AT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de-AT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de-AT" sz="1400" b="1" dirty="0" err="1">
                <a:solidFill>
                  <a:srgbClr val="9876A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de-AT" sz="1400" b="1" dirty="0" err="1">
                <a:solidFill>
                  <a:srgbClr val="CC78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:script</a:t>
            </a:r>
            <a:r>
              <a:rPr lang="de-AT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de-DE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63DB8AC4-B72D-D345-80AE-84BA1FE1E0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3104" y="2933077"/>
            <a:ext cx="4127500" cy="736600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2BCEECC5-742C-704E-832B-AE1C0B14EE71}"/>
              </a:ext>
            </a:extLst>
          </p:cNvPr>
          <p:cNvSpPr/>
          <p:nvPr/>
        </p:nvSpPr>
        <p:spPr>
          <a:xfrm>
            <a:off x="5023104" y="4294384"/>
            <a:ext cx="6096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AT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de-AT" sz="1400" b="1" dirty="0" err="1">
                <a:solidFill>
                  <a:srgbClr val="9876A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de-AT" sz="1400" b="1" dirty="0" err="1">
                <a:solidFill>
                  <a:srgbClr val="CC78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:script</a:t>
            </a:r>
            <a:r>
              <a:rPr lang="de-AT" sz="1400" b="1" dirty="0">
                <a:solidFill>
                  <a:srgbClr val="CC78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e-AT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de-AT" sz="1400" dirty="0">
                <a:solidFill>
                  <a:srgbClr val="6A875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="groovy" </a:t>
            </a:r>
            <a:r>
              <a:rPr lang="de-AT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cacheSrc</a:t>
            </a:r>
            <a:r>
              <a:rPr lang="de-AT" sz="1400" dirty="0">
                <a:solidFill>
                  <a:srgbClr val="6A875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de-AT" sz="1400" dirty="0" err="1">
                <a:solidFill>
                  <a:srgbClr val="6A875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de-AT" sz="1400" dirty="0">
                <a:solidFill>
                  <a:srgbClr val="6A875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de-AT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lang="de-AT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de-AT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out.println</a:t>
            </a:r>
            <a:r>
              <a:rPr lang="de-AT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"</a:t>
            </a:r>
            <a:r>
              <a:rPr lang="de-AT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Hello</a:t>
            </a:r>
            <a:r>
              <a:rPr lang="de-AT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World </a:t>
            </a:r>
            <a:r>
              <a:rPr lang="de-AT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it's</a:t>
            </a:r>
            <a:r>
              <a:rPr lang="de-AT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Groovy!"</a:t>
            </a:r>
            <a:br>
              <a:rPr lang="de-AT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de-AT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de-AT" sz="1400" b="1" dirty="0" err="1">
                <a:solidFill>
                  <a:srgbClr val="9876A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de-AT" sz="1400" b="1" dirty="0" err="1">
                <a:solidFill>
                  <a:srgbClr val="CC78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:script</a:t>
            </a:r>
            <a:r>
              <a:rPr lang="de-AT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de-DE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10" name="Grafik 9" descr="Ein Bild, das Text enthält.&#10;&#10;Automatisch generierte Beschreibung">
            <a:extLst>
              <a:ext uri="{FF2B5EF4-FFF2-40B4-BE49-F238E27FC236}">
                <a16:creationId xmlns:a16="http://schemas.microsoft.com/office/drawing/2014/main" id="{4135CE11-591C-3F4C-9C28-E981C65441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3104" y="5271744"/>
            <a:ext cx="4178300" cy="59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923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412AFC-A9D6-EC4C-9C8D-93E840F00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Nutshell</a:t>
            </a:r>
            <a:r>
              <a:rPr lang="de-DE" dirty="0"/>
              <a:t> </a:t>
            </a:r>
            <a:r>
              <a:rPr lang="de-DE" dirty="0" err="1"/>
              <a:t>examples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42AA931-8E30-1644-A8FA-60FCE099DB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Application</a:t>
            </a:r>
            <a:r>
              <a:rPr lang="de-DE" dirty="0">
                <a:latin typeface="Calibri Light" panose="020F0302020204030204" pitchFamily="34" charset="0"/>
                <a:cs typeface="Calibri Light" panose="020F0302020204030204" pitchFamily="34" charset="0"/>
              </a:rPr>
              <a:t> of </a:t>
            </a:r>
            <a:r>
              <a:rPr lang="de-DE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nutshell</a:t>
            </a:r>
            <a:r>
              <a:rPr lang="de-DE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de-DE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examples</a:t>
            </a:r>
            <a:endParaRPr lang="de-DE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de-DE" dirty="0"/>
          </a:p>
        </p:txBody>
      </p:sp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7AAEC745-F8DD-0D4E-BEFB-B7F41A7F3D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3777303"/>
              </p:ext>
            </p:extLst>
          </p:nvPr>
        </p:nvGraphicFramePr>
        <p:xfrm>
          <a:off x="1733176" y="2924984"/>
          <a:ext cx="8725648" cy="2920004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362824">
                  <a:extLst>
                    <a:ext uri="{9D8B030D-6E8A-4147-A177-3AD203B41FA5}">
                      <a16:colId xmlns:a16="http://schemas.microsoft.com/office/drawing/2014/main" val="2318198335"/>
                    </a:ext>
                  </a:extLst>
                </a:gridCol>
                <a:gridCol w="4362824">
                  <a:extLst>
                    <a:ext uri="{9D8B030D-6E8A-4147-A177-3AD203B41FA5}">
                      <a16:colId xmlns:a16="http://schemas.microsoft.com/office/drawing/2014/main" val="3313674269"/>
                    </a:ext>
                  </a:extLst>
                </a:gridCol>
              </a:tblGrid>
              <a:tr h="487781">
                <a:tc>
                  <a:txBody>
                    <a:bodyPr/>
                    <a:lstStyle/>
                    <a:p>
                      <a:pPr algn="ctr"/>
                      <a:r>
                        <a:rPr lang="de-DE" b="0" i="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Apache Groovy </a:t>
                      </a:r>
                      <a:r>
                        <a:rPr lang="de-DE" b="0" i="0" dirty="0" err="1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Examples</a:t>
                      </a:r>
                      <a:endParaRPr lang="de-DE" b="0" i="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i="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PHP </a:t>
                      </a:r>
                      <a:r>
                        <a:rPr lang="de-DE" b="0" i="0" dirty="0" err="1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Examples</a:t>
                      </a:r>
                      <a:endParaRPr lang="de-DE" b="0" i="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2126293"/>
                  </a:ext>
                </a:extLst>
              </a:tr>
              <a:tr h="487781">
                <a:tc>
                  <a:txBody>
                    <a:bodyPr/>
                    <a:lstStyle/>
                    <a:p>
                      <a:pPr algn="ctr"/>
                      <a:r>
                        <a:rPr lang="de-DE" b="0" i="0" dirty="0" err="1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Hello</a:t>
                      </a:r>
                      <a:r>
                        <a:rPr lang="de-DE" b="0" i="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World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i="0" dirty="0" err="1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Hello</a:t>
                      </a:r>
                      <a:r>
                        <a:rPr lang="de-DE" b="0" i="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World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7155727"/>
                  </a:ext>
                </a:extLst>
              </a:tr>
              <a:tr h="487781">
                <a:tc>
                  <a:txBody>
                    <a:bodyPr/>
                    <a:lstStyle/>
                    <a:p>
                      <a:pPr algn="ctr"/>
                      <a:r>
                        <a:rPr lang="de-DE" b="0" i="0" dirty="0" err="1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Calculations</a:t>
                      </a:r>
                      <a:endParaRPr lang="de-DE" b="0" i="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i="0" dirty="0" err="1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Decision</a:t>
                      </a:r>
                      <a:r>
                        <a:rPr lang="de-DE" b="0" i="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Making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5300160"/>
                  </a:ext>
                </a:extLst>
              </a:tr>
              <a:tr h="487781">
                <a:tc>
                  <a:txBody>
                    <a:bodyPr/>
                    <a:lstStyle/>
                    <a:p>
                      <a:pPr algn="ctr"/>
                      <a:r>
                        <a:rPr lang="de-DE" b="0" i="0" dirty="0" err="1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Decision</a:t>
                      </a:r>
                      <a:r>
                        <a:rPr lang="de-DE" b="0" i="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Making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i="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Registration Form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8908032"/>
                  </a:ext>
                </a:extLst>
              </a:tr>
              <a:tr h="481099">
                <a:tc>
                  <a:txBody>
                    <a:bodyPr/>
                    <a:lstStyle/>
                    <a:p>
                      <a:pPr algn="ctr"/>
                      <a:r>
                        <a:rPr lang="de-DE" b="0" i="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Lists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i="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Set Cookie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0788209"/>
                  </a:ext>
                </a:extLst>
              </a:tr>
              <a:tr h="487781">
                <a:tc>
                  <a:txBody>
                    <a:bodyPr/>
                    <a:lstStyle/>
                    <a:p>
                      <a:pPr algn="ctr"/>
                      <a:r>
                        <a:rPr lang="de-DE" b="0" i="0" dirty="0" err="1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Maps</a:t>
                      </a:r>
                      <a:endParaRPr lang="de-DE" b="0" i="0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0" i="0" dirty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Set Session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296419"/>
                  </a:ext>
                </a:extLst>
              </a:tr>
            </a:tbl>
          </a:graphicData>
        </a:graphic>
      </p:graphicFrame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EF5F909-255B-EF41-B0B7-EFF5DB49B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883395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</Words>
  <Application>Microsoft Macintosh PowerPoint</Application>
  <PresentationFormat>Breitbild</PresentationFormat>
  <Paragraphs>41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Modern Love</vt:lpstr>
      <vt:lpstr>The Hand</vt:lpstr>
      <vt:lpstr>SketchyVTI</vt:lpstr>
      <vt:lpstr>Apache Tomcat Cookbook  (Nutshell Examples)</vt:lpstr>
      <vt:lpstr>Gantt-Diagramm</vt:lpstr>
      <vt:lpstr>Theoretical background</vt:lpstr>
      <vt:lpstr>Installation</vt:lpstr>
      <vt:lpstr>Nutshell examples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Apache Tomcat Cookbook  (Nutshell Examples)</dc:title>
  <dc:creator>Marion Tomes</dc:creator>
  <cp:lastModifiedBy>Marion Tomes</cp:lastModifiedBy>
  <cp:revision>11</cp:revision>
  <dcterms:created xsi:type="dcterms:W3CDTF">2020-11-11T14:19:14Z</dcterms:created>
  <dcterms:modified xsi:type="dcterms:W3CDTF">2020-11-11T18:42:10Z</dcterms:modified>
</cp:coreProperties>
</file>