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807C1-0FFE-4DFF-986E-CB29515A9093}" v="2" dt="2020-12-17T09:47:51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zhandimitrov@gmail.com" userId="f6749fc72d23a0bf" providerId="LiveId" clId="{21C807C1-0FFE-4DFF-986E-CB29515A9093}"/>
    <pc:docChg chg="custSel modSld">
      <pc:chgData name="dzhandimitrov@gmail.com" userId="f6749fc72d23a0bf" providerId="LiveId" clId="{21C807C1-0FFE-4DFF-986E-CB29515A9093}" dt="2020-12-17T09:48:11.907" v="27" actId="255"/>
      <pc:docMkLst>
        <pc:docMk/>
      </pc:docMkLst>
      <pc:sldChg chg="modSp mod">
        <pc:chgData name="dzhandimitrov@gmail.com" userId="f6749fc72d23a0bf" providerId="LiveId" clId="{21C807C1-0FFE-4DFF-986E-CB29515A9093}" dt="2020-12-17T08:19:14.530" v="19" actId="14100"/>
        <pc:sldMkLst>
          <pc:docMk/>
          <pc:sldMk cId="3161250473" sldId="256"/>
        </pc:sldMkLst>
        <pc:spChg chg="mod">
          <ac:chgData name="dzhandimitrov@gmail.com" userId="f6749fc72d23a0bf" providerId="LiveId" clId="{21C807C1-0FFE-4DFF-986E-CB29515A9093}" dt="2020-12-17T08:19:14.530" v="19" actId="14100"/>
          <ac:spMkLst>
            <pc:docMk/>
            <pc:sldMk cId="3161250473" sldId="256"/>
            <ac:spMk id="3" creationId="{80E17299-991C-4A5E-8D57-13A3C22A38C1}"/>
          </ac:spMkLst>
        </pc:spChg>
      </pc:sldChg>
      <pc:sldChg chg="modSp mod">
        <pc:chgData name="dzhandimitrov@gmail.com" userId="f6749fc72d23a0bf" providerId="LiveId" clId="{21C807C1-0FFE-4DFF-986E-CB29515A9093}" dt="2020-12-17T08:19:57.032" v="21" actId="20577"/>
        <pc:sldMkLst>
          <pc:docMk/>
          <pc:sldMk cId="3755456685" sldId="257"/>
        </pc:sldMkLst>
        <pc:spChg chg="mod">
          <ac:chgData name="dzhandimitrov@gmail.com" userId="f6749fc72d23a0bf" providerId="LiveId" clId="{21C807C1-0FFE-4DFF-986E-CB29515A9093}" dt="2020-12-17T08:19:57.032" v="21" actId="20577"/>
          <ac:spMkLst>
            <pc:docMk/>
            <pc:sldMk cId="3755456685" sldId="257"/>
            <ac:spMk id="3" creationId="{8C76A9ED-56B1-459B-A82F-D34DA729E018}"/>
          </ac:spMkLst>
        </pc:spChg>
      </pc:sldChg>
      <pc:sldChg chg="addSp delSp modSp mod">
        <pc:chgData name="dzhandimitrov@gmail.com" userId="f6749fc72d23a0bf" providerId="LiveId" clId="{21C807C1-0FFE-4DFF-986E-CB29515A9093}" dt="2020-12-17T09:48:11.907" v="27" actId="255"/>
        <pc:sldMkLst>
          <pc:docMk/>
          <pc:sldMk cId="998242251" sldId="258"/>
        </pc:sldMkLst>
        <pc:spChg chg="mod">
          <ac:chgData name="dzhandimitrov@gmail.com" userId="f6749fc72d23a0bf" providerId="LiveId" clId="{21C807C1-0FFE-4DFF-986E-CB29515A9093}" dt="2020-12-17T09:48:11.907" v="27" actId="255"/>
          <ac:spMkLst>
            <pc:docMk/>
            <pc:sldMk cId="998242251" sldId="258"/>
            <ac:spMk id="2" creationId="{1B4DD695-B537-4DF2-A667-579116C8E72A}"/>
          </ac:spMkLst>
        </pc:spChg>
        <pc:spChg chg="add del mod">
          <ac:chgData name="dzhandimitrov@gmail.com" userId="f6749fc72d23a0bf" providerId="LiveId" clId="{21C807C1-0FFE-4DFF-986E-CB29515A9093}" dt="2020-12-17T09:47:51.936" v="23" actId="931"/>
          <ac:spMkLst>
            <pc:docMk/>
            <pc:sldMk cId="998242251" sldId="258"/>
            <ac:spMk id="4" creationId="{2F9708D6-F183-4963-89EB-4E319860981C}"/>
          </ac:spMkLst>
        </pc:spChg>
        <pc:spChg chg="add del mod">
          <ac:chgData name="dzhandimitrov@gmail.com" userId="f6749fc72d23a0bf" providerId="LiveId" clId="{21C807C1-0FFE-4DFF-986E-CB29515A9093}" dt="2020-12-17T04:02:37.167" v="1" actId="931"/>
          <ac:spMkLst>
            <pc:docMk/>
            <pc:sldMk cId="998242251" sldId="258"/>
            <ac:spMk id="4" creationId="{E5E36DBC-93D7-49E5-B436-623B8D80F6AB}"/>
          </ac:spMkLst>
        </pc:spChg>
        <pc:picChg chg="del">
          <ac:chgData name="dzhandimitrov@gmail.com" userId="f6749fc72d23a0bf" providerId="LiveId" clId="{21C807C1-0FFE-4DFF-986E-CB29515A9093}" dt="2020-12-17T04:02:27.289" v="0" actId="478"/>
          <ac:picMkLst>
            <pc:docMk/>
            <pc:sldMk cId="998242251" sldId="258"/>
            <ac:picMk id="5" creationId="{95C66A4C-91BA-44D5-B41D-C5308EC7DA8D}"/>
          </ac:picMkLst>
        </pc:picChg>
        <pc:picChg chg="add mod">
          <ac:chgData name="dzhandimitrov@gmail.com" userId="f6749fc72d23a0bf" providerId="LiveId" clId="{21C807C1-0FFE-4DFF-986E-CB29515A9093}" dt="2020-12-17T09:48:01.918" v="26" actId="1076"/>
          <ac:picMkLst>
            <pc:docMk/>
            <pc:sldMk cId="998242251" sldId="258"/>
            <ac:picMk id="6" creationId="{99A0FBD1-6B4B-4B32-9D46-75E7FD3C53BB}"/>
          </ac:picMkLst>
        </pc:picChg>
        <pc:picChg chg="add del mod">
          <ac:chgData name="dzhandimitrov@gmail.com" userId="f6749fc72d23a0bf" providerId="LiveId" clId="{21C807C1-0FFE-4DFF-986E-CB29515A9093}" dt="2020-12-17T09:47:32.693" v="22" actId="478"/>
          <ac:picMkLst>
            <pc:docMk/>
            <pc:sldMk cId="998242251" sldId="258"/>
            <ac:picMk id="7" creationId="{35E62098-557A-46AE-862F-344C0ABB709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A6DF259-8B30-45C6-96CC-947F6DE37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97928754-D296-41F8-A9B0-4AC834F99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F1F2F9E-7E9C-406F-9A33-29AC37A09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15F6A8C5-753F-4212-9408-58F9AD566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9A7F4DF7-3734-48DE-A7B9-42D56B85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23412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2379063-E195-480F-B5AB-07E43303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4532BD4C-6719-48BC-A411-919BBF049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3A63F8D-FAC0-42B5-96D4-DA9A49E5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0E2D254C-AAC6-4815-A164-4C7C9BCF5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18883766-7282-449E-A65F-9A16338D8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63997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9B224B27-87D8-4D18-A4DA-0B15DEB79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9F04A8FF-17BE-4E5E-A7AA-47F154D03E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67785F91-FF6A-40B0-95CC-93DCEF44D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972DAF5-4F17-4591-B21E-794251E60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054C10BC-9548-46C5-ADF2-0CAB65BC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18501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CD44431A-9380-491A-AB63-3AF1B591C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6AE166DA-AA08-4B7C-B108-58FCEBBC3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949384B1-FC64-43F6-B628-F5E507A1A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260B1B93-D98A-4557-915F-1803D7131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43B6B8C-5F62-43D8-97F4-B291D0D81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1503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40A0F10-44F1-451E-A1E5-79908B08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41A79DEE-086F-405D-A476-BB69EF506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AB04A0FB-23C1-4DDE-AF65-3C8197B4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43BCA87E-DFC4-489B-AA00-90C48F69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7A7F317-AECA-4747-8FCC-8DBA2DC6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65505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D7D0B47-FBF2-42A3-B9D4-E263F4B1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2D82509-3402-4AA0-BD17-E376CF06F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94EF7694-FC21-4DDD-920D-581140A7B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9DEA58EA-0749-425B-9F71-061D8C9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A81579F9-42FD-419A-B3B4-6C5D45A5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DAC098C2-E670-4FB4-A4DC-27CC1C1F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18516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A1CEF2A-2A67-4F83-9464-B51F4B72E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2CB8D00D-D362-4B35-A5F5-F13C3E85B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983CE92E-9D30-41FD-B7A6-63AE52F69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708737C0-0B12-4E75-BE13-C380F0A60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B86C49AC-79E3-4006-9A63-FFCC891359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BBE8C04A-8B17-43FC-97D3-F5AA14C4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26511DF4-F3AF-4CF1-BAF4-640C8DF29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5A383D26-088F-4DFF-8D20-C80B75896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202658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DC16D598-0262-4E16-8AD2-BB18F4804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BC3F0145-910B-4817-95F3-AFE9A68E1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992B52FE-8E99-4633-B83D-5C190E0D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06E93B2A-20C3-43EE-B620-403DF46C1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2531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B8BD758E-1E73-4A83-8FEF-370AD65D2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AE138D2A-5591-4738-AC48-6DE6ED594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76FDC75A-7E56-4891-B93B-4CDA97B2F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34146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59F5A2D-31F1-4273-8415-6CB864761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5AA4E026-643F-423C-9948-E664CE316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D923D823-07C4-41B4-9122-BF93A18422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7D46EA42-7B0A-4BCE-99DC-4B5C1408A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8DCE81FD-44FB-4398-84A8-C1E8B3284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21843241-3CCF-4889-9154-1A0CB1F3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424987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0362F2A1-185D-4AF7-8046-32E74A6A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008EE125-BEF0-46EB-B1BA-219A55E11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T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34EADF97-98E4-4EB4-BB05-5BC14F9D5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CDD5FB4C-C136-4E3B-9B67-343D1F485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20EDB90B-FA3D-4654-A4C1-10F332BB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07533160-D5FA-4AF6-BACC-2041F4BBD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12813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BD085AE7-1C95-4EBD-AB72-3DE30635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AT"/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E0ACC289-7BA5-4152-A8EC-3103C4A30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AT"/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0341FF59-717F-4B00-BE2F-46E47043D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F3EDA-9179-4CE3-A997-648CCCFB2B8C}" type="datetimeFigureOut">
              <a:rPr lang="en-AT" smtClean="0"/>
              <a:t>17/12/2020</a:t>
            </a:fld>
            <a:endParaRPr lang="en-AT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55DAD141-5CA6-44AA-A3FB-3F2EC5662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T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4EE1123D-FBAB-4DD6-911B-DD96D1E44E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83FB1-37B0-4180-9A1D-C95B567A86CE}" type="slidenum">
              <a:rPr lang="en-AT" smtClean="0"/>
              <a:t>‹#›</a:t>
            </a:fld>
            <a:endParaRPr lang="en-AT"/>
          </a:p>
        </p:txBody>
      </p:sp>
    </p:spTree>
    <p:extLst>
      <p:ext uri="{BB962C8B-B14F-4D97-AF65-F5344CB8AC3E}">
        <p14:creationId xmlns:p14="http://schemas.microsoft.com/office/powerpoint/2010/main" val="316101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2B00772-24E0-442B-AE0D-22A068B144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500" dirty="0"/>
              <a:t>Cost comparisons between open-source and proprietary software </a:t>
            </a:r>
            <a:endParaRPr lang="en-AT" sz="3500" dirty="0"/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80E17299-991C-4A5E-8D57-13A3C22A3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8268" y="3932608"/>
            <a:ext cx="5449732" cy="1325192"/>
          </a:xfrm>
        </p:spPr>
        <p:txBody>
          <a:bodyPr/>
          <a:lstStyle/>
          <a:p>
            <a:r>
              <a:rPr lang="en-US" dirty="0"/>
              <a:t>Dzhan Dimitrov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16125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ECCE6D02-C082-420F-8859-01B1A7A2F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Table of contents</a:t>
            </a:r>
            <a:endParaRPr lang="en-AT" sz="34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8C76A9ED-56B1-459B-A82F-D34DA729E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162"/>
            <a:ext cx="10515600" cy="53145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AT" dirty="0" err="1"/>
              <a:t>Introduction</a:t>
            </a:r>
            <a:endParaRPr lang="de-AT" dirty="0"/>
          </a:p>
          <a:p>
            <a:pPr marL="0" indent="0">
              <a:buNone/>
            </a:pPr>
            <a:r>
              <a:rPr lang="en-US" dirty="0"/>
              <a:t>1 The economics behind software development</a:t>
            </a:r>
          </a:p>
          <a:p>
            <a:pPr marL="0" indent="0">
              <a:buNone/>
            </a:pPr>
            <a:r>
              <a:rPr lang="en-US" dirty="0"/>
              <a:t>1.1 The logic of successful software</a:t>
            </a:r>
          </a:p>
          <a:p>
            <a:pPr marL="0" indent="0">
              <a:buNone/>
            </a:pPr>
            <a:r>
              <a:rPr lang="en-US" dirty="0"/>
              <a:t>1.2 Subtle aspects of software economics, that must be included in cost/value calculations </a:t>
            </a:r>
          </a:p>
          <a:p>
            <a:pPr marL="0" indent="0">
              <a:buNone/>
            </a:pPr>
            <a:r>
              <a:rPr lang="en-US" dirty="0"/>
              <a:t>1.2.1 Considering the scalability of software as a value source </a:t>
            </a:r>
          </a:p>
          <a:p>
            <a:pPr marL="0" indent="0">
              <a:buNone/>
            </a:pPr>
            <a:r>
              <a:rPr lang="en-US" dirty="0"/>
              <a:t>1.2.2 Considering late delivery time of software as opportunity cost</a:t>
            </a:r>
          </a:p>
          <a:p>
            <a:pPr marL="0" indent="0">
              <a:buNone/>
            </a:pPr>
            <a:r>
              <a:rPr lang="en-US" dirty="0"/>
              <a:t>1.3 How can the process of software creation be improved?</a:t>
            </a:r>
          </a:p>
          <a:p>
            <a:pPr marL="0" indent="0">
              <a:buNone/>
            </a:pPr>
            <a:r>
              <a:rPr lang="en-US" dirty="0"/>
              <a:t>1.3.1 Flat decision-making for better value delivery </a:t>
            </a:r>
          </a:p>
          <a:p>
            <a:pPr marL="0" indent="0">
              <a:buNone/>
            </a:pPr>
            <a:r>
              <a:rPr lang="en-US" dirty="0"/>
              <a:t>1.3.2 Creating direct links between technical parameters and business aspects</a:t>
            </a:r>
          </a:p>
          <a:p>
            <a:pPr marL="0" indent="0">
              <a:buNone/>
            </a:pPr>
            <a:r>
              <a:rPr lang="en-US" dirty="0"/>
              <a:t>2 How to estimate the costs of a software development project? </a:t>
            </a:r>
          </a:p>
          <a:p>
            <a:pPr marL="0" indent="0">
              <a:buNone/>
            </a:pPr>
            <a:r>
              <a:rPr lang="en-US" dirty="0"/>
              <a:t>2.1 Cost fluctuations and their interdependence with the learning curve in new projects</a:t>
            </a:r>
          </a:p>
          <a:p>
            <a:pPr marL="0" indent="0">
              <a:buNone/>
            </a:pPr>
            <a:r>
              <a:rPr lang="en-US" dirty="0"/>
              <a:t>2.2 Lifecycle of the designed products </a:t>
            </a:r>
          </a:p>
          <a:p>
            <a:pPr marL="0" indent="0">
              <a:buNone/>
            </a:pPr>
            <a:r>
              <a:rPr lang="en-US" dirty="0"/>
              <a:t>2.3 Designing the products considering future circumstances</a:t>
            </a:r>
          </a:p>
          <a:p>
            <a:pPr marL="0" indent="0">
              <a:buNone/>
            </a:pPr>
            <a:r>
              <a:rPr lang="en-US" dirty="0"/>
              <a:t>3 Open-source software and its economic sense </a:t>
            </a:r>
          </a:p>
          <a:p>
            <a:pPr marL="0" indent="0">
              <a:buNone/>
            </a:pPr>
            <a:r>
              <a:rPr lang="de-AT" dirty="0"/>
              <a:t>3.1 Community open-source </a:t>
            </a:r>
          </a:p>
          <a:p>
            <a:pPr marL="0" indent="0">
              <a:buNone/>
            </a:pPr>
            <a:r>
              <a:rPr lang="de-AT" dirty="0"/>
              <a:t>3.2 Single-</a:t>
            </a:r>
            <a:r>
              <a:rPr lang="de-AT" dirty="0" err="1"/>
              <a:t>vendor</a:t>
            </a:r>
            <a:r>
              <a:rPr lang="de-AT" dirty="0"/>
              <a:t> </a:t>
            </a:r>
            <a:r>
              <a:rPr lang="de-AT" dirty="0" err="1"/>
              <a:t>commercial</a:t>
            </a:r>
            <a:r>
              <a:rPr lang="de-AT" dirty="0"/>
              <a:t> open-source</a:t>
            </a:r>
          </a:p>
          <a:p>
            <a:pPr marL="0" indent="0">
              <a:buNone/>
            </a:pPr>
            <a:r>
              <a:rPr lang="en-US" dirty="0"/>
              <a:t>3.2.1 Business function of the open-source release </a:t>
            </a:r>
          </a:p>
          <a:p>
            <a:pPr marL="0" indent="0">
              <a:buNone/>
            </a:pPr>
            <a:r>
              <a:rPr lang="en-US" dirty="0"/>
              <a:t>3.2.2 How the open-source develops your product?</a:t>
            </a:r>
          </a:p>
          <a:p>
            <a:pPr marL="0" indent="0">
              <a:buNone/>
            </a:pP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755456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A4D00F4-AB0F-4545-AED8-AB981FEC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Table of contents </a:t>
            </a:r>
            <a:endParaRPr lang="en-AT" sz="3400" dirty="0"/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9D709139-EC0E-473F-8C62-4C361E972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4 The motivation to be part of community opensource project</a:t>
            </a:r>
          </a:p>
          <a:p>
            <a:pPr marL="0" indent="0">
              <a:buNone/>
            </a:pPr>
            <a:r>
              <a:rPr lang="de-AT" dirty="0"/>
              <a:t>4.1 </a:t>
            </a:r>
            <a:r>
              <a:rPr lang="de-AT" dirty="0" err="1"/>
              <a:t>Materialistic</a:t>
            </a:r>
            <a:r>
              <a:rPr lang="de-AT" dirty="0"/>
              <a:t> </a:t>
            </a:r>
            <a:r>
              <a:rPr lang="de-AT" dirty="0" err="1"/>
              <a:t>motives</a:t>
            </a:r>
            <a:r>
              <a:rPr lang="de-AT" dirty="0"/>
              <a:t> in open-source </a:t>
            </a:r>
            <a:r>
              <a:rPr lang="de-AT" dirty="0" err="1"/>
              <a:t>participation</a:t>
            </a:r>
            <a:endParaRPr lang="en-US" dirty="0"/>
          </a:p>
          <a:p>
            <a:pPr marL="0" indent="0">
              <a:buNone/>
            </a:pPr>
            <a:r>
              <a:rPr lang="de-AT" dirty="0"/>
              <a:t>4.2 Non-</a:t>
            </a:r>
            <a:r>
              <a:rPr lang="de-AT" dirty="0" err="1"/>
              <a:t>materialistic</a:t>
            </a:r>
            <a:r>
              <a:rPr lang="de-AT" dirty="0"/>
              <a:t> </a:t>
            </a:r>
            <a:r>
              <a:rPr lang="de-AT" dirty="0" err="1"/>
              <a:t>motives</a:t>
            </a:r>
            <a:r>
              <a:rPr lang="de-AT" dirty="0"/>
              <a:t> in open-source </a:t>
            </a:r>
            <a:r>
              <a:rPr lang="de-AT" dirty="0" err="1"/>
              <a:t>participation</a:t>
            </a:r>
            <a:r>
              <a:rPr lang="de-AT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 How similar/different are open-source and proprietary firms in their production and selling approaches?</a:t>
            </a:r>
          </a:p>
          <a:p>
            <a:pPr marL="0" indent="0">
              <a:buNone/>
            </a:pPr>
            <a:r>
              <a:rPr lang="en-US" dirty="0"/>
              <a:t>5.1 The evolution of Microsoft and its research and development costs</a:t>
            </a:r>
          </a:p>
          <a:p>
            <a:pPr marL="0" indent="0">
              <a:buNone/>
            </a:pPr>
            <a:r>
              <a:rPr lang="en-US" dirty="0"/>
              <a:t>5.2 The evolution of Red Hat Linux its research and development costs</a:t>
            </a:r>
          </a:p>
          <a:p>
            <a:pPr marL="0" indent="0">
              <a:buNone/>
            </a:pPr>
            <a:r>
              <a:rPr lang="en-US" dirty="0"/>
              <a:t>5.3 Similarities between business approaches between opensource and proprietary firms</a:t>
            </a:r>
          </a:p>
          <a:p>
            <a:pPr marL="0" indent="0">
              <a:buNone/>
            </a:pPr>
            <a:r>
              <a:rPr lang="de-AT" dirty="0"/>
              <a:t>5.3.1 </a:t>
            </a:r>
            <a:r>
              <a:rPr lang="de-AT" dirty="0" err="1"/>
              <a:t>Red</a:t>
            </a:r>
            <a:r>
              <a:rPr lang="de-AT" dirty="0"/>
              <a:t> Hat’s </a:t>
            </a:r>
            <a:r>
              <a:rPr lang="de-AT" dirty="0" err="1"/>
              <a:t>acquisition</a:t>
            </a:r>
            <a:r>
              <a:rPr lang="de-AT" dirty="0"/>
              <a:t> </a:t>
            </a:r>
            <a:r>
              <a:rPr lang="de-AT" dirty="0" err="1"/>
              <a:t>costs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5.3.2 Transition to dual-licensing of open-source firm</a:t>
            </a:r>
          </a:p>
          <a:p>
            <a:pPr marL="0" indent="0">
              <a:buNone/>
            </a:pPr>
            <a:r>
              <a:rPr lang="en-US" dirty="0"/>
              <a:t>5.4 Applications layer production and selling strategies </a:t>
            </a:r>
          </a:p>
          <a:p>
            <a:pPr marL="0" indent="0">
              <a:buNone/>
            </a:pPr>
            <a:r>
              <a:rPr lang="en-US" dirty="0"/>
              <a:t>5.4.1 Development of proprietary firm SAP</a:t>
            </a:r>
          </a:p>
          <a:p>
            <a:pPr marL="0" indent="0">
              <a:buNone/>
            </a:pPr>
            <a:r>
              <a:rPr lang="en-US" dirty="0"/>
              <a:t>5.4.2 Development of open-source firm Compiere</a:t>
            </a:r>
          </a:p>
          <a:p>
            <a:pPr marL="0" indent="0">
              <a:buNone/>
            </a:pPr>
            <a:r>
              <a:rPr lang="en-US" dirty="0"/>
              <a:t>5.5 Equalization in the selling approach </a:t>
            </a:r>
          </a:p>
          <a:p>
            <a:pPr marL="0" indent="0">
              <a:buNone/>
            </a:pPr>
            <a:r>
              <a:rPr lang="en-US" dirty="0"/>
              <a:t>Conclusion</a:t>
            </a: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3178559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B4DD695-B537-4DF2-A667-579116C8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Gannt Chart</a:t>
            </a:r>
            <a:endParaRPr lang="en-AT" sz="3600" dirty="0"/>
          </a:p>
        </p:txBody>
      </p:sp>
      <p:pic>
        <p:nvPicPr>
          <p:cNvPr id="6" name="Контейнер за съдържание 5">
            <a:extLst>
              <a:ext uri="{FF2B5EF4-FFF2-40B4-BE49-F238E27FC236}">
                <a16:creationId xmlns:a16="http://schemas.microsoft.com/office/drawing/2014/main" id="{99A0FBD1-6B4B-4B32-9D46-75E7FD3C53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8" y="2111605"/>
            <a:ext cx="11590003" cy="3770720"/>
          </a:xfrm>
        </p:spPr>
      </p:pic>
    </p:spTree>
    <p:extLst>
      <p:ext uri="{BB962C8B-B14F-4D97-AF65-F5344CB8AC3E}">
        <p14:creationId xmlns:p14="http://schemas.microsoft.com/office/powerpoint/2010/main" val="998242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271</Words>
  <Application>Microsoft Office PowerPoint</Application>
  <PresentationFormat>Широк екран</PresentationFormat>
  <Paragraphs>37</Paragraphs>
  <Slides>4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на Office</vt:lpstr>
      <vt:lpstr>Cost comparisons between open-source and proprietary software </vt:lpstr>
      <vt:lpstr>Table of contents</vt:lpstr>
      <vt:lpstr>Table of contents </vt:lpstr>
      <vt:lpstr>Gannt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comparisons between open-source and proprietary software</dc:title>
  <dc:creator>dzhandimitrov@gmail.com</dc:creator>
  <cp:lastModifiedBy>dzhandimitrov@gmail.com</cp:lastModifiedBy>
  <cp:revision>5</cp:revision>
  <dcterms:created xsi:type="dcterms:W3CDTF">2020-12-17T02:47:29Z</dcterms:created>
  <dcterms:modified xsi:type="dcterms:W3CDTF">2020-12-17T09:48:22Z</dcterms:modified>
</cp:coreProperties>
</file>