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18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2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157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92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159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52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249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384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4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0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993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83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53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77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6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5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86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426852-637C-4754-914F-9CD695BBC4CB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9121DC-650B-4EAF-8291-F7FB7A01728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6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8" Target="../media/image9.png" Type="http://schemas.openxmlformats.org/officeDocument/2006/relationships/image"/><Relationship Id="rId3" Target="../media/image4.jpeg" Type="http://schemas.openxmlformats.org/officeDocument/2006/relationships/image"/><Relationship Id="rId7" Target="../media/image8.png" Type="http://schemas.openxmlformats.org/officeDocument/2006/relationships/image"/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7.png" Type="http://schemas.openxmlformats.org/officeDocument/2006/relationships/image"/><Relationship Id="rId5" Target="../media/image6.jpeg" Type="http://schemas.openxmlformats.org/officeDocument/2006/relationships/image"/><Relationship Id="rId4" Target="../media/image5.pn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C526-0EA2-473B-B2BD-BA44BB885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7C2C5-C961-4158-8042-00805CD40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Marko Dzigumovic/ h1554137</a:t>
            </a:r>
          </a:p>
          <a:p>
            <a:r>
              <a:rPr lang="de-DE" dirty="0"/>
              <a:t>Wintersemester 2020/21</a:t>
            </a:r>
          </a:p>
          <a:p>
            <a:r>
              <a:rPr lang="de-DE" dirty="0"/>
              <a:t>Seminar aus BIS</a:t>
            </a:r>
          </a:p>
        </p:txBody>
      </p:sp>
    </p:spTree>
    <p:extLst>
      <p:ext uri="{BB962C8B-B14F-4D97-AF65-F5344CB8AC3E}">
        <p14:creationId xmlns:p14="http://schemas.microsoft.com/office/powerpoint/2010/main" val="89998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A0686-7537-4B04-A859-D2C9153E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Preiswerte Onlinebanken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FE888-4911-4974-A35B-EF2BE13D5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Prepaidkarten</a:t>
            </a:r>
          </a:p>
          <a:p>
            <a:r>
              <a:rPr lang="de-DE" dirty="0"/>
              <a:t>Gute Konditionen</a:t>
            </a:r>
          </a:p>
          <a:p>
            <a:r>
              <a:rPr lang="de-DE" dirty="0"/>
              <a:t>N26/  Transferwise</a:t>
            </a:r>
          </a:p>
          <a:p>
            <a:r>
              <a:rPr lang="de-DE" dirty="0"/>
              <a:t>Revolut</a:t>
            </a:r>
          </a:p>
          <a:p>
            <a:pPr lvl="1"/>
            <a:r>
              <a:rPr lang="de-DE" dirty="0"/>
              <a:t>Neue Gebühren und Freibetragsgrenzen</a:t>
            </a:r>
          </a:p>
          <a:p>
            <a:pPr lvl="1"/>
            <a:r>
              <a:rPr lang="de-DE" dirty="0"/>
              <a:t>200€ danach 2%</a:t>
            </a:r>
          </a:p>
          <a:p>
            <a:pPr lvl="1"/>
            <a:r>
              <a:rPr lang="de-DE" dirty="0"/>
              <a:t>1000€ pro Monat kostenlos wechseln</a:t>
            </a:r>
          </a:p>
          <a:p>
            <a:endParaRPr lang="de-DE" dirty="0"/>
          </a:p>
        </p:txBody>
      </p:sp>
      <p:pic>
        <p:nvPicPr>
          <p:cNvPr id="1026" name="Picture 2" descr="A better way to handle your money | Revolut">
            <a:extLst>
              <a:ext uri="{FF2B5EF4-FFF2-40B4-BE49-F238E27FC236}">
                <a16:creationId xmlns:a16="http://schemas.microsoft.com/office/drawing/2014/main" id="{BFDCE86D-D7EA-4C0A-A96F-920F4C8E8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136" y="3281132"/>
            <a:ext cx="4347402" cy="228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26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9EB0C-C237-4775-9A88-C3FD5321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E851C-B1A1-4C16-BD47-A20CAF20A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Euro/ nicht Euro</a:t>
            </a:r>
          </a:p>
          <a:p>
            <a:r>
              <a:rPr lang="de-DE" dirty="0"/>
              <a:t>Welche Karte?</a:t>
            </a:r>
          </a:p>
          <a:p>
            <a:r>
              <a:rPr lang="de-DE" dirty="0"/>
              <a:t>Viel im Ausland?</a:t>
            </a:r>
          </a:p>
          <a:p>
            <a:r>
              <a:rPr lang="de-DE" dirty="0"/>
              <a:t>Individuelle Entscheidung</a:t>
            </a:r>
          </a:p>
          <a:p>
            <a:r>
              <a:rPr lang="de-DE" dirty="0"/>
              <a:t>Mix aus Zahlungskarten und Bargeld</a:t>
            </a:r>
          </a:p>
        </p:txBody>
      </p:sp>
    </p:spTree>
    <p:extLst>
      <p:ext uri="{BB962C8B-B14F-4D97-AF65-F5344CB8AC3E}">
        <p14:creationId xmlns:p14="http://schemas.microsoft.com/office/powerpoint/2010/main" val="307944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2122-4350-47B3-957A-E7C57280E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Vielen Dank für die Aufmerksamkkeit!</a:t>
            </a:r>
            <a:br>
              <a:rPr lang="de-DE" dirty="0"/>
            </a:br>
            <a:r>
              <a:rPr lang="de-DE" dirty="0"/>
              <a:t>Fragen?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C6C9FE34-176C-4DA9-9505-929D58B8D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3429000"/>
            <a:ext cx="5739788" cy="297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48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CE46-3A07-4894-87F8-7B5772A2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6652-E21F-4D8B-BD46-63164D34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NFC- System</a:t>
            </a:r>
          </a:p>
          <a:p>
            <a:r>
              <a:rPr lang="de-DE" dirty="0"/>
              <a:t>Kredit,- Debit- Prepaidkarten</a:t>
            </a:r>
          </a:p>
          <a:p>
            <a:r>
              <a:rPr lang="de-DE" dirty="0"/>
              <a:t>Gebühren beim Einsatz von Bargeld</a:t>
            </a:r>
          </a:p>
          <a:p>
            <a:r>
              <a:rPr lang="de-DE" dirty="0"/>
              <a:t>Gebühren beim Einsatz von NFC- Karten</a:t>
            </a:r>
          </a:p>
          <a:p>
            <a:r>
              <a:rPr lang="de-DE" dirty="0"/>
              <a:t>Preiswerte Onlinebanken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919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9399-6C3C-40D5-9F41-E29ACB24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NFC- Zahlungssystem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4B6A2-D40B-47A9-8691-18F8D038B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Nicht nur bei Zahlungskarten</a:t>
            </a:r>
          </a:p>
          <a:p>
            <a:r>
              <a:rPr lang="de-DE" dirty="0"/>
              <a:t>Smartphone, Smartwatch</a:t>
            </a:r>
          </a:p>
          <a:p>
            <a:r>
              <a:rPr lang="de-DE" dirty="0"/>
              <a:t>Sehr sicher</a:t>
            </a:r>
          </a:p>
          <a:p>
            <a:r>
              <a:rPr lang="de-DE" dirty="0"/>
              <a:t>Sehr geringe Distanz</a:t>
            </a:r>
          </a:p>
        </p:txBody>
      </p:sp>
      <p:pic>
        <p:nvPicPr>
          <p:cNvPr id="4098" name="Picture 2" descr="NFC Logos – Ata Distance">
            <a:extLst>
              <a:ext uri="{FF2B5EF4-FFF2-40B4-BE49-F238E27FC236}">
                <a16:creationId xmlns:a16="http://schemas.microsoft.com/office/drawing/2014/main" id="{1B44BB77-C0CB-41CC-BA78-8CBE410C5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430" y="3298069"/>
            <a:ext cx="5223017" cy="186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70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Kredit- und Prepaidkarten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Mastercard</a:t>
            </a:r>
          </a:p>
          <a:p>
            <a:r>
              <a:rPr lang="de-DE" dirty="0"/>
              <a:t>Visa</a:t>
            </a:r>
          </a:p>
          <a:p>
            <a:r>
              <a:rPr lang="de-DE" dirty="0"/>
              <a:t>Diners Club</a:t>
            </a:r>
          </a:p>
          <a:p>
            <a:r>
              <a:rPr lang="de-DE" dirty="0"/>
              <a:t>Discovery Financial Services</a:t>
            </a:r>
          </a:p>
          <a:p>
            <a:r>
              <a:rPr lang="de-DE" dirty="0"/>
              <a:t>American Express</a:t>
            </a:r>
          </a:p>
          <a:p>
            <a:r>
              <a:rPr lang="de-DE" dirty="0"/>
              <a:t>China UnionPay</a:t>
            </a:r>
          </a:p>
          <a:p>
            <a:r>
              <a:rPr lang="de-DE" dirty="0"/>
              <a:t>Japan Credit Bureau</a:t>
            </a:r>
          </a:p>
        </p:txBody>
      </p:sp>
      <p:pic>
        <p:nvPicPr>
          <p:cNvPr id="3074" name="Picture 2" descr="Mastercard - Wikipedia">
            <a:extLst>
              <a:ext uri="{FF2B5EF4-FFF2-40B4-BE49-F238E27FC236}">
                <a16:creationId xmlns:a16="http://schemas.microsoft.com/office/drawing/2014/main" id="{C780DAB4-8913-4250-9FD0-1A9F59AEE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751" y="2326481"/>
            <a:ext cx="1545990" cy="119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isa | LinkedIn">
            <a:extLst>
              <a:ext uri="{FF2B5EF4-FFF2-40B4-BE49-F238E27FC236}">
                <a16:creationId xmlns:a16="http://schemas.microsoft.com/office/drawing/2014/main" id="{519B4937-810C-403E-86FE-3DC5727E5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470" y="454675"/>
            <a:ext cx="1422553" cy="142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Willkommen im Diners Club!">
            <a:extLst>
              <a:ext uri="{FF2B5EF4-FFF2-40B4-BE49-F238E27FC236}">
                <a16:creationId xmlns:a16="http://schemas.microsoft.com/office/drawing/2014/main" id="{0CBF0254-6A51-43E3-9F39-C6E737959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292" y="2014480"/>
            <a:ext cx="2915430" cy="182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Discover Financial Services | ContactCenterWorld.com">
            <a:extLst>
              <a:ext uri="{FF2B5EF4-FFF2-40B4-BE49-F238E27FC236}">
                <a16:creationId xmlns:a16="http://schemas.microsoft.com/office/drawing/2014/main" id="{409D6E53-03C4-43E8-A701-97CA03461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57" y="2500828"/>
            <a:ext cx="2697172" cy="68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American Express – Wikipedia">
            <a:extLst>
              <a:ext uri="{FF2B5EF4-FFF2-40B4-BE49-F238E27FC236}">
                <a16:creationId xmlns:a16="http://schemas.microsoft.com/office/drawing/2014/main" id="{27F229CE-3707-41B6-AFB6-582782728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025" y="4529078"/>
            <a:ext cx="1825098" cy="182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>
            <a:extLst>
              <a:ext uri="{FF2B5EF4-FFF2-40B4-BE49-F238E27FC236}">
                <a16:creationId xmlns:a16="http://schemas.microsoft.com/office/drawing/2014/main" id="{36A63EB8-5258-40B4-893A-DE4685851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015" y="3629772"/>
            <a:ext cx="2247442" cy="140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JCB Co., Ltd. - Wikipedia">
            <a:extLst>
              <a:ext uri="{FF2B5EF4-FFF2-40B4-BE49-F238E27FC236}">
                <a16:creationId xmlns:a16="http://schemas.microsoft.com/office/drawing/2014/main" id="{62B305D6-324D-41CA-BD9B-5B8959E70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964" y="4867849"/>
            <a:ext cx="2163451" cy="167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23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Kreditkarten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Überziehungsrahmen</a:t>
            </a:r>
          </a:p>
          <a:p>
            <a:r>
              <a:rPr lang="de-DE" dirty="0"/>
              <a:t>Bonität</a:t>
            </a:r>
          </a:p>
          <a:p>
            <a:r>
              <a:rPr lang="de-DE" dirty="0"/>
              <a:t>Einkommensabhängig</a:t>
            </a:r>
          </a:p>
          <a:p>
            <a:r>
              <a:rPr lang="de-DE" dirty="0"/>
              <a:t>(immer) Kostenpflichtig</a:t>
            </a:r>
          </a:p>
        </p:txBody>
      </p:sp>
    </p:spTree>
    <p:extLst>
      <p:ext uri="{BB962C8B-B14F-4D97-AF65-F5344CB8AC3E}">
        <p14:creationId xmlns:p14="http://schemas.microsoft.com/office/powerpoint/2010/main" val="398374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D82-0AEE-44D5-8FC9-E3A478314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Prepaidkarten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40B1-6E7C-42A9-8CA8-A2EAC222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Kein Überziehungsrahmen</a:t>
            </a:r>
          </a:p>
          <a:p>
            <a:r>
              <a:rPr lang="de-DE" dirty="0"/>
              <a:t>Bonität wird nicht überprüft</a:t>
            </a:r>
          </a:p>
          <a:p>
            <a:r>
              <a:rPr lang="de-DE" dirty="0"/>
              <a:t>Nicht Einkommensabhängig</a:t>
            </a:r>
          </a:p>
          <a:p>
            <a:r>
              <a:rPr lang="de-DE" dirty="0"/>
              <a:t>Großteils kostenlos</a:t>
            </a:r>
          </a:p>
        </p:txBody>
      </p:sp>
    </p:spTree>
    <p:extLst>
      <p:ext uri="{BB962C8B-B14F-4D97-AF65-F5344CB8AC3E}">
        <p14:creationId xmlns:p14="http://schemas.microsoft.com/office/powerpoint/2010/main" val="110615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6233-0CFD-44B4-93EB-5B49F89A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Bankomatkarten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D6DE-F5A0-4806-94BC-3A127A489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Debitkarten</a:t>
            </a:r>
          </a:p>
          <a:p>
            <a:r>
              <a:rPr lang="de-DE" dirty="0"/>
              <a:t>Abbuchung direkt vom Bankkono</a:t>
            </a:r>
          </a:p>
          <a:p>
            <a:r>
              <a:rPr lang="de-DE" dirty="0"/>
              <a:t>Meastro und V-Pay</a:t>
            </a: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DFC69F92-692C-4FFE-A7BF-B4714B800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81" y="3035032"/>
            <a:ext cx="4368303" cy="216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04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FC5C-F23D-4737-969C-5687AAA0A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Gebühren beim Einsatz von Bargeld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E9B2C-267D-46CD-B72D-01529DA59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EU/ EU- Ausland</a:t>
            </a:r>
          </a:p>
          <a:p>
            <a:r>
              <a:rPr lang="de-DE" dirty="0"/>
              <a:t>Wechselkurs</a:t>
            </a:r>
          </a:p>
          <a:p>
            <a:r>
              <a:rPr lang="de-DE" dirty="0"/>
              <a:t>Obergrenzen</a:t>
            </a:r>
          </a:p>
          <a:p>
            <a:pPr lvl="1"/>
            <a:r>
              <a:rPr lang="de-DE" dirty="0"/>
              <a:t>Frankreich bis 1.000€ und Belgien bis 3.000€</a:t>
            </a:r>
          </a:p>
          <a:p>
            <a:r>
              <a:rPr lang="de-DE" dirty="0"/>
              <a:t>Sicherheit</a:t>
            </a:r>
          </a:p>
          <a:p>
            <a:r>
              <a:rPr lang="de-DE" dirty="0"/>
              <a:t>Anonymität</a:t>
            </a:r>
          </a:p>
          <a:p>
            <a:r>
              <a:rPr lang="de-DE" dirty="0"/>
              <a:t>Manipulationsentgeld</a:t>
            </a:r>
          </a:p>
        </p:txBody>
      </p:sp>
    </p:spTree>
    <p:extLst>
      <p:ext uri="{BB962C8B-B14F-4D97-AF65-F5344CB8AC3E}">
        <p14:creationId xmlns:p14="http://schemas.microsoft.com/office/powerpoint/2010/main" val="1035626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9D5E-5866-42F2-B998-A35A47E5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Gebühren beim Einsatz von NFC- Karten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C7BDE-54BF-4922-97BF-2006A9292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Euro/ nicht- Euroraum</a:t>
            </a:r>
          </a:p>
          <a:p>
            <a:r>
              <a:rPr lang="de-DE" dirty="0"/>
              <a:t>Bargeldbehebungsgebühr und Manipulationsentgeld</a:t>
            </a:r>
          </a:p>
          <a:p>
            <a:r>
              <a:rPr lang="de-DE" dirty="0"/>
              <a:t>Akzeptanz</a:t>
            </a:r>
          </a:p>
          <a:p>
            <a:r>
              <a:rPr lang="de-DE" dirty="0"/>
              <a:t>Versicherung</a:t>
            </a:r>
          </a:p>
          <a:p>
            <a:r>
              <a:rPr lang="de-DE" dirty="0"/>
              <a:t>Sicherheit</a:t>
            </a:r>
          </a:p>
          <a:p>
            <a:r>
              <a:rPr lang="de-DE" dirty="0"/>
              <a:t>Bonusprogramme</a:t>
            </a:r>
          </a:p>
        </p:txBody>
      </p:sp>
    </p:spTree>
    <p:extLst>
      <p:ext uri="{BB962C8B-B14F-4D97-AF65-F5344CB8AC3E}">
        <p14:creationId xmlns:p14="http://schemas.microsoft.com/office/powerpoint/2010/main" val="1069462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198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Vergleich und kritische Evaluierung der verrechneten Kosten beim Bezahlen über NFC mit Kreditkarten und Bankomatkarten anstatt mit Bargeld</vt:lpstr>
      <vt:lpstr>Einleitung</vt:lpstr>
      <vt:lpstr>NFC- Zahlungssystem</vt:lpstr>
      <vt:lpstr>Kredit- und Prepaidkarten</vt:lpstr>
      <vt:lpstr>Kreditkarten</vt:lpstr>
      <vt:lpstr>Prepaidkarten</vt:lpstr>
      <vt:lpstr>Bankomatkarten</vt:lpstr>
      <vt:lpstr>Gebühren beim Einsatz von Bargeld</vt:lpstr>
      <vt:lpstr>Gebühren beim Einsatz von NFC- Karten</vt:lpstr>
      <vt:lpstr>Preiswerte Onlinebanken</vt:lpstr>
      <vt:lpstr>Zusammenfassung</vt:lpstr>
      <vt:lpstr>Vielen Dank für die Aufmerksamkkeit! 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14</cp:revision>
  <dcterms:created xsi:type="dcterms:W3CDTF">2020-12-17T13:14:44Z</dcterms:created>
  <dcterms:modified xsi:type="dcterms:W3CDTF">2021-01-06T22:35:59Z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642449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