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63" r:id="rId2"/>
    <p:sldId id="261" r:id="rId3"/>
    <p:sldId id="262" r:id="rId4"/>
    <p:sldId id="265" r:id="rId5"/>
    <p:sldId id="266" r:id="rId6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1"/>
    <p:restoredTop sz="94659"/>
  </p:normalViewPr>
  <p:slideViewPr>
    <p:cSldViewPr snapToGrid="0" snapToObjects="1" showGuides="1">
      <p:cViewPr varScale="1">
        <p:scale>
          <a:sx n="97" d="100"/>
          <a:sy n="97" d="100"/>
        </p:scale>
        <p:origin x="232" y="2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174C17B-B6FD-F746-8CFE-ED2BDA9146A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AF4C73DB-7C93-054B-BC58-69B43C1831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94590D4-7274-C14D-8C6F-6AFAAE86AC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21DB933-29CC-5F48-B200-084A505D28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F07497A-42C9-024D-BD68-3FADE54B29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409572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C85B17-EA1B-624C-AA8F-45C3F6C10E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BC2F1573-4455-EE4F-BEA4-5A078F83EA1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8C7979A-DA43-2942-A2DF-661678B2B7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0BD7581-E8B3-9F47-ADC3-39DA70A726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84EAE65-8EA1-514C-9348-597ED2CB4F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35463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E77660FB-E581-AC40-A440-06DD2F913D0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E6556DB6-A2DD-E84D-A294-E15296151A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368FDF1-28F4-2348-8DA9-F5408E0EA8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45B5006-BD3B-9140-914D-E2539A385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3F9CF37-5A88-ED42-8417-92D092822D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158774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DD3764D-CDB0-8544-BBC6-5614A55F16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1AF3BD8-0E5C-7140-99CF-31992A535FF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2AE104C-1FD9-4F42-9CD7-971C79D0AC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92E9014-CE66-DA48-A849-54DA8B95B1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641A258-7A65-F845-AC57-28DEB23DAF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524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AF7566-3A42-5E40-9089-84C92A6E66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21DA7ECC-0482-8B45-A0E0-66DD339DC2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0CFAD73-E9D7-9E4F-95D1-6019F98FFA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E27BFB8-3A06-174E-B7E7-03BC65A2C4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900086E-812A-A04F-A2A9-590BEFEF41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404896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0E343E0-76B7-F54C-B539-8EBF76ABF6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5A7EB4A-4142-7F40-8877-A8ED9323523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8ED71030-ACE1-1441-8924-35E3B8418D6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EFDF98B3-201A-834C-893F-6F97C30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43777BC1-5FF3-DE41-8614-4E90865CFE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EB7C2A1C-AFB6-044D-B89B-C95F9F4B5E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26842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D935D94-D87F-5C40-B24C-0D77C341D1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E2CA1AA4-945E-4C46-94AA-E66E61FC7A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0458C8FA-946D-864E-A88C-7AD7FFB126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97B21F63-E951-0948-9CAB-8F1B19D2C7C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3EFCF5E6-85C8-1048-9389-BC5A8003257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3DC8641E-A249-9C42-9B82-D29210EC76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FFC966DF-FAFC-C74D-BF5B-D726910B52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C550DC6F-5D7B-D04C-B95F-340EEE0CCE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229618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A637AA-4FC7-DA4F-B2AD-51A2FD28A2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A3DA0121-A430-644C-B836-B470751E82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520D70F8-83C5-054A-9FF5-36DDB6C165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8515694E-06CD-1247-8E8F-6C0A3337D6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467981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C0277BFC-050E-6840-AB46-15D0BC8449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39C321D7-8ED9-434A-85DA-D40857603A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A97C886F-B3E9-8147-A40A-496F0FADAA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992577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E39E026-0211-A34A-9BB6-49EDFCC3E7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07F504D1-F20B-6F47-8202-F6EDE1AFEF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E41FD34-D7FE-234B-9274-92FC1EF0600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44C38612-6F19-4145-9A95-D4C6238CC1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0BBB2DE-8399-E144-9174-552C690DF0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DE0A95A3-476D-F540-A393-C5210C7FC1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33426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CA250F6-D455-0541-A9EE-1CBA4619E3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39B65850-92E7-1A4E-9DCF-099AF24602A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864A1B12-1BB2-8640-8DEA-78EDDC70E5D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465C770-510C-6540-9FC1-347132AA65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EA64B247-E07B-CB46-B479-7013E6ECB0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14AF0E9D-FB34-DE49-A1B5-0C82D56A19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99608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DA36BD41-2EE5-E24E-B53C-667A215AA0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8877CB23-5F59-2945-B7E6-3FDEB9D980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8E1D04F-2216-2740-B5AF-826EA66FEF3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EC25B7-D272-244A-B522-4AFC6E794387}" type="datetimeFigureOut">
              <a:rPr lang="de-DE" smtClean="0"/>
              <a:t>28.10.20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427B5C1-BFE4-7E48-A085-1A3BD2E4724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4536916-9779-194E-BCFD-D19C59BAB44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FAF0D2-52E7-5A45-A4A4-967AEC47E35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7974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0740201-CA0C-8F42-818D-5824DA41AF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2051736"/>
            <a:ext cx="9144000" cy="2387600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#13 Proprietary vs. Open Source  Software Markets in IT: </a:t>
            </a:r>
            <a:r>
              <a:rPr lang="en-US" dirty="0"/>
              <a:t>Apple, Microsoft, Google</a:t>
            </a:r>
            <a:endParaRPr lang="de-AT" dirty="0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078C49D8-F302-764C-80C8-C1E20F2BD91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907756"/>
            <a:ext cx="9144000" cy="929373"/>
          </a:xfrm>
        </p:spPr>
        <p:txBody>
          <a:bodyPr/>
          <a:lstStyle/>
          <a:p>
            <a:r>
              <a:rPr lang="de-DE" dirty="0" err="1"/>
              <a:t>from</a:t>
            </a:r>
            <a:r>
              <a:rPr lang="de-DE" dirty="0"/>
              <a:t> Gregor </a:t>
            </a:r>
            <a:r>
              <a:rPr lang="de-DE" dirty="0" err="1"/>
              <a:t>Koppensteiner</a:t>
            </a:r>
            <a:endParaRPr lang="de-DE" dirty="0"/>
          </a:p>
          <a:p>
            <a:r>
              <a:rPr lang="de-DE" dirty="0"/>
              <a:t>h11801956</a:t>
            </a:r>
          </a:p>
        </p:txBody>
      </p:sp>
    </p:spTree>
    <p:extLst>
      <p:ext uri="{BB962C8B-B14F-4D97-AF65-F5344CB8AC3E}">
        <p14:creationId xmlns:p14="http://schemas.microsoft.com/office/powerpoint/2010/main" val="20045847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2E25B2-E2D3-9E41-A67B-C70BCB505F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Table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contents</a:t>
            </a:r>
            <a:endParaRPr lang="de-DE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24E0A734-9CA4-D248-A299-9AB7F383A3E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050076" cy="4351338"/>
          </a:xfrm>
        </p:spPr>
        <p:txBody>
          <a:bodyPr>
            <a:normAutofit fontScale="92500" lnSpcReduction="10000"/>
          </a:bodyPr>
          <a:lstStyle/>
          <a:p>
            <a:r>
              <a:rPr lang="en-US" dirty="0"/>
              <a:t>1. Proprietary Software</a:t>
            </a:r>
            <a:endParaRPr lang="de-AT" dirty="0"/>
          </a:p>
          <a:p>
            <a:pPr lvl="1"/>
            <a:r>
              <a:rPr lang="en-US" dirty="0"/>
              <a:t>1.1. What defines proprietary software?</a:t>
            </a:r>
            <a:endParaRPr lang="de-AT" dirty="0"/>
          </a:p>
          <a:p>
            <a:pPr lvl="1"/>
            <a:r>
              <a:rPr lang="en-US" dirty="0"/>
              <a:t>1.2. Historical Background</a:t>
            </a:r>
            <a:endParaRPr lang="de-AT" dirty="0"/>
          </a:p>
          <a:p>
            <a:pPr lvl="1"/>
            <a:r>
              <a:rPr lang="en-US" dirty="0"/>
              <a:t>1.3. Delimitation (</a:t>
            </a:r>
            <a:r>
              <a:rPr lang="en-US" dirty="0" err="1"/>
              <a:t>Abgrenzung</a:t>
            </a:r>
            <a:r>
              <a:rPr lang="en-US" dirty="0"/>
              <a:t>)</a:t>
            </a:r>
            <a:endParaRPr lang="de-AT" dirty="0"/>
          </a:p>
          <a:p>
            <a:pPr lvl="1"/>
            <a:r>
              <a:rPr lang="en-US" strike="sngStrike" dirty="0"/>
              <a:t>1.4 Distribution (</a:t>
            </a:r>
            <a:r>
              <a:rPr lang="en-US" strike="sngStrike" dirty="0" err="1"/>
              <a:t>Verbreitung</a:t>
            </a:r>
            <a:r>
              <a:rPr lang="en-US" strike="sngStrike" dirty="0"/>
              <a:t>)</a:t>
            </a:r>
            <a:endParaRPr lang="de-AT" strike="sngStrike" dirty="0"/>
          </a:p>
          <a:p>
            <a:r>
              <a:rPr lang="en-US" dirty="0"/>
              <a:t>2. Open Source Software</a:t>
            </a:r>
            <a:endParaRPr lang="de-AT" dirty="0"/>
          </a:p>
          <a:p>
            <a:pPr lvl="1"/>
            <a:r>
              <a:rPr lang="en-US" dirty="0"/>
              <a:t>2.1. What defines an Open Source software?</a:t>
            </a:r>
            <a:endParaRPr lang="de-AT" dirty="0"/>
          </a:p>
          <a:p>
            <a:pPr lvl="1"/>
            <a:r>
              <a:rPr lang="en-US" dirty="0"/>
              <a:t>2.2. Historical background</a:t>
            </a:r>
            <a:endParaRPr lang="de-AT" dirty="0"/>
          </a:p>
          <a:p>
            <a:pPr lvl="1"/>
            <a:r>
              <a:rPr lang="en-US" dirty="0"/>
              <a:t>2.3. Delimitation (</a:t>
            </a:r>
            <a:r>
              <a:rPr lang="en-US" dirty="0" err="1"/>
              <a:t>Abgrenzung</a:t>
            </a:r>
            <a:r>
              <a:rPr lang="en-US" dirty="0"/>
              <a:t>)</a:t>
            </a:r>
            <a:endParaRPr lang="de-AT" dirty="0"/>
          </a:p>
          <a:p>
            <a:pPr lvl="1"/>
            <a:r>
              <a:rPr lang="en-US" strike="sngStrike" dirty="0"/>
              <a:t>2.4. Distribution (</a:t>
            </a:r>
            <a:r>
              <a:rPr lang="en-US" strike="sngStrike" dirty="0" err="1"/>
              <a:t>Verbreitung</a:t>
            </a:r>
            <a:r>
              <a:rPr lang="en-US" strike="sngStrike" dirty="0"/>
              <a:t>)</a:t>
            </a:r>
            <a:endParaRPr lang="de-AT" strike="sngStrike" dirty="0"/>
          </a:p>
          <a:p>
            <a:endParaRPr lang="de-DE" dirty="0"/>
          </a:p>
        </p:txBody>
      </p:sp>
      <p:sp>
        <p:nvSpPr>
          <p:cNvPr id="4" name="Inhaltsplatzhalter 2">
            <a:extLst>
              <a:ext uri="{FF2B5EF4-FFF2-40B4-BE49-F238E27FC236}">
                <a16:creationId xmlns:a16="http://schemas.microsoft.com/office/drawing/2014/main" id="{520D3576-CE7B-9B47-8ACC-26FDCD897210}"/>
              </a:ext>
            </a:extLst>
          </p:cNvPr>
          <p:cNvSpPr txBox="1">
            <a:spLocks/>
          </p:cNvSpPr>
          <p:nvPr/>
        </p:nvSpPr>
        <p:spPr>
          <a:xfrm>
            <a:off x="5888276" y="1825625"/>
            <a:ext cx="5465524" cy="4351338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3. Comparison (</a:t>
            </a:r>
            <a:r>
              <a:rPr lang="en-US" dirty="0" err="1"/>
              <a:t>Gegenüberstelllung</a:t>
            </a:r>
            <a:r>
              <a:rPr lang="en-US" dirty="0"/>
              <a:t>)</a:t>
            </a:r>
            <a:endParaRPr lang="de-AT" dirty="0"/>
          </a:p>
          <a:p>
            <a:pPr lvl="1"/>
            <a:r>
              <a:rPr lang="en-US" strike="sngStrike" dirty="0"/>
              <a:t>3.1. Pros and cons</a:t>
            </a:r>
            <a:endParaRPr lang="de-AT" strike="sngStrike" dirty="0"/>
          </a:p>
          <a:p>
            <a:r>
              <a:rPr lang="en-US" dirty="0"/>
              <a:t>4. Proprietary and open source markets in a business context</a:t>
            </a:r>
            <a:endParaRPr lang="de-AT" dirty="0"/>
          </a:p>
          <a:p>
            <a:r>
              <a:rPr lang="en-US" dirty="0"/>
              <a:t>5. Proprietary and open software in the big 3 techs companies</a:t>
            </a:r>
            <a:endParaRPr lang="de-AT" dirty="0"/>
          </a:p>
          <a:p>
            <a:pPr lvl="1"/>
            <a:r>
              <a:rPr lang="en-US" dirty="0"/>
              <a:t>5.1. Apple</a:t>
            </a:r>
            <a:endParaRPr lang="de-AT" dirty="0"/>
          </a:p>
          <a:p>
            <a:pPr lvl="1"/>
            <a:r>
              <a:rPr lang="en-US" dirty="0"/>
              <a:t>5.2. Microsoft</a:t>
            </a:r>
            <a:endParaRPr lang="de-AT" dirty="0"/>
          </a:p>
          <a:p>
            <a:pPr lvl="1"/>
            <a:r>
              <a:rPr lang="en-US" dirty="0"/>
              <a:t>5.3. Google </a:t>
            </a:r>
            <a:endParaRPr lang="de-AT" dirty="0"/>
          </a:p>
          <a:p>
            <a:r>
              <a:rPr lang="en-US" strike="sngStrike" dirty="0"/>
              <a:t>(6. Trick question: Why do so few people use open source?)</a:t>
            </a:r>
            <a:r>
              <a:rPr lang="en-US" dirty="0"/>
              <a:t> The Distribution of Proprietary and Open Source Software</a:t>
            </a:r>
            <a:endParaRPr lang="de-AT" strike="sngStrike" dirty="0"/>
          </a:p>
          <a:p>
            <a:r>
              <a:rPr lang="en-US" dirty="0"/>
              <a:t>7. Conclusion and Discussion</a:t>
            </a:r>
            <a:endParaRPr lang="de-AT" dirty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753600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566042-CC3B-A143-ABE9-C5D5F4609B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Gantt Chart</a:t>
            </a:r>
          </a:p>
        </p:txBody>
      </p:sp>
      <p:pic>
        <p:nvPicPr>
          <p:cNvPr id="4" name="Grafik 3" descr="Ein Bild, das Tisch enthält.&#10;&#10;Automatisch generierte Beschreibung">
            <a:extLst>
              <a:ext uri="{FF2B5EF4-FFF2-40B4-BE49-F238E27FC236}">
                <a16:creationId xmlns:a16="http://schemas.microsoft.com/office/drawing/2014/main" id="{EC21E8CF-1B53-1E45-86C4-C2F11797AF82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t="7614"/>
          <a:stretch/>
        </p:blipFill>
        <p:spPr>
          <a:xfrm>
            <a:off x="1127352" y="1485000"/>
            <a:ext cx="9700817" cy="388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706796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0283C9E-23ED-F642-9D2E-96F784BDCA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Phase 7: Research </a:t>
            </a:r>
            <a:r>
              <a:rPr lang="de-DE" dirty="0" err="1"/>
              <a:t>and</a:t>
            </a:r>
            <a:r>
              <a:rPr lang="de-DE" dirty="0"/>
              <a:t> Analysis - </a:t>
            </a:r>
            <a:r>
              <a:rPr lang="de-DE" dirty="0" err="1"/>
              <a:t>Reviewed</a:t>
            </a:r>
            <a:r>
              <a:rPr lang="de-DE" dirty="0"/>
              <a:t> </a:t>
            </a:r>
            <a:r>
              <a:rPr lang="de-DE" dirty="0" err="1"/>
              <a:t>Articles</a:t>
            </a:r>
            <a:endParaRPr lang="de-DE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128CE95-C45B-874E-9C90-2190CD3422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de-DE" dirty="0"/>
              <a:t>„The </a:t>
            </a:r>
            <a:r>
              <a:rPr lang="de-DE" dirty="0" err="1"/>
              <a:t>Economic</a:t>
            </a:r>
            <a:r>
              <a:rPr lang="de-DE" dirty="0"/>
              <a:t> Motivation </a:t>
            </a:r>
            <a:r>
              <a:rPr lang="de-DE" dirty="0" err="1"/>
              <a:t>of</a:t>
            </a:r>
            <a:r>
              <a:rPr lang="de-DE" dirty="0"/>
              <a:t> Open Source Software: Stakeholder </a:t>
            </a:r>
            <a:r>
              <a:rPr lang="de-DE" dirty="0" err="1"/>
              <a:t>Perspectives</a:t>
            </a:r>
            <a:r>
              <a:rPr lang="de-DE" dirty="0"/>
              <a:t>“ </a:t>
            </a:r>
            <a:r>
              <a:rPr lang="de-DE" dirty="0" err="1"/>
              <a:t>from</a:t>
            </a:r>
            <a:r>
              <a:rPr lang="de-DE" dirty="0"/>
              <a:t> Dirk </a:t>
            </a:r>
            <a:r>
              <a:rPr lang="de-DE" dirty="0" err="1"/>
              <a:t>Riehle</a:t>
            </a:r>
            <a:r>
              <a:rPr lang="de-DE" dirty="0"/>
              <a:t>, SAP Research (2007)</a:t>
            </a:r>
          </a:p>
          <a:p>
            <a:endParaRPr lang="de-DE" dirty="0"/>
          </a:p>
          <a:p>
            <a:r>
              <a:rPr lang="de-DE" dirty="0"/>
              <a:t>„The single-</a:t>
            </a:r>
            <a:r>
              <a:rPr lang="de-DE" dirty="0" err="1"/>
              <a:t>vendor</a:t>
            </a:r>
            <a:r>
              <a:rPr lang="de-DE" dirty="0"/>
              <a:t> </a:t>
            </a:r>
            <a:r>
              <a:rPr lang="de-DE" dirty="0" err="1"/>
              <a:t>commercial</a:t>
            </a:r>
            <a:r>
              <a:rPr lang="de-DE" dirty="0"/>
              <a:t> open </a:t>
            </a:r>
            <a:r>
              <a:rPr lang="de-DE" dirty="0" err="1"/>
              <a:t>course</a:t>
            </a:r>
            <a:r>
              <a:rPr lang="de-DE" dirty="0"/>
              <a:t> </a:t>
            </a:r>
            <a:r>
              <a:rPr lang="de-DE" dirty="0" err="1"/>
              <a:t>business</a:t>
            </a:r>
            <a:r>
              <a:rPr lang="de-DE" dirty="0"/>
              <a:t> </a:t>
            </a:r>
            <a:r>
              <a:rPr lang="de-DE" dirty="0" err="1"/>
              <a:t>model</a:t>
            </a:r>
            <a:r>
              <a:rPr lang="de-DE" dirty="0"/>
              <a:t>“ </a:t>
            </a:r>
            <a:r>
              <a:rPr lang="de-DE" dirty="0" err="1"/>
              <a:t>from</a:t>
            </a:r>
            <a:r>
              <a:rPr lang="de-DE" dirty="0"/>
              <a:t> Dirk Riehl, Information Systems 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/>
              <a:t>e</a:t>
            </a:r>
            <a:r>
              <a:rPr lang="de-DE" dirty="0"/>
              <a:t>-Business Management (2012)</a:t>
            </a:r>
          </a:p>
          <a:p>
            <a:endParaRPr lang="de-DE" dirty="0"/>
          </a:p>
          <a:p>
            <a:r>
              <a:rPr lang="de-DE" dirty="0"/>
              <a:t>„</a:t>
            </a:r>
            <a:r>
              <a:rPr lang="de-DE" dirty="0" err="1"/>
              <a:t>Competition</a:t>
            </a:r>
            <a:r>
              <a:rPr lang="de-DE" dirty="0"/>
              <a:t> </a:t>
            </a:r>
            <a:r>
              <a:rPr lang="de-DE" dirty="0" err="1"/>
              <a:t>Between</a:t>
            </a:r>
            <a:r>
              <a:rPr lang="de-DE" dirty="0"/>
              <a:t> Open Source </a:t>
            </a:r>
            <a:r>
              <a:rPr lang="de-DE" dirty="0" err="1"/>
              <a:t>and</a:t>
            </a:r>
            <a:r>
              <a:rPr lang="de-DE" dirty="0"/>
              <a:t> </a:t>
            </a:r>
            <a:r>
              <a:rPr lang="de-DE" dirty="0" err="1"/>
              <a:t>Proprietary</a:t>
            </a:r>
            <a:r>
              <a:rPr lang="de-DE" dirty="0"/>
              <a:t> Software: </a:t>
            </a:r>
            <a:r>
              <a:rPr lang="de-DE" dirty="0" err="1"/>
              <a:t>Strategies</a:t>
            </a:r>
            <a:r>
              <a:rPr lang="de-DE" dirty="0"/>
              <a:t> </a:t>
            </a:r>
            <a:r>
              <a:rPr lang="de-DE" dirty="0" err="1"/>
              <a:t>for</a:t>
            </a:r>
            <a:r>
              <a:rPr lang="de-DE" dirty="0"/>
              <a:t> </a:t>
            </a:r>
            <a:r>
              <a:rPr lang="de-DE" dirty="0" err="1"/>
              <a:t>Survival</a:t>
            </a:r>
            <a:r>
              <a:rPr lang="de-DE" dirty="0"/>
              <a:t>.“ </a:t>
            </a:r>
            <a:r>
              <a:rPr lang="de-DE" dirty="0" err="1"/>
              <a:t>from</a:t>
            </a:r>
            <a:r>
              <a:rPr lang="de-DE" dirty="0"/>
              <a:t> Michael Sacks, Journal </a:t>
            </a:r>
            <a:r>
              <a:rPr lang="de-DE" dirty="0" err="1"/>
              <a:t>of</a:t>
            </a:r>
            <a:r>
              <a:rPr lang="de-DE" dirty="0"/>
              <a:t> Management Information Systems (2015)</a:t>
            </a:r>
          </a:p>
          <a:p>
            <a:endParaRPr lang="de-DE" dirty="0"/>
          </a:p>
          <a:p>
            <a:r>
              <a:rPr lang="de-DE" dirty="0"/>
              <a:t>„Lock-In </a:t>
            </a:r>
            <a:r>
              <a:rPr lang="de-DE" dirty="0" err="1"/>
              <a:t>Strategy</a:t>
            </a:r>
            <a:r>
              <a:rPr lang="de-DE" dirty="0"/>
              <a:t> in Software </a:t>
            </a:r>
            <a:r>
              <a:rPr lang="de-DE" dirty="0" err="1"/>
              <a:t>Competition</a:t>
            </a:r>
            <a:r>
              <a:rPr lang="de-DE" dirty="0"/>
              <a:t>: Open-Source Software vs. </a:t>
            </a:r>
            <a:r>
              <a:rPr lang="de-DE" dirty="0" err="1"/>
              <a:t>Proprietary</a:t>
            </a:r>
            <a:r>
              <a:rPr lang="de-DE" dirty="0"/>
              <a:t> Software.“ </a:t>
            </a:r>
            <a:r>
              <a:rPr lang="de-DE" dirty="0" err="1"/>
              <a:t>from</a:t>
            </a:r>
            <a:r>
              <a:rPr lang="de-DE" dirty="0"/>
              <a:t> Kevin </a:t>
            </a:r>
            <a:r>
              <a:rPr lang="de-DE" dirty="0" err="1"/>
              <a:t>Xiaoguo</a:t>
            </a:r>
            <a:r>
              <a:rPr lang="de-DE" dirty="0"/>
              <a:t> Zhu &amp; Zach </a:t>
            </a:r>
            <a:r>
              <a:rPr lang="de-DE" dirty="0" err="1"/>
              <a:t>Zhizhong</a:t>
            </a:r>
            <a:r>
              <a:rPr lang="de-DE" dirty="0"/>
              <a:t> Zhou (2012)</a:t>
            </a:r>
          </a:p>
        </p:txBody>
      </p:sp>
    </p:spTree>
    <p:extLst>
      <p:ext uri="{BB962C8B-B14F-4D97-AF65-F5344CB8AC3E}">
        <p14:creationId xmlns:p14="http://schemas.microsoft.com/office/powerpoint/2010/main" val="719356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91D2994-981F-2D43-B773-D52DFCCE6F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Outlook for the next unit</a:t>
            </a:r>
            <a:endParaRPr lang="de-DE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1867D36-0F28-D845-B4C1-42E4392071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2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Still in phase “Research and Analysis” and “Text Creation”</a:t>
            </a:r>
          </a:p>
          <a:p>
            <a:endParaRPr lang="en-US" sz="22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r>
              <a:rPr lang="en-US" sz="22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Objectives: </a:t>
            </a:r>
          </a:p>
          <a:p>
            <a:pPr lvl="1"/>
            <a:r>
              <a:rPr lang="en-US" sz="22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finished „Introduction“-part + definitions</a:t>
            </a:r>
          </a:p>
          <a:p>
            <a:pPr lvl="1"/>
            <a:r>
              <a:rPr lang="en-US" sz="22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enough useable sources</a:t>
            </a:r>
          </a:p>
        </p:txBody>
      </p:sp>
    </p:spTree>
    <p:extLst>
      <p:ext uri="{BB962C8B-B14F-4D97-AF65-F5344CB8AC3E}">
        <p14:creationId xmlns:p14="http://schemas.microsoft.com/office/powerpoint/2010/main" val="3604201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284</Words>
  <Application>Microsoft Macintosh PowerPoint</Application>
  <PresentationFormat>Breitbild</PresentationFormat>
  <Paragraphs>38</Paragraphs>
  <Slides>5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</vt:lpstr>
      <vt:lpstr>#13 Proprietary vs. Open Source  Software Markets in IT: Apple, Microsoft, Google</vt:lpstr>
      <vt:lpstr>Table of contents</vt:lpstr>
      <vt:lpstr>Gantt Chart</vt:lpstr>
      <vt:lpstr>Phase 7: Research and Analysis - Reviewed Articles</vt:lpstr>
      <vt:lpstr>Outlook for the next unit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Proprietary vs. Open Markets in IT: Apple, Microsoft, Google </dc:title>
  <dc:creator>Gregor Koppensteiner</dc:creator>
  <cp:lastModifiedBy>Gregor Koppensteiner</cp:lastModifiedBy>
  <cp:revision>19</cp:revision>
  <dcterms:created xsi:type="dcterms:W3CDTF">2020-10-14T08:21:17Z</dcterms:created>
  <dcterms:modified xsi:type="dcterms:W3CDTF">2020-10-28T18:15:15Z</dcterms:modified>
</cp:coreProperties>
</file>

<file path=docProps/thumbnail.jpeg>
</file>