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3" r:id="rId2"/>
    <p:sldId id="261" r:id="rId3"/>
    <p:sldId id="262" r:id="rId4"/>
    <p:sldId id="265" r:id="rId5"/>
    <p:sldId id="26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/>
    <p:restoredTop sz="94659"/>
  </p:normalViewPr>
  <p:slideViewPr>
    <p:cSldViewPr snapToGrid="0" snapToObjects="1" showGuides="1">
      <p:cViewPr varScale="1">
        <p:scale>
          <a:sx n="97" d="100"/>
          <a:sy n="97" d="100"/>
        </p:scale>
        <p:origin x="232" y="2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25B7-D272-244A-B522-4AFC6E794387}" type="datetimeFigureOut">
              <a:rPr lang="de-DE" smtClean="0"/>
              <a:t>28.10.20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#13 Proprietary vs. Open Source  Software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 Proprietary Software</a:t>
            </a:r>
            <a:endParaRPr lang="de-AT" dirty="0"/>
          </a:p>
          <a:p>
            <a:pPr lvl="1"/>
            <a:r>
              <a:rPr lang="en-US" dirty="0"/>
              <a:t>1.1. What defines proprietary software?</a:t>
            </a:r>
            <a:endParaRPr lang="de-AT" dirty="0"/>
          </a:p>
          <a:p>
            <a:pPr lvl="1"/>
            <a:r>
              <a:rPr lang="en-US" dirty="0"/>
              <a:t>1.2. Historical Background</a:t>
            </a:r>
            <a:endParaRPr lang="de-AT" dirty="0"/>
          </a:p>
          <a:p>
            <a:pPr lvl="1"/>
            <a:r>
              <a:rPr lang="en-US" dirty="0"/>
              <a:t>1.3. Delimitation (</a:t>
            </a:r>
            <a:r>
              <a:rPr lang="en-US" dirty="0" err="1"/>
              <a:t>Abgrenzung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strike="sngStrike" dirty="0"/>
              <a:t>1.4 Distribution (</a:t>
            </a:r>
            <a:r>
              <a:rPr lang="en-US" strike="sngStrike" dirty="0" err="1"/>
              <a:t>Verbreitung</a:t>
            </a:r>
            <a:r>
              <a:rPr lang="en-US" strike="sngStrike" dirty="0"/>
              <a:t>)</a:t>
            </a:r>
            <a:endParaRPr lang="de-AT" strike="sngStrike" dirty="0"/>
          </a:p>
          <a:p>
            <a:r>
              <a:rPr lang="en-US" dirty="0"/>
              <a:t>2. Open Source Software</a:t>
            </a:r>
            <a:endParaRPr lang="de-AT" dirty="0"/>
          </a:p>
          <a:p>
            <a:pPr lvl="1"/>
            <a:r>
              <a:rPr lang="en-US" dirty="0"/>
              <a:t>2.1. What defines an Open Source software?</a:t>
            </a:r>
            <a:endParaRPr lang="de-AT" dirty="0"/>
          </a:p>
          <a:p>
            <a:pPr lvl="1"/>
            <a:r>
              <a:rPr lang="en-US" dirty="0"/>
              <a:t>2.2. Historical background</a:t>
            </a:r>
            <a:endParaRPr lang="de-AT" dirty="0"/>
          </a:p>
          <a:p>
            <a:pPr lvl="1"/>
            <a:r>
              <a:rPr lang="en-US" dirty="0"/>
              <a:t>2.3. Delimitation (</a:t>
            </a:r>
            <a:r>
              <a:rPr lang="en-US" dirty="0" err="1"/>
              <a:t>Abgrenzung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strike="sngStrike" dirty="0"/>
              <a:t>2.4. Distribution (</a:t>
            </a:r>
            <a:r>
              <a:rPr lang="en-US" strike="sngStrike" dirty="0" err="1"/>
              <a:t>Verbreitung</a:t>
            </a:r>
            <a:r>
              <a:rPr lang="en-US" strike="sngStrike" dirty="0"/>
              <a:t>)</a:t>
            </a:r>
            <a:endParaRPr lang="de-AT" strike="sngStrike" dirty="0"/>
          </a:p>
          <a:p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6" y="1825625"/>
            <a:ext cx="54655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3. Comparison (</a:t>
            </a:r>
            <a:r>
              <a:rPr lang="en-US" dirty="0" err="1"/>
              <a:t>Gegenüberstelllung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strike="sngStrike" dirty="0"/>
              <a:t>3.1. Pros and cons</a:t>
            </a:r>
            <a:endParaRPr lang="de-AT" strike="sngStrike" dirty="0"/>
          </a:p>
          <a:p>
            <a:r>
              <a:rPr lang="en-US" dirty="0"/>
              <a:t>4. Proprietary and open source markets in a business context</a:t>
            </a:r>
            <a:endParaRPr lang="de-AT" dirty="0"/>
          </a:p>
          <a:p>
            <a:r>
              <a:rPr lang="en-US" dirty="0"/>
              <a:t>5. Proprietary and open software in the big 3 techs companies</a:t>
            </a:r>
            <a:endParaRPr lang="de-AT" dirty="0"/>
          </a:p>
          <a:p>
            <a:pPr lvl="1"/>
            <a:r>
              <a:rPr lang="en-US" dirty="0"/>
              <a:t>5.1. Apple</a:t>
            </a:r>
            <a:endParaRPr lang="de-AT" dirty="0"/>
          </a:p>
          <a:p>
            <a:pPr lvl="1"/>
            <a:r>
              <a:rPr lang="en-US" dirty="0"/>
              <a:t>5.2. Microsoft</a:t>
            </a:r>
            <a:endParaRPr lang="de-AT" dirty="0"/>
          </a:p>
          <a:p>
            <a:pPr lvl="1"/>
            <a:r>
              <a:rPr lang="en-US" dirty="0"/>
              <a:t>5.3. Google </a:t>
            </a:r>
            <a:endParaRPr lang="de-AT" dirty="0"/>
          </a:p>
          <a:p>
            <a:r>
              <a:rPr lang="en-US" strike="sngStrike" dirty="0"/>
              <a:t>(6. Trick question: Why do so few people use open source?)</a:t>
            </a:r>
            <a:r>
              <a:rPr lang="en-US" dirty="0"/>
              <a:t> The Distribution of Proprietary and Open Source Software</a:t>
            </a:r>
            <a:endParaRPr lang="de-AT" strike="sngStrike" dirty="0"/>
          </a:p>
          <a:p>
            <a:r>
              <a:rPr lang="en-US" dirty="0"/>
              <a:t>7. Conclusion and Discussion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Gantt Chart</a:t>
            </a:r>
          </a:p>
        </p:txBody>
      </p:sp>
      <p:pic>
        <p:nvPicPr>
          <p:cNvPr id="4" name="Grafik 3" descr="Ein Bild, das Tisch enthält.&#10;&#10;Automatisch generierte Beschreibung">
            <a:extLst>
              <a:ext uri="{FF2B5EF4-FFF2-40B4-BE49-F238E27FC236}">
                <a16:creationId xmlns:a16="http://schemas.microsoft.com/office/drawing/2014/main" id="{EC21E8CF-1B53-1E45-86C4-C2F11797AF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14"/>
          <a:stretch/>
        </p:blipFill>
        <p:spPr>
          <a:xfrm>
            <a:off x="1127352" y="1485000"/>
            <a:ext cx="9700817" cy="38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83C9E-23ED-F642-9D2E-96F784BD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Phase 7: Research </a:t>
            </a:r>
            <a:r>
              <a:rPr lang="de-DE" dirty="0" err="1"/>
              <a:t>and</a:t>
            </a:r>
            <a:r>
              <a:rPr lang="de-DE" dirty="0"/>
              <a:t> Analysis - </a:t>
            </a:r>
            <a:r>
              <a:rPr lang="de-DE" dirty="0" err="1"/>
              <a:t>Reviewed</a:t>
            </a:r>
            <a:r>
              <a:rPr lang="de-DE" dirty="0"/>
              <a:t> </a:t>
            </a:r>
            <a:r>
              <a:rPr lang="de-DE" dirty="0" err="1"/>
              <a:t>Articles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28CE95-C45B-874E-9C90-2190CD34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„The </a:t>
            </a:r>
            <a:r>
              <a:rPr lang="de-DE" dirty="0" err="1"/>
              <a:t>Economic</a:t>
            </a:r>
            <a:r>
              <a:rPr lang="de-DE" dirty="0"/>
              <a:t> Motivation </a:t>
            </a:r>
            <a:r>
              <a:rPr lang="de-DE" dirty="0" err="1"/>
              <a:t>of</a:t>
            </a:r>
            <a:r>
              <a:rPr lang="de-DE" dirty="0"/>
              <a:t> Open Source Software: Stakeholder </a:t>
            </a:r>
            <a:r>
              <a:rPr lang="de-DE" dirty="0" err="1"/>
              <a:t>Perspectives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Dirk </a:t>
            </a:r>
            <a:r>
              <a:rPr lang="de-DE" dirty="0" err="1"/>
              <a:t>Riehle</a:t>
            </a:r>
            <a:r>
              <a:rPr lang="de-DE" dirty="0"/>
              <a:t>, SAP Research (2007)</a:t>
            </a:r>
          </a:p>
          <a:p>
            <a:endParaRPr lang="de-DE" dirty="0"/>
          </a:p>
          <a:p>
            <a:r>
              <a:rPr lang="de-DE" dirty="0"/>
              <a:t>„The single-</a:t>
            </a:r>
            <a:r>
              <a:rPr lang="de-DE" dirty="0" err="1"/>
              <a:t>vendor</a:t>
            </a:r>
            <a:r>
              <a:rPr lang="de-DE" dirty="0"/>
              <a:t> </a:t>
            </a:r>
            <a:r>
              <a:rPr lang="de-DE" dirty="0" err="1"/>
              <a:t>commercial</a:t>
            </a:r>
            <a:r>
              <a:rPr lang="de-DE" dirty="0"/>
              <a:t> open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Dirk Riehl, Information Systems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</a:t>
            </a:r>
            <a:r>
              <a:rPr lang="de-DE" dirty="0"/>
              <a:t>-Business Management (2012)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Competition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 Open Source </a:t>
            </a:r>
            <a:r>
              <a:rPr lang="de-DE" dirty="0" err="1"/>
              <a:t>and</a:t>
            </a:r>
            <a:r>
              <a:rPr lang="de-DE" dirty="0"/>
              <a:t> </a:t>
            </a:r>
            <a:r>
              <a:rPr lang="de-DE" dirty="0" err="1"/>
              <a:t>Proprietary</a:t>
            </a:r>
            <a:r>
              <a:rPr lang="de-DE" dirty="0"/>
              <a:t> Software: </a:t>
            </a:r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Survival</a:t>
            </a:r>
            <a:r>
              <a:rPr lang="de-DE" dirty="0"/>
              <a:t>.“ </a:t>
            </a:r>
            <a:r>
              <a:rPr lang="de-DE" dirty="0" err="1"/>
              <a:t>from</a:t>
            </a:r>
            <a:r>
              <a:rPr lang="de-DE" dirty="0"/>
              <a:t> Michael Sacks, Journal </a:t>
            </a:r>
            <a:r>
              <a:rPr lang="de-DE" dirty="0" err="1"/>
              <a:t>of</a:t>
            </a:r>
            <a:r>
              <a:rPr lang="de-DE" dirty="0"/>
              <a:t> Management Information Systems (2015)</a:t>
            </a:r>
          </a:p>
          <a:p>
            <a:endParaRPr lang="de-DE" dirty="0"/>
          </a:p>
          <a:p>
            <a:r>
              <a:rPr lang="de-DE" dirty="0"/>
              <a:t>„Lock-In </a:t>
            </a:r>
            <a:r>
              <a:rPr lang="de-DE" dirty="0" err="1"/>
              <a:t>Strategy</a:t>
            </a:r>
            <a:r>
              <a:rPr lang="de-DE" dirty="0"/>
              <a:t> in Software </a:t>
            </a:r>
            <a:r>
              <a:rPr lang="de-DE" dirty="0" err="1"/>
              <a:t>Competition</a:t>
            </a:r>
            <a:r>
              <a:rPr lang="de-DE" dirty="0"/>
              <a:t>: Open-Source Software vs. </a:t>
            </a:r>
            <a:r>
              <a:rPr lang="de-DE" dirty="0" err="1"/>
              <a:t>Proprietary</a:t>
            </a:r>
            <a:r>
              <a:rPr lang="de-DE" dirty="0"/>
              <a:t> Software.“ </a:t>
            </a:r>
            <a:r>
              <a:rPr lang="de-DE" dirty="0" err="1"/>
              <a:t>from</a:t>
            </a:r>
            <a:r>
              <a:rPr lang="de-DE" dirty="0"/>
              <a:t> Kevin </a:t>
            </a:r>
            <a:r>
              <a:rPr lang="de-DE" dirty="0" err="1"/>
              <a:t>Xiaoguo</a:t>
            </a:r>
            <a:r>
              <a:rPr lang="de-DE" dirty="0"/>
              <a:t> Zhu &amp; Zach </a:t>
            </a:r>
            <a:r>
              <a:rPr lang="de-DE" dirty="0" err="1"/>
              <a:t>Zhizhong</a:t>
            </a:r>
            <a:r>
              <a:rPr lang="de-DE" dirty="0"/>
              <a:t> Zhou (2012)</a:t>
            </a:r>
          </a:p>
        </p:txBody>
      </p:sp>
    </p:spTree>
    <p:extLst>
      <p:ext uri="{BB962C8B-B14F-4D97-AF65-F5344CB8AC3E}">
        <p14:creationId xmlns:p14="http://schemas.microsoft.com/office/powerpoint/2010/main" val="7193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D2994-981F-2D43-B773-D52DFCCE6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Outlook for the next unit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67D36-0F28-D845-B4C1-42E439207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Still in phase “Research and Analysis” and “Text Creation”</a:t>
            </a:r>
          </a:p>
          <a:p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Objectives: </a:t>
            </a:r>
          </a:p>
          <a:p>
            <a:pPr lvl="1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finished „Introduction“-part + definitions</a:t>
            </a:r>
          </a:p>
          <a:p>
            <a:pPr lvl="1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enough useable sources</a:t>
            </a:r>
          </a:p>
        </p:txBody>
      </p:sp>
    </p:spTree>
    <p:extLst>
      <p:ext uri="{BB962C8B-B14F-4D97-AF65-F5344CB8AC3E}">
        <p14:creationId xmlns:p14="http://schemas.microsoft.com/office/powerpoint/2010/main" val="36042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284</Words>
  <Application>Microsoft Macintosh PowerPoint</Application>
  <PresentationFormat>Breitbild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#13 Proprietary vs. Open Source  Software Markets in IT: Apple, Microsoft, Google</vt:lpstr>
      <vt:lpstr>Table of contents</vt:lpstr>
      <vt:lpstr>Gantt Chart</vt:lpstr>
      <vt:lpstr>Phase 7: Research and Analysis - Reviewed Articles</vt:lpstr>
      <vt:lpstr>Outlook for the next unit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19</cp:revision>
  <dcterms:created xsi:type="dcterms:W3CDTF">2020-10-14T08:21:17Z</dcterms:created>
  <dcterms:modified xsi:type="dcterms:W3CDTF">2020-10-28T18:15:15Z</dcterms:modified>
</cp:coreProperties>
</file>