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256" r:id="rId2"/>
    <p:sldId id="270" r:id="rId3"/>
    <p:sldId id="272" r:id="rId4"/>
    <p:sldId id="273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74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A71CE5-6851-1C43-AE71-F343FD670617}" type="datetimeFigureOut">
              <a:rPr lang="en-US" smtClean="0"/>
              <a:t>3/18/20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423309-BAE4-564C-98A1-4EDECA912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5451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9CC2FD-B32F-4992-A15B-F95E2E35C81B}" type="slidenum">
              <a:rPr lang="de-AT" smtClean="0"/>
              <a:pPr/>
              <a:t>2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0408151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Format: </a:t>
            </a:r>
            <a:r>
              <a:rPr lang="en-US" dirty="0">
                <a:sym typeface="Wingdings" pitchFamily="2" charset="2"/>
              </a:rPr>
              <a:t>Are in the total of 30 pages the abstract, agenda, appendix and sources already included?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9CC2FD-B32F-4992-A15B-F95E2E35C81B}" type="slidenum">
              <a:rPr lang="de-AT" smtClean="0"/>
              <a:pPr/>
              <a:t>4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3356163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342790-931F-F14D-83D2-EC848163103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72E2D61-F982-B34A-84F7-8D3AB8A4AEF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695D85-A058-B345-BDDF-E700EE6BFF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A7A0-EF0E-B840-BBA5-D61DD5E97D63}" type="datetimeFigureOut">
              <a:rPr lang="en-US" smtClean="0"/>
              <a:t>3/18/20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66633B-4244-104E-A37A-399FFBD600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EA578C-7000-B745-A997-C78FBBD74A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B2673-E5F7-114B-8992-DCF243A32F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159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8BA923-D952-2443-91D6-6566548488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87D2CD4-A90E-D24B-B226-2120E9938E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FECD33-D33F-FE44-B3BE-E380C48443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A7A0-EF0E-B840-BBA5-D61DD5E97D63}" type="datetimeFigureOut">
              <a:rPr lang="en-US" smtClean="0"/>
              <a:t>3/18/20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623FE2-8451-0546-96A2-7519A80C86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08913E-E041-FF43-BB7F-5E7B899B94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B2673-E5F7-114B-8992-DCF243A32F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41579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937C154-D8AC-0F49-A2E0-CB3042C428B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903E967-B7AC-BC4E-B538-A96D62EA44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B44B1B-D94A-A645-88DD-9834096D74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A7A0-EF0E-B840-BBA5-D61DD5E97D63}" type="datetimeFigureOut">
              <a:rPr lang="en-US" smtClean="0"/>
              <a:t>3/18/20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881363-236D-A84B-97EE-44FA3E79EA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E40D46-44BE-0545-8D70-C3102EEE47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B2673-E5F7-114B-8992-DCF243A32F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0674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616025" y="1613536"/>
            <a:ext cx="10346192" cy="4624686"/>
          </a:xfrm>
        </p:spPr>
        <p:txBody>
          <a:bodyPr lIns="0" rIns="0">
            <a:normAutofit/>
          </a:bodyPr>
          <a:lstStyle>
            <a:lvl1pPr>
              <a:defRPr sz="1920"/>
            </a:lvl1pPr>
            <a:lvl2pPr>
              <a:defRPr sz="1800"/>
            </a:lvl2pPr>
            <a:lvl3pPr>
              <a:defRPr sz="1680"/>
            </a:lvl3pPr>
            <a:lvl4pPr>
              <a:defRPr sz="1440"/>
            </a:lvl4pPr>
            <a:lvl5pPr>
              <a:defRPr sz="1440"/>
            </a:lvl5pPr>
          </a:lstStyle>
          <a:p>
            <a:pPr lvl="0"/>
            <a:r>
              <a:rPr lang="de-AT" dirty="0"/>
              <a:t>Textmasterformat durch Klicken bearbeiten</a:t>
            </a:r>
          </a:p>
          <a:p>
            <a:pPr lvl="1"/>
            <a:r>
              <a:rPr lang="de-AT" dirty="0"/>
              <a:t>Zweite Ebene</a:t>
            </a:r>
          </a:p>
          <a:p>
            <a:pPr lvl="2"/>
            <a:r>
              <a:rPr lang="de-AT" dirty="0"/>
              <a:t>Dritte Ebene</a:t>
            </a:r>
          </a:p>
          <a:p>
            <a:pPr lvl="3"/>
            <a:r>
              <a:rPr lang="de-AT" dirty="0"/>
              <a:t>Vierte Ebene</a:t>
            </a:r>
          </a:p>
          <a:p>
            <a:pPr lvl="4"/>
            <a:r>
              <a:rPr lang="de-AT" dirty="0"/>
              <a:t>Fünfte Ebene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de-AT" dirty="0"/>
          </a:p>
        </p:txBody>
      </p:sp>
      <p:sp>
        <p:nvSpPr>
          <p:cNvPr id="11" name="Foliennummernplatzhalter 8"/>
          <p:cNvSpPr>
            <a:spLocks noGrp="1"/>
          </p:cNvSpPr>
          <p:nvPr>
            <p:ph type="sldNum" sz="quarter" idx="4"/>
          </p:nvPr>
        </p:nvSpPr>
        <p:spPr>
          <a:xfrm>
            <a:off x="9669194" y="6366909"/>
            <a:ext cx="881575" cy="309702"/>
          </a:xfrm>
          <a:prstGeom prst="rect">
            <a:avLst/>
          </a:prstGeom>
        </p:spPr>
        <p:txBody>
          <a:bodyPr/>
          <a:lstStyle>
            <a:lvl1pPr>
              <a:defRPr sz="1260"/>
            </a:lvl1pPr>
          </a:lstStyle>
          <a:p>
            <a:fld id="{BE3DC40E-DBBE-4E2D-9EEC-FBF0DA0E9179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90600460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0476D5-647B-1647-90B2-4ABD19E251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4646BC-5698-D142-BA9A-DF7772D359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F0E9BD-7F37-5C4A-942E-56E49CEA35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A7A0-EF0E-B840-BBA5-D61DD5E97D63}" type="datetimeFigureOut">
              <a:rPr lang="en-US" smtClean="0"/>
              <a:t>3/18/20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985579-CE65-C84F-A1CF-1C50EAFF08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056ECF-2C41-E14E-94A9-C4BFC51FB9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B2673-E5F7-114B-8992-DCF243A32F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3591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2367F1-AEDD-C948-BD69-0209BDA614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3C3773-565D-AB47-9AD1-B0F8355353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B6AD1B-5D1D-BA47-B684-217DF1484A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A7A0-EF0E-B840-BBA5-D61DD5E97D63}" type="datetimeFigureOut">
              <a:rPr lang="en-US" smtClean="0"/>
              <a:t>3/18/20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393A86-F90F-A149-88E9-EF21F9525E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C1CC1D-C17A-1C4F-BAC5-253C7B9809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B2673-E5F7-114B-8992-DCF243A32F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5032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B088A3-0588-7842-974A-80483A38C4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1D8EF0-9F50-0342-8A01-CEBCC1B6B07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DFD0016-8259-7A4E-B734-66904C699E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365E7B7-9934-8949-BD44-5144C95117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A7A0-EF0E-B840-BBA5-D61DD5E97D63}" type="datetimeFigureOut">
              <a:rPr lang="en-US" smtClean="0"/>
              <a:t>3/18/20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A84654-1507-7A4B-9A2D-BEBC5812F2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38978D-5C1C-E94D-8CDA-C0EB5D3C11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B2673-E5F7-114B-8992-DCF243A32F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1955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588DE8-53BB-6F4D-A9D0-75E72457B0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200DA1-05CB-894B-B080-0C756654BB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FECB2E-A33F-8D4F-92DB-153BA80888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21E099F-941F-C648-9225-CCC56C5CCB6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1612E50-74F6-4143-8FC6-69FB484A463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6C7EBAF-3292-AB43-B8E0-0D648BA7D6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A7A0-EF0E-B840-BBA5-D61DD5E97D63}" type="datetimeFigureOut">
              <a:rPr lang="en-US" smtClean="0"/>
              <a:t>3/18/20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450303D-C4F1-0A4D-BBC1-FA3A47A0B6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F5AEAE1-48EA-2943-A6EA-0C341913A3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B2673-E5F7-114B-8992-DCF243A32F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5554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0B1CBC-39E9-954D-BE39-EF9AFB2224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157EC7E-5AEC-434F-ABE9-2A1CD16618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A7A0-EF0E-B840-BBA5-D61DD5E97D63}" type="datetimeFigureOut">
              <a:rPr lang="en-US" smtClean="0"/>
              <a:t>3/18/20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6DBDEA2-9C7E-7345-8294-7BE27A6C54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81B6923-2388-9441-AB7D-47CD0D9771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B2673-E5F7-114B-8992-DCF243A32F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2717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0537CCC-3DDE-FD41-96F0-16DB91064A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A7A0-EF0E-B840-BBA5-D61DD5E97D63}" type="datetimeFigureOut">
              <a:rPr lang="en-US" smtClean="0"/>
              <a:t>3/18/20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34EF055-3CB0-1B48-9592-500165A8DF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451EBC1-9ABA-3B4E-83F9-13C2CCBD2E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B2673-E5F7-114B-8992-DCF243A32F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8809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A4C37F-7974-6541-8BFA-D1B2E5133F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372D16-7EC1-1242-AC8C-2701C49320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3E70117-8F9C-EE48-8662-A3EDCE8D90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20F4DF-366F-B84A-B7DA-3AFAC16988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A7A0-EF0E-B840-BBA5-D61DD5E97D63}" type="datetimeFigureOut">
              <a:rPr lang="en-US" smtClean="0"/>
              <a:t>3/18/20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06E19F-AB3F-B24E-8A2C-587B0C4AE6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5A1CAC4-A62F-CD4F-A358-403BEBE827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B2673-E5F7-114B-8992-DCF243A32F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30373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387707-DE1D-A34C-881E-659FBF402A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383DFE5-F0C1-B443-8F68-D3FC9670A0D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E19F9B7-4C54-4642-BB51-902637982D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2561F4-AF64-4D4E-B84F-E03779FADE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A7A0-EF0E-B840-BBA5-D61DD5E97D63}" type="datetimeFigureOut">
              <a:rPr lang="en-US" smtClean="0"/>
              <a:t>3/18/20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715810-AA69-B343-A351-8CC353129B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34902F-FF59-2E4B-AA70-DB86BF0738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B2673-E5F7-114B-8992-DCF243A32F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4439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4FC44FB-C7BB-C74C-8C22-9018CFEA14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DB4452-310D-F94A-A021-7137F2DC40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8208A3-7377-0447-BCC4-943F48065A8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DA7A0-EF0E-B840-BBA5-D61DD5E97D63}" type="datetimeFigureOut">
              <a:rPr lang="en-US" smtClean="0"/>
              <a:t>3/18/20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A5434D-14BB-744F-AB30-7EF91E30E7F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281391-6275-3542-8009-C2A57B63E33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5B2673-E5F7-114B-8992-DCF243A32F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1317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opensource.org/osd-annotated" TargetMode="External"/><Relationship Id="rId7" Type="http://schemas.openxmlformats.org/officeDocument/2006/relationships/hyperlink" Target="https://www.srijan.net/blog/open-source-vs-proprietary-software-which-one-is-more-secure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s://ribbledigital.co.uk/uncategorized/open-source-vs-proprietary-software-and-the-difference/" TargetMode="External"/><Relationship Id="rId5" Type="http://schemas.openxmlformats.org/officeDocument/2006/relationships/hyperlink" Target="https://www.makeuseof.com/tag/proprietary-software/" TargetMode="External"/><Relationship Id="rId4" Type="http://schemas.openxmlformats.org/officeDocument/2006/relationships/hyperlink" Target="https://opensource.com/resources/what-open-sourc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E50F26C3-5DA0-AB4F-8CDA-4983E9D1F82A}"/>
              </a:ext>
            </a:extLst>
          </p:cNvPr>
          <p:cNvSpPr/>
          <p:nvPr/>
        </p:nvSpPr>
        <p:spPr>
          <a:xfrm>
            <a:off x="1441834" y="745609"/>
            <a:ext cx="9308331" cy="5366782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2800" dirty="0">
                <a:solidFill>
                  <a:schemeClr val="tx1"/>
                </a:solidFill>
              </a:rPr>
              <a:t>Security Concerns in Proprietary and Open-source Software</a:t>
            </a:r>
          </a:p>
          <a:p>
            <a:pPr algn="ctr"/>
            <a:endParaRPr lang="en-CA" sz="2800" dirty="0">
              <a:solidFill>
                <a:schemeClr val="tx1"/>
              </a:solidFill>
            </a:endParaRPr>
          </a:p>
          <a:p>
            <a:pPr algn="ctr"/>
            <a:r>
              <a:rPr lang="en-CA" sz="1600" dirty="0">
                <a:solidFill>
                  <a:schemeClr val="tx1"/>
                </a:solidFill>
              </a:rPr>
              <a:t>Fabiola Welzenbach </a:t>
            </a:r>
          </a:p>
          <a:p>
            <a:pPr algn="ctr"/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22755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4F0D71F4-F54F-473E-8DBC-F6D869CBE0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2796" y="1429800"/>
            <a:ext cx="9311573" cy="5063075"/>
          </a:xfrm>
        </p:spPr>
        <p:txBody>
          <a:bodyPr>
            <a:normAutofit lnSpcReduction="10000"/>
          </a:bodyPr>
          <a:lstStyle/>
          <a:p>
            <a:pPr marL="411480" indent="-411480">
              <a:buFont typeface="+mj-lt"/>
              <a:buAutoNum type="arabicPeriod"/>
            </a:pPr>
            <a:r>
              <a:rPr lang="de-DE" b="1" dirty="0" err="1"/>
              <a:t>Introduction</a:t>
            </a:r>
            <a:endParaRPr lang="de-DE" b="1" dirty="0"/>
          </a:p>
          <a:p>
            <a:pPr marL="739140" lvl="1" indent="-411480">
              <a:buFont typeface="+mj-lt"/>
              <a:buAutoNum type="arabicPeriod"/>
            </a:pPr>
            <a:r>
              <a:rPr lang="de-DE" dirty="0"/>
              <a:t>Definition </a:t>
            </a:r>
            <a:r>
              <a:rPr lang="de-DE" dirty="0" err="1"/>
              <a:t>of</a:t>
            </a:r>
            <a:r>
              <a:rPr lang="de-DE" dirty="0"/>
              <a:t> a </a:t>
            </a:r>
            <a:r>
              <a:rPr lang="de-DE" dirty="0" err="1"/>
              <a:t>proprietary</a:t>
            </a:r>
            <a:r>
              <a:rPr lang="de-DE" dirty="0"/>
              <a:t> </a:t>
            </a:r>
            <a:r>
              <a:rPr lang="de-DE" dirty="0" err="1"/>
              <a:t>software</a:t>
            </a:r>
            <a:r>
              <a:rPr lang="de-DE" dirty="0"/>
              <a:t> </a:t>
            </a:r>
            <a:r>
              <a:rPr lang="de-DE" dirty="0" err="1"/>
              <a:t>and</a:t>
            </a:r>
            <a:r>
              <a:rPr lang="de-DE" dirty="0"/>
              <a:t> open-</a:t>
            </a:r>
            <a:r>
              <a:rPr lang="de-DE" dirty="0" err="1"/>
              <a:t>source</a:t>
            </a:r>
            <a:r>
              <a:rPr lang="de-DE" dirty="0"/>
              <a:t> </a:t>
            </a:r>
            <a:r>
              <a:rPr lang="de-DE" dirty="0" err="1"/>
              <a:t>software</a:t>
            </a:r>
            <a:endParaRPr lang="de-DE" dirty="0"/>
          </a:p>
          <a:p>
            <a:pPr marL="739140" lvl="1" indent="-411480">
              <a:buFont typeface="+mj-lt"/>
              <a:buAutoNum type="arabicPeriod"/>
            </a:pPr>
            <a:r>
              <a:rPr lang="de-DE" dirty="0" err="1"/>
              <a:t>History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proprietary</a:t>
            </a:r>
            <a:r>
              <a:rPr lang="de-DE" dirty="0"/>
              <a:t> </a:t>
            </a:r>
            <a:r>
              <a:rPr lang="de-DE" dirty="0" err="1"/>
              <a:t>and</a:t>
            </a:r>
            <a:r>
              <a:rPr lang="de-DE" dirty="0"/>
              <a:t> open-</a:t>
            </a:r>
            <a:r>
              <a:rPr lang="de-DE" dirty="0" err="1"/>
              <a:t>source</a:t>
            </a:r>
            <a:r>
              <a:rPr lang="de-DE" dirty="0"/>
              <a:t> </a:t>
            </a:r>
          </a:p>
          <a:p>
            <a:pPr marL="739140" lvl="1" indent="-411480">
              <a:buFont typeface="+mj-lt"/>
              <a:buAutoNum type="arabicPeriod"/>
            </a:pPr>
            <a:r>
              <a:rPr lang="de-DE" dirty="0" err="1"/>
              <a:t>Obstacles</a:t>
            </a:r>
            <a:r>
              <a:rPr lang="de-DE" dirty="0"/>
              <a:t>: </a:t>
            </a:r>
            <a:r>
              <a:rPr lang="de-DE" dirty="0" err="1"/>
              <a:t>licencing</a:t>
            </a:r>
            <a:r>
              <a:rPr lang="de-DE" dirty="0"/>
              <a:t> open </a:t>
            </a:r>
            <a:r>
              <a:rPr lang="de-DE" dirty="0" err="1"/>
              <a:t>source</a:t>
            </a:r>
            <a:r>
              <a:rPr lang="de-DE" dirty="0"/>
              <a:t> (OSI) </a:t>
            </a:r>
          </a:p>
          <a:p>
            <a:pPr marL="739140" lvl="1" indent="-411480">
              <a:buFont typeface="+mj-lt"/>
              <a:buAutoNum type="arabicPeriod"/>
            </a:pPr>
            <a:endParaRPr lang="de-DE" dirty="0"/>
          </a:p>
          <a:p>
            <a:pPr marL="411480" indent="-411480">
              <a:buFont typeface="+mj-lt"/>
              <a:buAutoNum type="arabicPeriod"/>
            </a:pPr>
            <a:r>
              <a:rPr lang="de-DE" b="1" dirty="0" err="1"/>
              <a:t>Comparison</a:t>
            </a:r>
            <a:r>
              <a:rPr lang="de-DE" dirty="0"/>
              <a:t> </a:t>
            </a:r>
            <a:r>
              <a:rPr lang="de-DE" dirty="0" err="1"/>
              <a:t>proprietary</a:t>
            </a:r>
            <a:r>
              <a:rPr lang="de-DE" dirty="0"/>
              <a:t> </a:t>
            </a:r>
            <a:r>
              <a:rPr lang="de-DE" dirty="0" err="1"/>
              <a:t>software</a:t>
            </a:r>
            <a:r>
              <a:rPr lang="de-DE" dirty="0"/>
              <a:t> </a:t>
            </a:r>
            <a:r>
              <a:rPr lang="de-DE" dirty="0" err="1"/>
              <a:t>and</a:t>
            </a:r>
            <a:r>
              <a:rPr lang="de-DE" dirty="0"/>
              <a:t> open-</a:t>
            </a:r>
            <a:r>
              <a:rPr lang="de-DE" dirty="0" err="1"/>
              <a:t>source</a:t>
            </a:r>
            <a:r>
              <a:rPr lang="de-DE" dirty="0"/>
              <a:t> </a:t>
            </a:r>
            <a:r>
              <a:rPr lang="de-DE" dirty="0" err="1"/>
              <a:t>software</a:t>
            </a:r>
            <a:endParaRPr lang="de-DE" dirty="0"/>
          </a:p>
          <a:p>
            <a:pPr marL="739140" lvl="1" indent="-411480">
              <a:buFont typeface="+mj-lt"/>
              <a:buAutoNum type="arabicPeriod"/>
            </a:pPr>
            <a:r>
              <a:rPr lang="de-DE" dirty="0"/>
              <a:t>Advantages &amp; </a:t>
            </a:r>
            <a:r>
              <a:rPr lang="de-DE" dirty="0" err="1"/>
              <a:t>disadvantages</a:t>
            </a:r>
            <a:r>
              <a:rPr lang="de-DE" dirty="0"/>
              <a:t> (</a:t>
            </a:r>
            <a:r>
              <a:rPr lang="de-DE" dirty="0" err="1"/>
              <a:t>restrictions</a:t>
            </a:r>
            <a:r>
              <a:rPr lang="de-DE" dirty="0"/>
              <a:t> etc.)</a:t>
            </a:r>
          </a:p>
          <a:p>
            <a:pPr marL="327660" lvl="1" indent="0">
              <a:buNone/>
            </a:pPr>
            <a:endParaRPr lang="de-DE" dirty="0"/>
          </a:p>
          <a:p>
            <a:pPr marL="411480" indent="-411480">
              <a:buFont typeface="+mj-lt"/>
              <a:buAutoNum type="arabicPeriod"/>
            </a:pPr>
            <a:r>
              <a:rPr lang="de-DE" b="1" dirty="0"/>
              <a:t>Security </a:t>
            </a:r>
            <a:r>
              <a:rPr lang="de-DE" b="1" dirty="0" err="1"/>
              <a:t>concerns</a:t>
            </a:r>
            <a:r>
              <a:rPr lang="de-DE" b="1" dirty="0"/>
              <a:t> </a:t>
            </a:r>
          </a:p>
          <a:p>
            <a:pPr marL="739140" lvl="1" indent="-411480">
              <a:buFont typeface="+mj-lt"/>
              <a:buAutoNum type="arabicPeriod"/>
            </a:pPr>
            <a:r>
              <a:rPr lang="de-DE" dirty="0" err="1"/>
              <a:t>Application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proprietary</a:t>
            </a:r>
            <a:r>
              <a:rPr lang="de-DE" dirty="0"/>
              <a:t> </a:t>
            </a:r>
            <a:r>
              <a:rPr lang="de-DE" dirty="0" err="1"/>
              <a:t>and</a:t>
            </a:r>
            <a:r>
              <a:rPr lang="de-DE" dirty="0"/>
              <a:t> open-</a:t>
            </a:r>
            <a:r>
              <a:rPr lang="de-DE" dirty="0" err="1"/>
              <a:t>source</a:t>
            </a:r>
            <a:r>
              <a:rPr lang="de-DE" dirty="0"/>
              <a:t> </a:t>
            </a:r>
            <a:r>
              <a:rPr lang="de-DE" dirty="0" err="1"/>
              <a:t>software</a:t>
            </a:r>
            <a:r>
              <a:rPr lang="de-DE" dirty="0"/>
              <a:t> (</a:t>
            </a:r>
            <a:r>
              <a:rPr lang="de-DE" dirty="0" err="1"/>
              <a:t>autonomous</a:t>
            </a:r>
            <a:r>
              <a:rPr lang="de-DE" dirty="0"/>
              <a:t> </a:t>
            </a:r>
            <a:r>
              <a:rPr lang="de-DE" dirty="0" err="1"/>
              <a:t>driving</a:t>
            </a:r>
            <a:r>
              <a:rPr lang="de-DE" dirty="0"/>
              <a:t>, </a:t>
            </a:r>
            <a:r>
              <a:rPr lang="de-DE" dirty="0" err="1"/>
              <a:t>github</a:t>
            </a:r>
            <a:r>
              <a:rPr lang="de-DE" dirty="0"/>
              <a:t>)</a:t>
            </a:r>
          </a:p>
          <a:p>
            <a:pPr marL="739140" lvl="1" indent="-411480">
              <a:buFont typeface="+mj-lt"/>
              <a:buAutoNum type="arabicPeriod"/>
            </a:pPr>
            <a:r>
              <a:rPr lang="de-DE" dirty="0" err="1"/>
              <a:t>What</a:t>
            </a:r>
            <a:r>
              <a:rPr lang="de-DE" dirty="0"/>
              <a:t> </a:t>
            </a:r>
            <a:r>
              <a:rPr lang="de-DE" dirty="0" err="1"/>
              <a:t>can</a:t>
            </a:r>
            <a:r>
              <a:rPr lang="de-DE" dirty="0"/>
              <a:t> </a:t>
            </a:r>
            <a:r>
              <a:rPr lang="de-DE" dirty="0" err="1"/>
              <a:t>be</a:t>
            </a:r>
            <a:r>
              <a:rPr lang="de-DE" dirty="0"/>
              <a:t> </a:t>
            </a:r>
            <a:r>
              <a:rPr lang="de-DE" dirty="0" err="1"/>
              <a:t>done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guarantee</a:t>
            </a:r>
            <a:r>
              <a:rPr lang="de-DE" dirty="0"/>
              <a:t> a </a:t>
            </a:r>
            <a:r>
              <a:rPr lang="de-DE" dirty="0" err="1"/>
              <a:t>higher</a:t>
            </a:r>
            <a:r>
              <a:rPr lang="de-DE" dirty="0"/>
              <a:t> </a:t>
            </a:r>
            <a:r>
              <a:rPr lang="de-DE" dirty="0" err="1"/>
              <a:t>security</a:t>
            </a:r>
            <a:r>
              <a:rPr lang="de-DE" dirty="0"/>
              <a:t> </a:t>
            </a:r>
            <a:r>
              <a:rPr lang="de-DE" dirty="0" err="1"/>
              <a:t>level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open </a:t>
            </a:r>
            <a:r>
              <a:rPr lang="de-DE" dirty="0" err="1"/>
              <a:t>source</a:t>
            </a:r>
            <a:endParaRPr lang="de-DE" dirty="0"/>
          </a:p>
          <a:p>
            <a:pPr marL="327660" lvl="1" indent="0">
              <a:buNone/>
            </a:pPr>
            <a:endParaRPr lang="de-DE" dirty="0"/>
          </a:p>
          <a:p>
            <a:pPr marL="411480" indent="-411480">
              <a:buFont typeface="+mj-lt"/>
              <a:buAutoNum type="arabicPeriod"/>
            </a:pPr>
            <a:r>
              <a:rPr lang="de-DE" b="1" dirty="0" err="1"/>
              <a:t>Advice</a:t>
            </a:r>
            <a:r>
              <a:rPr lang="de-DE" dirty="0"/>
              <a:t> in </a:t>
            </a:r>
            <a:r>
              <a:rPr lang="de-DE" dirty="0" err="1"/>
              <a:t>which</a:t>
            </a:r>
            <a:r>
              <a:rPr lang="de-DE" dirty="0"/>
              <a:t> </a:t>
            </a:r>
            <a:r>
              <a:rPr lang="de-DE" dirty="0" err="1"/>
              <a:t>cases</a:t>
            </a:r>
            <a:r>
              <a:rPr lang="de-DE" dirty="0"/>
              <a:t> </a:t>
            </a:r>
            <a:r>
              <a:rPr lang="de-DE" dirty="0" err="1"/>
              <a:t>it</a:t>
            </a:r>
            <a:r>
              <a:rPr lang="de-DE" dirty="0"/>
              <a:t> </a:t>
            </a:r>
            <a:r>
              <a:rPr lang="de-DE" dirty="0" err="1"/>
              <a:t>would</a:t>
            </a:r>
            <a:r>
              <a:rPr lang="de-DE" dirty="0"/>
              <a:t> </a:t>
            </a:r>
            <a:r>
              <a:rPr lang="de-DE" dirty="0" err="1"/>
              <a:t>make</a:t>
            </a:r>
            <a:r>
              <a:rPr lang="de-DE" dirty="0"/>
              <a:t> </a:t>
            </a:r>
            <a:r>
              <a:rPr lang="de-DE" dirty="0" err="1"/>
              <a:t>more</a:t>
            </a:r>
            <a:r>
              <a:rPr lang="de-DE" dirty="0"/>
              <a:t> sense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use</a:t>
            </a:r>
            <a:r>
              <a:rPr lang="de-DE" dirty="0"/>
              <a:t> open-</a:t>
            </a:r>
            <a:r>
              <a:rPr lang="de-DE" dirty="0" err="1"/>
              <a:t>source</a:t>
            </a:r>
            <a:r>
              <a:rPr lang="de-DE" dirty="0"/>
              <a:t>, </a:t>
            </a:r>
            <a:r>
              <a:rPr lang="de-DE" dirty="0" err="1"/>
              <a:t>whether</a:t>
            </a:r>
            <a:r>
              <a:rPr lang="de-DE" dirty="0"/>
              <a:t> </a:t>
            </a:r>
            <a:r>
              <a:rPr lang="de-DE" dirty="0" err="1"/>
              <a:t>than</a:t>
            </a:r>
            <a:r>
              <a:rPr lang="de-DE" dirty="0"/>
              <a:t> </a:t>
            </a:r>
            <a:r>
              <a:rPr lang="de-DE" dirty="0" err="1"/>
              <a:t>proprietary</a:t>
            </a:r>
            <a:endParaRPr lang="de-DE" dirty="0"/>
          </a:p>
          <a:p>
            <a:pPr marL="411480" indent="-411480">
              <a:buFont typeface="+mj-lt"/>
              <a:buAutoNum type="arabicPeriod"/>
            </a:pPr>
            <a:endParaRPr lang="de-DE" dirty="0"/>
          </a:p>
          <a:p>
            <a:pPr marL="411480" indent="-411480">
              <a:buFont typeface="+mj-lt"/>
              <a:buAutoNum type="arabicPeriod"/>
            </a:pPr>
            <a:r>
              <a:rPr lang="de-DE" b="1" dirty="0"/>
              <a:t>Conclusio</a:t>
            </a:r>
          </a:p>
          <a:p>
            <a:pPr marL="411480" indent="-411480">
              <a:buFont typeface="+mj-lt"/>
              <a:buAutoNum type="arabicPeriod"/>
            </a:pPr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AT" dirty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3459CEA-2DE2-46D4-B27E-FCAD12140E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err="1"/>
              <a:t>Structure</a:t>
            </a:r>
            <a:endParaRPr lang="de-AT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0BF565DB-40F6-45B8-8961-BF8729C8D8C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E3DC40E-DBBE-4E2D-9EEC-FBF0DA0E9179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05398212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12360C9A-4844-E840-80D7-D7B33C60AB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Timeline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5643582-43D7-9B46-B61B-28D57E251FD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E3DC40E-DBBE-4E2D-9EEC-FBF0DA0E9179}" type="slidenum">
              <a:rPr lang="en-GB" smtClean="0"/>
              <a:pPr/>
              <a:t>3</a:t>
            </a:fld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7FFC5D6-10DB-B14A-9A4D-4DC4A4EC3444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8200" y="1690688"/>
            <a:ext cx="10623425" cy="3638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808981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E162C79-F375-7944-AD5F-55D91AB6CF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Research: collecting &amp; gathering information and searching for useful sources</a:t>
            </a:r>
          </a:p>
          <a:p>
            <a:r>
              <a:rPr lang="en-US" dirty="0"/>
              <a:t>Watching </a:t>
            </a:r>
            <a:r>
              <a:rPr lang="en-US" dirty="0" err="1"/>
              <a:t>Youtube</a:t>
            </a:r>
            <a:r>
              <a:rPr lang="en-US" dirty="0"/>
              <a:t> videos for a better understanding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Open source software sources: </a:t>
            </a:r>
          </a:p>
          <a:p>
            <a:pPr marL="327660" lvl="1" indent="0">
              <a:buNone/>
            </a:pPr>
            <a:r>
              <a:rPr lang="en-US" dirty="0">
                <a:hlinkClick r:id="rId3"/>
              </a:rPr>
              <a:t>https://opensource.org/osd-annotated</a:t>
            </a:r>
            <a:r>
              <a:rPr lang="en-US" dirty="0"/>
              <a:t> </a:t>
            </a:r>
          </a:p>
          <a:p>
            <a:pPr marL="327660" lvl="1" indent="0">
              <a:buNone/>
            </a:pPr>
            <a:r>
              <a:rPr lang="en-US" dirty="0">
                <a:hlinkClick r:id="rId4"/>
              </a:rPr>
              <a:t>https://opensource.com/resources/what-open-source</a:t>
            </a:r>
            <a:r>
              <a:rPr lang="en-US" dirty="0"/>
              <a:t> </a:t>
            </a:r>
          </a:p>
          <a:p>
            <a:r>
              <a:rPr lang="en-US" dirty="0"/>
              <a:t>Proprietary software sources:</a:t>
            </a:r>
          </a:p>
          <a:p>
            <a:pPr marL="327660" lvl="1" indent="0">
              <a:buNone/>
            </a:pPr>
            <a:r>
              <a:rPr lang="en-US" dirty="0">
                <a:hlinkClick r:id="rId5"/>
              </a:rPr>
              <a:t>https://www.makeuseof.com/tag/proprietary-software/</a:t>
            </a:r>
            <a:r>
              <a:rPr lang="en-US" dirty="0"/>
              <a:t> </a:t>
            </a:r>
          </a:p>
          <a:p>
            <a:r>
              <a:rPr lang="en-US" dirty="0"/>
              <a:t>Both: </a:t>
            </a:r>
          </a:p>
          <a:p>
            <a:pPr marL="327660" lvl="1" indent="0">
              <a:buNone/>
            </a:pPr>
            <a:r>
              <a:rPr lang="en-US" dirty="0">
                <a:hlinkClick r:id="rId6"/>
              </a:rPr>
              <a:t>https://ribbledigital.co.uk/uncategorized/open-source-vs-proprietary-software-and-the-difference/</a:t>
            </a:r>
            <a:r>
              <a:rPr lang="en-US" dirty="0"/>
              <a:t> </a:t>
            </a:r>
          </a:p>
          <a:p>
            <a:pPr marL="327660" lvl="1" indent="0">
              <a:buNone/>
            </a:pPr>
            <a:r>
              <a:rPr lang="en-US" dirty="0">
                <a:hlinkClick r:id="rId7"/>
              </a:rPr>
              <a:t>https://www.srijan.net/blog/open-source-vs-proprietary-software-which-one-is-more-secure</a:t>
            </a:r>
            <a:r>
              <a:rPr lang="en-US" dirty="0"/>
              <a:t>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Next week:  Starting with the first draft of chapter 1 and 2 </a:t>
            </a:r>
            <a:r>
              <a:rPr lang="en-US" dirty="0">
                <a:sym typeface="Wingdings" pitchFamily="2" charset="2"/>
              </a:rPr>
              <a:t> Research for the next 2 chapters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2306E6B-3506-C14F-929B-408829C3E7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Status quo 1</a:t>
            </a:r>
            <a:r>
              <a:rPr lang="en-US" baseline="30000" dirty="0"/>
              <a:t>st</a:t>
            </a:r>
            <a:r>
              <a:rPr lang="en-US" dirty="0"/>
              <a:t> Week (11.03. – 19.03.)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B373928-AFC4-1F43-89DE-F02166978E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E3DC40E-DBBE-4E2D-9EEC-FBF0DA0E9179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74980310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225</Words>
  <Application>Microsoft Macintosh PowerPoint</Application>
  <PresentationFormat>Widescreen</PresentationFormat>
  <Paragraphs>44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Structure</vt:lpstr>
      <vt:lpstr>Timeline</vt:lpstr>
      <vt:lpstr>Status quo 1st Week (11.03. – 19.03.)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Office-Benutzer</dc:creator>
  <cp:lastModifiedBy>Microsoft Office-Benutzer</cp:lastModifiedBy>
  <cp:revision>4</cp:revision>
  <dcterms:created xsi:type="dcterms:W3CDTF">2020-03-18T16:48:04Z</dcterms:created>
  <dcterms:modified xsi:type="dcterms:W3CDTF">2020-03-18T17:15:25Z</dcterms:modified>
</cp:coreProperties>
</file>