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49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809"/>
    <p:restoredTop sz="94536"/>
  </p:normalViewPr>
  <p:slideViewPr>
    <p:cSldViewPr snapToGrid="0" snapToObjects="1">
      <p:cViewPr varScale="1">
        <p:scale>
          <a:sx n="151" d="100"/>
          <a:sy n="151" d="100"/>
        </p:scale>
        <p:origin x="107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5A2D387-66F0-9245-99C1-0194E130154C}" type="datetimeFigureOut">
              <a:rPr lang="de-DE" smtClean="0"/>
              <a:t>18.03.20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C4935C1C-5B21-7049-99D8-09B38CB623C9}" type="slidenum">
              <a:rPr lang="de-DE" smtClean="0"/>
              <a:t>‹Nr.›</a:t>
            </a:fld>
            <a:endParaRPr lang="de-DE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4188655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2D387-66F0-9245-99C1-0194E130154C}" type="datetimeFigureOut">
              <a:rPr lang="de-DE" smtClean="0"/>
              <a:t>18.03.20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35C1C-5B21-7049-99D8-09B38CB623C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25038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2D387-66F0-9245-99C1-0194E130154C}" type="datetimeFigureOut">
              <a:rPr lang="de-DE" smtClean="0"/>
              <a:t>18.03.20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35C1C-5B21-7049-99D8-09B38CB623C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99414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2D387-66F0-9245-99C1-0194E130154C}" type="datetimeFigureOut">
              <a:rPr lang="de-DE" smtClean="0"/>
              <a:t>18.03.20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35C1C-5B21-7049-99D8-09B38CB623C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8362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5A2D387-66F0-9245-99C1-0194E130154C}" type="datetimeFigureOut">
              <a:rPr lang="de-DE" smtClean="0"/>
              <a:t>18.03.20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4935C1C-5B21-7049-99D8-09B38CB623C9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14403298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2D387-66F0-9245-99C1-0194E130154C}" type="datetimeFigureOut">
              <a:rPr lang="de-DE" smtClean="0"/>
              <a:t>18.03.20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35C1C-5B21-7049-99D8-09B38CB623C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6430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2D387-66F0-9245-99C1-0194E130154C}" type="datetimeFigureOut">
              <a:rPr lang="de-DE" smtClean="0"/>
              <a:t>18.03.20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35C1C-5B21-7049-99D8-09B38CB623C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56522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2D387-66F0-9245-99C1-0194E130154C}" type="datetimeFigureOut">
              <a:rPr lang="de-DE" smtClean="0"/>
              <a:t>18.03.20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35C1C-5B21-7049-99D8-09B38CB623C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9657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A2D387-66F0-9245-99C1-0194E130154C}" type="datetimeFigureOut">
              <a:rPr lang="de-DE" smtClean="0"/>
              <a:t>18.03.20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935C1C-5B21-7049-99D8-09B38CB623C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74308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5A2D387-66F0-9245-99C1-0194E130154C}" type="datetimeFigureOut">
              <a:rPr lang="de-DE" smtClean="0"/>
              <a:t>18.03.20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4935C1C-5B21-7049-99D8-09B38CB623C9}" type="slidenum">
              <a:rPr lang="de-DE" smtClean="0"/>
              <a:t>‹Nr.›</a:t>
            </a:fld>
            <a:endParaRPr lang="de-DE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14415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5A2D387-66F0-9245-99C1-0194E130154C}" type="datetimeFigureOut">
              <a:rPr lang="de-DE" smtClean="0"/>
              <a:t>18.03.20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4935C1C-5B21-7049-99D8-09B38CB623C9}" type="slidenum">
              <a:rPr lang="de-DE" smtClean="0"/>
              <a:t>‹Nr.›</a:t>
            </a:fld>
            <a:endParaRPr lang="de-DE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98020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55A2D387-66F0-9245-99C1-0194E130154C}" type="datetimeFigureOut">
              <a:rPr lang="de-DE" smtClean="0"/>
              <a:t>18.03.20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C4935C1C-5B21-7049-99D8-09B38CB623C9}" type="slidenum">
              <a:rPr lang="de-DE" smtClean="0"/>
              <a:t>‹Nr.›</a:t>
            </a:fld>
            <a:endParaRPr lang="de-DE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447484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6B7BFBD-C488-4B5B-ABE5-8256F3FFB0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376"/>
            <a:ext cx="12191998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0" name="Freeform 6">
            <a:extLst>
              <a:ext uri="{FF2B5EF4-FFF2-40B4-BE49-F238E27FC236}">
                <a16:creationId xmlns:a16="http://schemas.microsoft.com/office/drawing/2014/main" id="{2BA7674F-A261-445A-AE3A-A0AA30620E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671285" y="626654"/>
            <a:ext cx="3275668" cy="4408488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 w="0">
            <a:noFill/>
            <a:prstDash val="solid"/>
            <a:round/>
            <a:headEnd/>
            <a:tailEnd/>
          </a:ln>
        </p:spPr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BA53A58C-A067-4B87-B48C-CB90C1FA0F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76632" y="1010265"/>
            <a:ext cx="11115368" cy="584773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21DC95F-949E-BD4A-96F7-866E81E1F2C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20099" y="1653731"/>
            <a:ext cx="8110584" cy="3935906"/>
          </a:xfrm>
        </p:spPr>
        <p:txBody>
          <a:bodyPr anchor="t">
            <a:normAutofit/>
          </a:bodyPr>
          <a:lstStyle/>
          <a:p>
            <a:pPr algn="l"/>
            <a:r>
              <a:rPr lang="de-AT" sz="3500"/>
              <a:t>Registrierkassaverordnung: Markt- &amp; Entwicklungstendenzen Software, insbesondere </a:t>
            </a:r>
            <a:br>
              <a:rPr lang="de-AT" sz="3500">
                <a:effectLst/>
              </a:rPr>
            </a:br>
            <a:r>
              <a:rPr lang="de-AT" sz="3500"/>
              <a:t>Vergleich der Systeme für die Gastwirtschaft </a:t>
            </a:r>
            <a:br>
              <a:rPr lang="de-AT" sz="3500">
                <a:effectLst/>
              </a:rPr>
            </a:br>
            <a:endParaRPr lang="de-DE" sz="350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C95CEE67-1C0C-C446-8309-14E572A191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20099" y="5589638"/>
            <a:ext cx="9790030" cy="641479"/>
          </a:xfrm>
        </p:spPr>
        <p:txBody>
          <a:bodyPr>
            <a:normAutofit/>
          </a:bodyPr>
          <a:lstStyle/>
          <a:p>
            <a:pPr algn="l">
              <a:spcAft>
                <a:spcPts val="600"/>
              </a:spcAft>
            </a:pPr>
            <a:r>
              <a:rPr lang="de-DE" sz="2000"/>
              <a:t>Lukas Ziegler</a:t>
            </a:r>
          </a:p>
        </p:txBody>
      </p:sp>
    </p:spTree>
    <p:extLst>
      <p:ext uri="{BB962C8B-B14F-4D97-AF65-F5344CB8AC3E}">
        <p14:creationId xmlns:p14="http://schemas.microsoft.com/office/powerpoint/2010/main" val="5474891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BC29DC3-827B-0642-9B60-5158BB2617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333829"/>
            <a:ext cx="9601200" cy="6357257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de-DE" dirty="0"/>
              <a:t>1 Einleitung</a:t>
            </a:r>
          </a:p>
          <a:p>
            <a:pPr marL="0" indent="0">
              <a:buNone/>
            </a:pPr>
            <a:r>
              <a:rPr lang="de-DE" dirty="0"/>
              <a:t>2 Fragestellung</a:t>
            </a:r>
          </a:p>
          <a:p>
            <a:pPr marL="0" indent="0">
              <a:buNone/>
            </a:pPr>
            <a:r>
              <a:rPr lang="de-DE" dirty="0"/>
              <a:t>3 Technik</a:t>
            </a:r>
          </a:p>
          <a:p>
            <a:pPr marL="0" indent="0">
              <a:buNone/>
            </a:pPr>
            <a:r>
              <a:rPr lang="de-DE" dirty="0"/>
              <a:t>3.1 Technische Voraussetzungen</a:t>
            </a:r>
          </a:p>
          <a:p>
            <a:pPr marL="0" indent="0">
              <a:buNone/>
            </a:pPr>
            <a:r>
              <a:rPr lang="de-DE" dirty="0"/>
              <a:t>3.1.1 Manipulationsschutz</a:t>
            </a:r>
          </a:p>
          <a:p>
            <a:pPr marL="0" indent="0">
              <a:buNone/>
            </a:pPr>
            <a:r>
              <a:rPr lang="de-DE" dirty="0"/>
              <a:t>3.2 Offene Systeme</a:t>
            </a:r>
          </a:p>
          <a:p>
            <a:pPr marL="0" indent="0">
              <a:buNone/>
            </a:pPr>
            <a:r>
              <a:rPr lang="de-DE" dirty="0"/>
              <a:t>3.3 Geschlossene Systeme</a:t>
            </a:r>
          </a:p>
          <a:p>
            <a:pPr marL="0" indent="0">
              <a:buNone/>
            </a:pPr>
            <a:r>
              <a:rPr lang="de-DE" dirty="0"/>
              <a:t>3.4 Cloud-basiert</a:t>
            </a:r>
          </a:p>
          <a:p>
            <a:pPr marL="0" indent="0">
              <a:buNone/>
            </a:pPr>
            <a:r>
              <a:rPr lang="de-DE" dirty="0"/>
              <a:t>3.5 Webservice zur Registrierkassenanmeldung</a:t>
            </a:r>
          </a:p>
          <a:p>
            <a:pPr marL="0" indent="0">
              <a:buNone/>
            </a:pPr>
            <a:r>
              <a:rPr lang="de-DE" dirty="0"/>
              <a:t>4 Software Vergleich der Systeme für die Gastwirtschaft</a:t>
            </a:r>
          </a:p>
          <a:p>
            <a:pPr marL="0" indent="0">
              <a:buNone/>
            </a:pPr>
            <a:r>
              <a:rPr lang="de-DE" dirty="0"/>
              <a:t>4.1 Verschiedene Anbieter</a:t>
            </a:r>
          </a:p>
          <a:p>
            <a:pPr marL="0" indent="0">
              <a:buNone/>
            </a:pPr>
            <a:r>
              <a:rPr lang="de-DE" dirty="0"/>
              <a:t>4.1.1 ready2order</a:t>
            </a:r>
          </a:p>
          <a:p>
            <a:pPr marL="0" indent="0">
              <a:buNone/>
            </a:pPr>
            <a:r>
              <a:rPr lang="de-DE" dirty="0"/>
              <a:t>4.1.2 </a:t>
            </a:r>
            <a:r>
              <a:rPr lang="de-DE" dirty="0" err="1"/>
              <a:t>orderbird</a:t>
            </a:r>
            <a:endParaRPr lang="de-DE" dirty="0"/>
          </a:p>
          <a:p>
            <a:pPr marL="0" indent="0">
              <a:buNone/>
            </a:pPr>
            <a:r>
              <a:rPr lang="de-DE" dirty="0"/>
              <a:t>4.1.3 </a:t>
            </a:r>
            <a:r>
              <a:rPr lang="de-DE" dirty="0" err="1"/>
              <a:t>vectron</a:t>
            </a:r>
            <a:r>
              <a:rPr lang="de-DE" dirty="0"/>
              <a:t>-systems</a:t>
            </a:r>
          </a:p>
          <a:p>
            <a:pPr marL="0" indent="0">
              <a:buNone/>
            </a:pPr>
            <a:r>
              <a:rPr lang="de-DE" dirty="0"/>
              <a:t>4.1.4 </a:t>
            </a:r>
            <a:r>
              <a:rPr lang="de-DE" dirty="0" err="1"/>
              <a:t>iZettle</a:t>
            </a:r>
            <a:r>
              <a:rPr lang="de-DE" dirty="0"/>
              <a:t> Go</a:t>
            </a:r>
          </a:p>
          <a:p>
            <a:pPr marL="0" indent="0">
              <a:buNone/>
            </a:pPr>
            <a:r>
              <a:rPr lang="de-DE" dirty="0"/>
              <a:t>4.1.5 </a:t>
            </a:r>
            <a:r>
              <a:rPr lang="de-DE" dirty="0" err="1"/>
              <a:t>HelloCash</a:t>
            </a:r>
            <a:endParaRPr lang="de-DE" dirty="0"/>
          </a:p>
          <a:p>
            <a:pPr marL="0" indent="0">
              <a:buNone/>
            </a:pPr>
            <a:r>
              <a:rPr lang="de-DE" dirty="0"/>
              <a:t>4.1.6 GASTROFIX</a:t>
            </a:r>
          </a:p>
          <a:p>
            <a:pPr marL="0" indent="0">
              <a:buNone/>
            </a:pPr>
            <a:r>
              <a:rPr lang="de-DE" dirty="0"/>
              <a:t>4.1.7 </a:t>
            </a:r>
            <a:r>
              <a:rPr lang="de-DE" dirty="0" err="1"/>
              <a:t>freefinance</a:t>
            </a:r>
            <a:endParaRPr lang="de-DE" dirty="0"/>
          </a:p>
          <a:p>
            <a:pPr marL="0" indent="0">
              <a:buNone/>
            </a:pPr>
            <a:r>
              <a:rPr lang="de-DE" dirty="0"/>
              <a:t>4.2 Preisvergleich</a:t>
            </a:r>
          </a:p>
          <a:p>
            <a:pPr marL="0" indent="0">
              <a:buNone/>
            </a:pPr>
            <a:r>
              <a:rPr lang="de-DE" dirty="0"/>
              <a:t>4.3 Leistungsvergleich</a:t>
            </a:r>
          </a:p>
          <a:p>
            <a:pPr marL="0" indent="0">
              <a:buNone/>
            </a:pPr>
            <a:r>
              <a:rPr lang="de-DE" dirty="0"/>
              <a:t>4.4 Bedingungen der Hersteller</a:t>
            </a:r>
          </a:p>
          <a:p>
            <a:pPr marL="0" indent="0">
              <a:buNone/>
            </a:pPr>
            <a:r>
              <a:rPr lang="de-DE" dirty="0"/>
              <a:t>5 Kritikpunkte</a:t>
            </a:r>
          </a:p>
          <a:p>
            <a:pPr marL="0" indent="0">
              <a:buNone/>
            </a:pPr>
            <a:r>
              <a:rPr lang="de-DE" dirty="0"/>
              <a:t>6 Fazit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889942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>
            <a:extLst>
              <a:ext uri="{FF2B5EF4-FFF2-40B4-BE49-F238E27FC236}">
                <a16:creationId xmlns:a16="http://schemas.microsoft.com/office/drawing/2014/main" id="{7A1D7D3A-6669-7349-86F5-B2EC590BCB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8294657"/>
              </p:ext>
            </p:extLst>
          </p:nvPr>
        </p:nvGraphicFramePr>
        <p:xfrm>
          <a:off x="836908" y="1013490"/>
          <a:ext cx="10474270" cy="48310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14772">
                  <a:extLst>
                    <a:ext uri="{9D8B030D-6E8A-4147-A177-3AD203B41FA5}">
                      <a16:colId xmlns:a16="http://schemas.microsoft.com/office/drawing/2014/main" val="3659439121"/>
                    </a:ext>
                  </a:extLst>
                </a:gridCol>
                <a:gridCol w="566675">
                  <a:extLst>
                    <a:ext uri="{9D8B030D-6E8A-4147-A177-3AD203B41FA5}">
                      <a16:colId xmlns:a16="http://schemas.microsoft.com/office/drawing/2014/main" val="4169971030"/>
                    </a:ext>
                  </a:extLst>
                </a:gridCol>
                <a:gridCol w="576688">
                  <a:extLst>
                    <a:ext uri="{9D8B030D-6E8A-4147-A177-3AD203B41FA5}">
                      <a16:colId xmlns:a16="http://schemas.microsoft.com/office/drawing/2014/main" val="2724687714"/>
                    </a:ext>
                  </a:extLst>
                </a:gridCol>
                <a:gridCol w="548824">
                  <a:extLst>
                    <a:ext uri="{9D8B030D-6E8A-4147-A177-3AD203B41FA5}">
                      <a16:colId xmlns:a16="http://schemas.microsoft.com/office/drawing/2014/main" val="3024440463"/>
                    </a:ext>
                  </a:extLst>
                </a:gridCol>
                <a:gridCol w="535947">
                  <a:extLst>
                    <a:ext uri="{9D8B030D-6E8A-4147-A177-3AD203B41FA5}">
                      <a16:colId xmlns:a16="http://schemas.microsoft.com/office/drawing/2014/main" val="1439263583"/>
                    </a:ext>
                  </a:extLst>
                </a:gridCol>
                <a:gridCol w="535947">
                  <a:extLst>
                    <a:ext uri="{9D8B030D-6E8A-4147-A177-3AD203B41FA5}">
                      <a16:colId xmlns:a16="http://schemas.microsoft.com/office/drawing/2014/main" val="2981788439"/>
                    </a:ext>
                  </a:extLst>
                </a:gridCol>
                <a:gridCol w="535947">
                  <a:extLst>
                    <a:ext uri="{9D8B030D-6E8A-4147-A177-3AD203B41FA5}">
                      <a16:colId xmlns:a16="http://schemas.microsoft.com/office/drawing/2014/main" val="3985395610"/>
                    </a:ext>
                  </a:extLst>
                </a:gridCol>
                <a:gridCol w="535947">
                  <a:extLst>
                    <a:ext uri="{9D8B030D-6E8A-4147-A177-3AD203B41FA5}">
                      <a16:colId xmlns:a16="http://schemas.microsoft.com/office/drawing/2014/main" val="76707395"/>
                    </a:ext>
                  </a:extLst>
                </a:gridCol>
                <a:gridCol w="535947">
                  <a:extLst>
                    <a:ext uri="{9D8B030D-6E8A-4147-A177-3AD203B41FA5}">
                      <a16:colId xmlns:a16="http://schemas.microsoft.com/office/drawing/2014/main" val="3730434574"/>
                    </a:ext>
                  </a:extLst>
                </a:gridCol>
                <a:gridCol w="535947">
                  <a:extLst>
                    <a:ext uri="{9D8B030D-6E8A-4147-A177-3AD203B41FA5}">
                      <a16:colId xmlns:a16="http://schemas.microsoft.com/office/drawing/2014/main" val="3306835511"/>
                    </a:ext>
                  </a:extLst>
                </a:gridCol>
                <a:gridCol w="535947">
                  <a:extLst>
                    <a:ext uri="{9D8B030D-6E8A-4147-A177-3AD203B41FA5}">
                      <a16:colId xmlns:a16="http://schemas.microsoft.com/office/drawing/2014/main" val="3179595324"/>
                    </a:ext>
                  </a:extLst>
                </a:gridCol>
                <a:gridCol w="535947">
                  <a:extLst>
                    <a:ext uri="{9D8B030D-6E8A-4147-A177-3AD203B41FA5}">
                      <a16:colId xmlns:a16="http://schemas.microsoft.com/office/drawing/2014/main" val="1895574737"/>
                    </a:ext>
                  </a:extLst>
                </a:gridCol>
                <a:gridCol w="535947">
                  <a:extLst>
                    <a:ext uri="{9D8B030D-6E8A-4147-A177-3AD203B41FA5}">
                      <a16:colId xmlns:a16="http://schemas.microsoft.com/office/drawing/2014/main" val="3113555334"/>
                    </a:ext>
                  </a:extLst>
                </a:gridCol>
                <a:gridCol w="535947">
                  <a:extLst>
                    <a:ext uri="{9D8B030D-6E8A-4147-A177-3AD203B41FA5}">
                      <a16:colId xmlns:a16="http://schemas.microsoft.com/office/drawing/2014/main" val="1059803089"/>
                    </a:ext>
                  </a:extLst>
                </a:gridCol>
                <a:gridCol w="535947">
                  <a:extLst>
                    <a:ext uri="{9D8B030D-6E8A-4147-A177-3AD203B41FA5}">
                      <a16:colId xmlns:a16="http://schemas.microsoft.com/office/drawing/2014/main" val="31772233"/>
                    </a:ext>
                  </a:extLst>
                </a:gridCol>
                <a:gridCol w="535947">
                  <a:extLst>
                    <a:ext uri="{9D8B030D-6E8A-4147-A177-3AD203B41FA5}">
                      <a16:colId xmlns:a16="http://schemas.microsoft.com/office/drawing/2014/main" val="927604684"/>
                    </a:ext>
                  </a:extLst>
                </a:gridCol>
                <a:gridCol w="535947">
                  <a:extLst>
                    <a:ext uri="{9D8B030D-6E8A-4147-A177-3AD203B41FA5}">
                      <a16:colId xmlns:a16="http://schemas.microsoft.com/office/drawing/2014/main" val="1821336676"/>
                    </a:ext>
                  </a:extLst>
                </a:gridCol>
              </a:tblGrid>
              <a:tr h="483102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de-DE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März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de-DE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April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de-DE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Mai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de-DE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Juni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3902998"/>
                  </a:ext>
                </a:extLst>
              </a:tr>
              <a:tr h="483102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e-DE" sz="700" kern="1200" dirty="0" err="1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Week</a:t>
                      </a:r>
                      <a:r>
                        <a:rPr lang="de-DE" sz="700" kern="1200" dirty="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1</a:t>
                      </a: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700" dirty="0" err="1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Week</a:t>
                      </a:r>
                      <a:r>
                        <a:rPr lang="de-DE" sz="7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e-DE" sz="700" kern="1200" dirty="0" err="1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Week</a:t>
                      </a:r>
                      <a:r>
                        <a:rPr lang="de-DE" sz="700" kern="1200" dirty="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e-DE" sz="700" kern="1200" dirty="0" err="1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Week</a:t>
                      </a:r>
                      <a:r>
                        <a:rPr lang="de-DE" sz="700" kern="1200" dirty="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e-DE" sz="700" kern="1200" dirty="0" err="1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Week</a:t>
                      </a:r>
                      <a:r>
                        <a:rPr lang="de-DE" sz="700" kern="1200" dirty="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700" dirty="0" err="1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Week</a:t>
                      </a:r>
                      <a:r>
                        <a:rPr lang="de-DE" sz="7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e-DE" sz="700" kern="1200" dirty="0" err="1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Week</a:t>
                      </a:r>
                      <a:r>
                        <a:rPr lang="de-DE" sz="700" kern="1200" dirty="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e-DE" sz="700" kern="1200" dirty="0" err="1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Week</a:t>
                      </a:r>
                      <a:r>
                        <a:rPr lang="de-DE" sz="700" kern="1200" dirty="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e-DE" sz="700" kern="1200" dirty="0" err="1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Week</a:t>
                      </a:r>
                      <a:r>
                        <a:rPr lang="de-DE" sz="700" kern="1200" dirty="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700" dirty="0" err="1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Week</a:t>
                      </a:r>
                      <a:r>
                        <a:rPr lang="de-DE" sz="7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700" dirty="0" err="1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Week</a:t>
                      </a:r>
                      <a:r>
                        <a:rPr lang="de-DE" sz="7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e-DE" sz="700" kern="1200" dirty="0" err="1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Week</a:t>
                      </a:r>
                      <a:r>
                        <a:rPr lang="de-DE" sz="700" kern="1200" dirty="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e-DE" sz="700" kern="1200" dirty="0" err="1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Week</a:t>
                      </a:r>
                      <a:r>
                        <a:rPr lang="de-DE" sz="700" kern="1200" dirty="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de-DE" sz="700" kern="1200" dirty="0" err="1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Week</a:t>
                      </a:r>
                      <a:r>
                        <a:rPr lang="de-DE" sz="700" kern="1200" dirty="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700" dirty="0" err="1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Week</a:t>
                      </a:r>
                      <a:r>
                        <a:rPr lang="de-DE" sz="7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700" dirty="0" err="1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Week</a:t>
                      </a:r>
                      <a:r>
                        <a:rPr lang="de-DE" sz="700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5618166"/>
                  </a:ext>
                </a:extLst>
              </a:tr>
              <a:tr h="483102">
                <a:tc>
                  <a:txBody>
                    <a:bodyPr/>
                    <a:lstStyle/>
                    <a:p>
                      <a:r>
                        <a:rPr lang="de-DE" sz="1100" b="1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Themenbesprechung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6155874"/>
                  </a:ext>
                </a:extLst>
              </a:tr>
              <a:tr h="483102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e-DE" sz="1100" b="1" kern="12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Organisation &amp;</a:t>
                      </a:r>
                    </a:p>
                    <a:p>
                      <a:pPr marL="0" algn="l" defTabSz="914400" rtl="0" eaLnBrk="1" latinLnBrk="0" hangingPunct="1"/>
                      <a:r>
                        <a:rPr lang="de-DE" sz="1100" b="1" kern="12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Zeitplanung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2067056"/>
                  </a:ext>
                </a:extLst>
              </a:tr>
              <a:tr h="483102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e-DE" sz="1100" b="1" kern="12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Recherche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2677694"/>
                  </a:ext>
                </a:extLst>
              </a:tr>
              <a:tr h="483102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e-DE" sz="1100" b="1" kern="12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Gliederung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6155748"/>
                  </a:ext>
                </a:extLst>
              </a:tr>
              <a:tr h="483102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e-DE" sz="1100" b="1" kern="12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Kap. 1-3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9351188"/>
                  </a:ext>
                </a:extLst>
              </a:tr>
              <a:tr h="483102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e-DE" sz="1100" b="1" kern="12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Kap. 4-6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4863642"/>
                  </a:ext>
                </a:extLst>
              </a:tr>
              <a:tr h="483102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e-DE" sz="1100" b="1" kern="12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Korrektur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8298421"/>
                  </a:ext>
                </a:extLst>
              </a:tr>
              <a:tr h="483102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de-DE" sz="1100" b="1" kern="1200" dirty="0">
                          <a:solidFill>
                            <a:schemeClr val="bg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Abgabe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3401852"/>
                  </a:ext>
                </a:extLst>
              </a:tr>
            </a:tbl>
          </a:graphicData>
        </a:graphic>
      </p:graphicFrame>
      <p:sp>
        <p:nvSpPr>
          <p:cNvPr id="5" name="Richtungspfeil 4">
            <a:extLst>
              <a:ext uri="{FF2B5EF4-FFF2-40B4-BE49-F238E27FC236}">
                <a16:creationId xmlns:a16="http://schemas.microsoft.com/office/drawing/2014/main" id="{507838D7-0F62-2242-B649-F1251AB4A9AF}"/>
              </a:ext>
            </a:extLst>
          </p:cNvPr>
          <p:cNvSpPr/>
          <p:nvPr/>
        </p:nvSpPr>
        <p:spPr>
          <a:xfrm>
            <a:off x="3275309" y="2038027"/>
            <a:ext cx="519193" cy="364209"/>
          </a:xfrm>
          <a:prstGeom prst="homePlat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12.3</a:t>
            </a:r>
          </a:p>
        </p:txBody>
      </p:sp>
      <p:sp>
        <p:nvSpPr>
          <p:cNvPr id="6" name="Richtungspfeil 5">
            <a:extLst>
              <a:ext uri="{FF2B5EF4-FFF2-40B4-BE49-F238E27FC236}">
                <a16:creationId xmlns:a16="http://schemas.microsoft.com/office/drawing/2014/main" id="{ED82C582-EACA-E043-AEB0-9BAB61048865}"/>
              </a:ext>
            </a:extLst>
          </p:cNvPr>
          <p:cNvSpPr/>
          <p:nvPr/>
        </p:nvSpPr>
        <p:spPr>
          <a:xfrm>
            <a:off x="3268851" y="2526691"/>
            <a:ext cx="1030637" cy="364209"/>
          </a:xfrm>
          <a:prstGeom prst="homePlate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12.3-22.3</a:t>
            </a:r>
          </a:p>
        </p:txBody>
      </p:sp>
      <p:sp>
        <p:nvSpPr>
          <p:cNvPr id="8" name="Richtungspfeil 7">
            <a:extLst>
              <a:ext uri="{FF2B5EF4-FFF2-40B4-BE49-F238E27FC236}">
                <a16:creationId xmlns:a16="http://schemas.microsoft.com/office/drawing/2014/main" id="{742E16B7-DB4F-4348-927A-02DD8E55FDC2}"/>
              </a:ext>
            </a:extLst>
          </p:cNvPr>
          <p:cNvSpPr/>
          <p:nvPr/>
        </p:nvSpPr>
        <p:spPr>
          <a:xfrm>
            <a:off x="3275309" y="3471619"/>
            <a:ext cx="1567911" cy="364209"/>
          </a:xfrm>
          <a:prstGeom prst="homePlate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12.3-29.3</a:t>
            </a:r>
          </a:p>
        </p:txBody>
      </p:sp>
      <p:sp>
        <p:nvSpPr>
          <p:cNvPr id="7" name="Richtungspfeil 6">
            <a:extLst>
              <a:ext uri="{FF2B5EF4-FFF2-40B4-BE49-F238E27FC236}">
                <a16:creationId xmlns:a16="http://schemas.microsoft.com/office/drawing/2014/main" id="{22B31BF5-C27C-DF44-BC07-A84A197CD5F5}"/>
              </a:ext>
            </a:extLst>
          </p:cNvPr>
          <p:cNvSpPr/>
          <p:nvPr/>
        </p:nvSpPr>
        <p:spPr>
          <a:xfrm>
            <a:off x="3275309" y="2999980"/>
            <a:ext cx="5303003" cy="364209"/>
          </a:xfrm>
          <a:prstGeom prst="homePlate">
            <a:avLst/>
          </a:prstGeom>
          <a:solidFill>
            <a:schemeClr val="tx2">
              <a:lumMod val="25000"/>
              <a:lumOff val="75000"/>
            </a:schemeClr>
          </a:solidFill>
          <a:ln>
            <a:solidFill>
              <a:schemeClr val="tx2">
                <a:lumMod val="25000"/>
                <a:lumOff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12.3-24.5</a:t>
            </a:r>
          </a:p>
        </p:txBody>
      </p:sp>
      <p:sp>
        <p:nvSpPr>
          <p:cNvPr id="9" name="Richtungspfeil 8">
            <a:extLst>
              <a:ext uri="{FF2B5EF4-FFF2-40B4-BE49-F238E27FC236}">
                <a16:creationId xmlns:a16="http://schemas.microsoft.com/office/drawing/2014/main" id="{0090A452-E6CA-2F46-97D7-62A419852B75}"/>
              </a:ext>
            </a:extLst>
          </p:cNvPr>
          <p:cNvSpPr/>
          <p:nvPr/>
        </p:nvSpPr>
        <p:spPr>
          <a:xfrm>
            <a:off x="3838414" y="3949483"/>
            <a:ext cx="2081939" cy="364209"/>
          </a:xfrm>
          <a:prstGeom prst="homePlat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16.3-12.4</a:t>
            </a:r>
          </a:p>
        </p:txBody>
      </p:sp>
      <p:sp>
        <p:nvSpPr>
          <p:cNvPr id="10" name="Richtungspfeil 9">
            <a:extLst>
              <a:ext uri="{FF2B5EF4-FFF2-40B4-BE49-F238E27FC236}">
                <a16:creationId xmlns:a16="http://schemas.microsoft.com/office/drawing/2014/main" id="{F7364C34-C4C1-7249-AFBA-A1A797116F41}"/>
              </a:ext>
            </a:extLst>
          </p:cNvPr>
          <p:cNvSpPr/>
          <p:nvPr/>
        </p:nvSpPr>
        <p:spPr>
          <a:xfrm>
            <a:off x="7051729" y="4422245"/>
            <a:ext cx="1526583" cy="364209"/>
          </a:xfrm>
          <a:prstGeom prst="homePlate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1.5-17.5</a:t>
            </a:r>
          </a:p>
        </p:txBody>
      </p:sp>
      <p:sp>
        <p:nvSpPr>
          <p:cNvPr id="11" name="Richtungspfeil 10">
            <a:extLst>
              <a:ext uri="{FF2B5EF4-FFF2-40B4-BE49-F238E27FC236}">
                <a16:creationId xmlns:a16="http://schemas.microsoft.com/office/drawing/2014/main" id="{03826FAA-56C5-A043-AF83-4E2A572D42B0}"/>
              </a:ext>
            </a:extLst>
          </p:cNvPr>
          <p:cNvSpPr/>
          <p:nvPr/>
        </p:nvSpPr>
        <p:spPr>
          <a:xfrm>
            <a:off x="8676467" y="4927993"/>
            <a:ext cx="1529167" cy="364209"/>
          </a:xfrm>
          <a:prstGeom prst="homePlate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25.5-14.6</a:t>
            </a:r>
          </a:p>
        </p:txBody>
      </p:sp>
      <p:sp>
        <p:nvSpPr>
          <p:cNvPr id="12" name="Richtungspfeil 11">
            <a:extLst>
              <a:ext uri="{FF2B5EF4-FFF2-40B4-BE49-F238E27FC236}">
                <a16:creationId xmlns:a16="http://schemas.microsoft.com/office/drawing/2014/main" id="{9378CA40-5149-5540-A034-24266D2E34E5}"/>
              </a:ext>
            </a:extLst>
          </p:cNvPr>
          <p:cNvSpPr/>
          <p:nvPr/>
        </p:nvSpPr>
        <p:spPr>
          <a:xfrm>
            <a:off x="10267627" y="5421356"/>
            <a:ext cx="464949" cy="364209"/>
          </a:xfrm>
          <a:prstGeom prst="homePlate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7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25.6</a:t>
            </a:r>
          </a:p>
        </p:txBody>
      </p:sp>
      <p:pic>
        <p:nvPicPr>
          <p:cNvPr id="14" name="Grafik 13" descr="Forschung">
            <a:extLst>
              <a:ext uri="{FF2B5EF4-FFF2-40B4-BE49-F238E27FC236}">
                <a16:creationId xmlns:a16="http://schemas.microsoft.com/office/drawing/2014/main" id="{AAFBE9B4-B256-D74B-96CD-68485EF1D3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738461" y="3026689"/>
            <a:ext cx="298340" cy="298340"/>
          </a:xfrm>
          <a:prstGeom prst="rect">
            <a:avLst/>
          </a:prstGeom>
        </p:spPr>
      </p:pic>
      <p:pic>
        <p:nvPicPr>
          <p:cNvPr id="16" name="Grafik 15" descr="Balkendiagramm mit Aufwärtstrend">
            <a:extLst>
              <a:ext uri="{FF2B5EF4-FFF2-40B4-BE49-F238E27FC236}">
                <a16:creationId xmlns:a16="http://schemas.microsoft.com/office/drawing/2014/main" id="{5029D810-9F34-6544-B6FB-3E60D87F2B0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074043" y="4030848"/>
            <a:ext cx="282844" cy="282844"/>
          </a:xfrm>
          <a:prstGeom prst="rect">
            <a:avLst/>
          </a:prstGeom>
        </p:spPr>
      </p:pic>
      <p:pic>
        <p:nvPicPr>
          <p:cNvPr id="18" name="Grafik 17" descr="Volltreffer">
            <a:extLst>
              <a:ext uri="{FF2B5EF4-FFF2-40B4-BE49-F238E27FC236}">
                <a16:creationId xmlns:a16="http://schemas.microsoft.com/office/drawing/2014/main" id="{7823F80B-DC05-5340-8906-8DC703D3157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0894016" y="5421356"/>
            <a:ext cx="306914" cy="306914"/>
          </a:xfrm>
          <a:prstGeom prst="rect">
            <a:avLst/>
          </a:prstGeom>
        </p:spPr>
      </p:pic>
      <p:pic>
        <p:nvPicPr>
          <p:cNvPr id="20" name="Grafik 19" descr="Forschung">
            <a:extLst>
              <a:ext uri="{FF2B5EF4-FFF2-40B4-BE49-F238E27FC236}">
                <a16:creationId xmlns:a16="http://schemas.microsoft.com/office/drawing/2014/main" id="{4A25E3AF-8780-B449-83B9-9928C57B5D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529166" y="6013789"/>
            <a:ext cx="298340" cy="298340"/>
          </a:xfrm>
          <a:prstGeom prst="rect">
            <a:avLst/>
          </a:prstGeom>
        </p:spPr>
      </p:pic>
      <p:pic>
        <p:nvPicPr>
          <p:cNvPr id="21" name="Grafik 20" descr="Balkendiagramm mit Aufwärtstrend">
            <a:extLst>
              <a:ext uri="{FF2B5EF4-FFF2-40B4-BE49-F238E27FC236}">
                <a16:creationId xmlns:a16="http://schemas.microsoft.com/office/drawing/2014/main" id="{39C06228-5D64-AD47-859F-3CCBEB3CA49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778303" y="6041267"/>
            <a:ext cx="282844" cy="282844"/>
          </a:xfrm>
          <a:prstGeom prst="rect">
            <a:avLst/>
          </a:prstGeom>
        </p:spPr>
      </p:pic>
      <p:pic>
        <p:nvPicPr>
          <p:cNvPr id="22" name="Grafik 21" descr="Volltreffer">
            <a:extLst>
              <a:ext uri="{FF2B5EF4-FFF2-40B4-BE49-F238E27FC236}">
                <a16:creationId xmlns:a16="http://schemas.microsoft.com/office/drawing/2014/main" id="{A26C459B-B1CA-E440-B639-683D8CD5D3F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3939387" y="6005215"/>
            <a:ext cx="306914" cy="306914"/>
          </a:xfrm>
          <a:prstGeom prst="rect">
            <a:avLst/>
          </a:prstGeom>
        </p:spPr>
      </p:pic>
      <p:sp>
        <p:nvSpPr>
          <p:cNvPr id="23" name="Textfeld 22">
            <a:extLst>
              <a:ext uri="{FF2B5EF4-FFF2-40B4-BE49-F238E27FC236}">
                <a16:creationId xmlns:a16="http://schemas.microsoft.com/office/drawing/2014/main" id="{FB730C8B-F358-E340-AB76-CA2535777BDD}"/>
              </a:ext>
            </a:extLst>
          </p:cNvPr>
          <p:cNvSpPr txBox="1"/>
          <p:nvPr/>
        </p:nvSpPr>
        <p:spPr>
          <a:xfrm>
            <a:off x="1760580" y="6204407"/>
            <a:ext cx="76716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Recherche</a:t>
            </a:r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11577450-5F6A-8947-AE01-C9CCA8DE37F3}"/>
              </a:ext>
            </a:extLst>
          </p:cNvPr>
          <p:cNvSpPr txBox="1"/>
          <p:nvPr/>
        </p:nvSpPr>
        <p:spPr>
          <a:xfrm>
            <a:off x="2971564" y="6246977"/>
            <a:ext cx="140259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Milestone</a:t>
            </a:r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41294147-89A5-6A4D-A572-61102480A7B0}"/>
              </a:ext>
            </a:extLst>
          </p:cNvPr>
          <p:cNvSpPr txBox="1"/>
          <p:nvPr/>
        </p:nvSpPr>
        <p:spPr>
          <a:xfrm>
            <a:off x="4183019" y="6210172"/>
            <a:ext cx="122436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Ziel</a:t>
            </a:r>
          </a:p>
        </p:txBody>
      </p:sp>
      <p:pic>
        <p:nvPicPr>
          <p:cNvPr id="26" name="Grafik 25" descr="Balkendiagramm mit Aufwärtstrend">
            <a:extLst>
              <a:ext uri="{FF2B5EF4-FFF2-40B4-BE49-F238E27FC236}">
                <a16:creationId xmlns:a16="http://schemas.microsoft.com/office/drawing/2014/main" id="{DA599E10-19D9-B448-82C5-BCCB98631A8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746209" y="4520461"/>
            <a:ext cx="282844" cy="282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9399774"/>
      </p:ext>
    </p:extLst>
  </p:cSld>
  <p:clrMapOvr>
    <a:masterClrMapping/>
  </p:clrMapOvr>
</p:sld>
</file>

<file path=ppt/theme/theme1.xml><?xml version="1.0" encoding="utf-8"?>
<a:theme xmlns:a="http://schemas.openxmlformats.org/drawingml/2006/main" name="Ausschnitt">
  <a:themeElements>
    <a:clrScheme name="Ausschnitt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Ausschnitt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Ausschnitt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140</Words>
  <Application>Microsoft Macintosh PowerPoint</Application>
  <PresentationFormat>Breitbild</PresentationFormat>
  <Paragraphs>68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6" baseType="lpstr">
      <vt:lpstr>Franklin Gothic Book</vt:lpstr>
      <vt:lpstr>Tahoma</vt:lpstr>
      <vt:lpstr>Ausschnitt</vt:lpstr>
      <vt:lpstr>Registrierkassaverordnung: Markt- &amp; Entwicklungstendenzen Software, insbesondere  Vergleich der Systeme für die Gastwirtschaft  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Registrierkassaverordnung: Markt- &amp; Entwicklungstendenzen Software, insbesondere  Vergleich der Systeme für die Gastwirtschaft  </dc:title>
  <dc:creator>Lukas Ziegler</dc:creator>
  <cp:lastModifiedBy>Lukas Ziegler</cp:lastModifiedBy>
  <cp:revision>19</cp:revision>
  <dcterms:created xsi:type="dcterms:W3CDTF">2020-03-16T17:24:04Z</dcterms:created>
  <dcterms:modified xsi:type="dcterms:W3CDTF">2020-03-18T12:33:04Z</dcterms:modified>
</cp:coreProperties>
</file>