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9"/>
    <p:restoredTop sz="94536"/>
  </p:normalViewPr>
  <p:slideViewPr>
    <p:cSldViewPr snapToGrid="0" snapToObjects="1">
      <p:cViewPr varScale="1">
        <p:scale>
          <a:sx n="151" d="100"/>
          <a:sy n="151" d="100"/>
        </p:scale>
        <p:origin x="10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8865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03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41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44032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3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5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30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441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802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18.03.20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748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6B7BFBD-C488-4B5B-ABE5-8256F3FF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BA7674F-A261-445A-AE3A-A0AA30620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53A58C-A067-4B87-B48C-CB90C1FA0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1DC95F-949E-BD4A-96F7-866E81E1F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099" y="1653731"/>
            <a:ext cx="8110584" cy="3935906"/>
          </a:xfrm>
        </p:spPr>
        <p:txBody>
          <a:bodyPr anchor="t">
            <a:normAutofit/>
          </a:bodyPr>
          <a:lstStyle/>
          <a:p>
            <a:pPr algn="l"/>
            <a:r>
              <a:rPr lang="de-AT" sz="3500"/>
              <a:t>Registrierkassaverordnung: Markt- &amp; Entwicklungstendenzen Software, insbesondere </a:t>
            </a:r>
            <a:br>
              <a:rPr lang="de-AT" sz="3500">
                <a:effectLst/>
              </a:rPr>
            </a:br>
            <a:r>
              <a:rPr lang="de-AT" sz="3500"/>
              <a:t>Vergleich der Systeme für die Gastwirtschaft </a:t>
            </a:r>
            <a:br>
              <a:rPr lang="de-AT" sz="3500">
                <a:effectLst/>
              </a:rPr>
            </a:br>
            <a:endParaRPr lang="de-DE" sz="35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5CEE67-1C0C-C446-8309-14E572A19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0099" y="5589638"/>
            <a:ext cx="9790030" cy="641479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sz="2000"/>
              <a:t>Lukas Ziegler</a:t>
            </a:r>
          </a:p>
        </p:txBody>
      </p:sp>
    </p:spTree>
    <p:extLst>
      <p:ext uri="{BB962C8B-B14F-4D97-AF65-F5344CB8AC3E}">
        <p14:creationId xmlns:p14="http://schemas.microsoft.com/office/powerpoint/2010/main" val="547489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C29DC3-827B-0642-9B60-5158BB261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33829"/>
            <a:ext cx="9601200" cy="635725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/>
              <a:t>1 Einleitung</a:t>
            </a:r>
          </a:p>
          <a:p>
            <a:pPr marL="0" indent="0">
              <a:buNone/>
            </a:pPr>
            <a:r>
              <a:rPr lang="de-DE" dirty="0"/>
              <a:t>2 Fragestellung</a:t>
            </a:r>
          </a:p>
          <a:p>
            <a:pPr marL="0" indent="0">
              <a:buNone/>
            </a:pPr>
            <a:r>
              <a:rPr lang="de-DE" dirty="0"/>
              <a:t>3 Technik</a:t>
            </a:r>
          </a:p>
          <a:p>
            <a:pPr marL="0" indent="0">
              <a:buNone/>
            </a:pPr>
            <a:r>
              <a:rPr lang="de-DE" dirty="0"/>
              <a:t>3.1 Technische Voraussetzungen</a:t>
            </a:r>
          </a:p>
          <a:p>
            <a:pPr marL="0" indent="0">
              <a:buNone/>
            </a:pPr>
            <a:r>
              <a:rPr lang="de-DE" dirty="0"/>
              <a:t>3.1.1 Manipulationsschutz</a:t>
            </a:r>
          </a:p>
          <a:p>
            <a:pPr marL="0" indent="0">
              <a:buNone/>
            </a:pPr>
            <a:r>
              <a:rPr lang="de-DE" dirty="0"/>
              <a:t>3.2 Offene Systeme</a:t>
            </a:r>
          </a:p>
          <a:p>
            <a:pPr marL="0" indent="0">
              <a:buNone/>
            </a:pPr>
            <a:r>
              <a:rPr lang="de-DE" dirty="0"/>
              <a:t>3.3 Geschlossene Systeme</a:t>
            </a:r>
          </a:p>
          <a:p>
            <a:pPr marL="0" indent="0">
              <a:buNone/>
            </a:pPr>
            <a:r>
              <a:rPr lang="de-DE" dirty="0"/>
              <a:t>3.4 Cloud-basiert</a:t>
            </a:r>
          </a:p>
          <a:p>
            <a:pPr marL="0" indent="0">
              <a:buNone/>
            </a:pPr>
            <a:r>
              <a:rPr lang="de-DE" dirty="0"/>
              <a:t>3.5 Webservice zur Registrierkassenanmeldung</a:t>
            </a:r>
          </a:p>
          <a:p>
            <a:pPr marL="0" indent="0">
              <a:buNone/>
            </a:pPr>
            <a:r>
              <a:rPr lang="de-DE" dirty="0"/>
              <a:t>4 Software Vergleich der Systeme für die Gastwirtschaft</a:t>
            </a:r>
          </a:p>
          <a:p>
            <a:pPr marL="0" indent="0">
              <a:buNone/>
            </a:pPr>
            <a:r>
              <a:rPr lang="de-DE" dirty="0"/>
              <a:t>4.1 Verschiedene Anbieter</a:t>
            </a:r>
          </a:p>
          <a:p>
            <a:pPr marL="0" indent="0">
              <a:buNone/>
            </a:pPr>
            <a:r>
              <a:rPr lang="de-DE" dirty="0"/>
              <a:t>4.1.1 ready2order</a:t>
            </a:r>
          </a:p>
          <a:p>
            <a:pPr marL="0" indent="0">
              <a:buNone/>
            </a:pPr>
            <a:r>
              <a:rPr lang="de-DE" dirty="0"/>
              <a:t>4.1.2 </a:t>
            </a:r>
            <a:r>
              <a:rPr lang="de-DE" dirty="0" err="1"/>
              <a:t>orderbird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4.1.3 </a:t>
            </a:r>
            <a:r>
              <a:rPr lang="de-DE" dirty="0" err="1"/>
              <a:t>vectron</a:t>
            </a:r>
            <a:r>
              <a:rPr lang="de-DE" dirty="0"/>
              <a:t>-systems</a:t>
            </a:r>
          </a:p>
          <a:p>
            <a:pPr marL="0" indent="0">
              <a:buNone/>
            </a:pPr>
            <a:r>
              <a:rPr lang="de-DE" dirty="0"/>
              <a:t>4.1.4 </a:t>
            </a:r>
            <a:r>
              <a:rPr lang="de-DE" dirty="0" err="1"/>
              <a:t>iZettle</a:t>
            </a:r>
            <a:r>
              <a:rPr lang="de-DE" dirty="0"/>
              <a:t> Go</a:t>
            </a:r>
          </a:p>
          <a:p>
            <a:pPr marL="0" indent="0">
              <a:buNone/>
            </a:pPr>
            <a:r>
              <a:rPr lang="de-DE" dirty="0"/>
              <a:t>4.1.5 </a:t>
            </a:r>
            <a:r>
              <a:rPr lang="de-DE" dirty="0" err="1"/>
              <a:t>HelloCash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4.1.6 GASTROFIX</a:t>
            </a:r>
          </a:p>
          <a:p>
            <a:pPr marL="0" indent="0">
              <a:buNone/>
            </a:pPr>
            <a:r>
              <a:rPr lang="de-DE" dirty="0"/>
              <a:t>4.1.7 </a:t>
            </a:r>
            <a:r>
              <a:rPr lang="de-DE" dirty="0" err="1"/>
              <a:t>freefinance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4.2 Preisvergleich</a:t>
            </a:r>
          </a:p>
          <a:p>
            <a:pPr marL="0" indent="0">
              <a:buNone/>
            </a:pPr>
            <a:r>
              <a:rPr lang="de-DE" dirty="0"/>
              <a:t>4.3 Leistungsvergleich</a:t>
            </a:r>
          </a:p>
          <a:p>
            <a:pPr marL="0" indent="0">
              <a:buNone/>
            </a:pPr>
            <a:r>
              <a:rPr lang="de-DE" dirty="0"/>
              <a:t>4.4 Bedingungen der Hersteller</a:t>
            </a:r>
          </a:p>
          <a:p>
            <a:pPr marL="0" indent="0">
              <a:buNone/>
            </a:pPr>
            <a:r>
              <a:rPr lang="de-DE" dirty="0"/>
              <a:t>5 Kritikpunkte</a:t>
            </a:r>
          </a:p>
          <a:p>
            <a:pPr marL="0" indent="0">
              <a:buNone/>
            </a:pPr>
            <a:r>
              <a:rPr lang="de-DE" dirty="0"/>
              <a:t>6 Fazit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99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7A1D7D3A-6669-7349-86F5-B2EC590BC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294657"/>
              </p:ext>
            </p:extLst>
          </p:nvPr>
        </p:nvGraphicFramePr>
        <p:xfrm>
          <a:off x="836908" y="1013490"/>
          <a:ext cx="10474270" cy="483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772">
                  <a:extLst>
                    <a:ext uri="{9D8B030D-6E8A-4147-A177-3AD203B41FA5}">
                      <a16:colId xmlns:a16="http://schemas.microsoft.com/office/drawing/2014/main" val="3659439121"/>
                    </a:ext>
                  </a:extLst>
                </a:gridCol>
                <a:gridCol w="566675">
                  <a:extLst>
                    <a:ext uri="{9D8B030D-6E8A-4147-A177-3AD203B41FA5}">
                      <a16:colId xmlns:a16="http://schemas.microsoft.com/office/drawing/2014/main" val="4169971030"/>
                    </a:ext>
                  </a:extLst>
                </a:gridCol>
                <a:gridCol w="576688">
                  <a:extLst>
                    <a:ext uri="{9D8B030D-6E8A-4147-A177-3AD203B41FA5}">
                      <a16:colId xmlns:a16="http://schemas.microsoft.com/office/drawing/2014/main" val="2724687714"/>
                    </a:ext>
                  </a:extLst>
                </a:gridCol>
                <a:gridCol w="548824">
                  <a:extLst>
                    <a:ext uri="{9D8B030D-6E8A-4147-A177-3AD203B41FA5}">
                      <a16:colId xmlns:a16="http://schemas.microsoft.com/office/drawing/2014/main" val="3024440463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1439263583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2981788439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3985395610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76707395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3730434574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3306835511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3179595324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1895574737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3113555334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1059803089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31772233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927604684"/>
                    </a:ext>
                  </a:extLst>
                </a:gridCol>
                <a:gridCol w="535947">
                  <a:extLst>
                    <a:ext uri="{9D8B030D-6E8A-4147-A177-3AD203B41FA5}">
                      <a16:colId xmlns:a16="http://schemas.microsoft.com/office/drawing/2014/main" val="1821336676"/>
                    </a:ext>
                  </a:extLst>
                </a:gridCol>
              </a:tblGrid>
              <a:tr h="48310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März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April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Juni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902998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700" kern="1200" dirty="0" err="1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kern="1200" dirty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70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</a:t>
                      </a:r>
                      <a:r>
                        <a:rPr lang="de-DE" sz="7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18166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r>
                        <a:rPr lang="de-DE" sz="11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Themenbesprechung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155874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Organisation &amp;</a:t>
                      </a:r>
                    </a:p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Zeitplanung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2067056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Recherche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677694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Gliederung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6155748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Kap. 1-3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351188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Kap. 4-6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863642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Korrektur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298421"/>
                  </a:ext>
                </a:extLst>
              </a:tr>
              <a:tr h="48310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de-DE" sz="1100" b="1" kern="12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Abgabe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01852"/>
                  </a:ext>
                </a:extLst>
              </a:tr>
            </a:tbl>
          </a:graphicData>
        </a:graphic>
      </p:graphicFrame>
      <p:sp>
        <p:nvSpPr>
          <p:cNvPr id="5" name="Richtungspfeil 4">
            <a:extLst>
              <a:ext uri="{FF2B5EF4-FFF2-40B4-BE49-F238E27FC236}">
                <a16:creationId xmlns:a16="http://schemas.microsoft.com/office/drawing/2014/main" id="{507838D7-0F62-2242-B649-F1251AB4A9AF}"/>
              </a:ext>
            </a:extLst>
          </p:cNvPr>
          <p:cNvSpPr/>
          <p:nvPr/>
        </p:nvSpPr>
        <p:spPr>
          <a:xfrm>
            <a:off x="3275309" y="2038027"/>
            <a:ext cx="519193" cy="364209"/>
          </a:xfrm>
          <a:prstGeom prst="homePlat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12.3</a:t>
            </a:r>
          </a:p>
        </p:txBody>
      </p:sp>
      <p:sp>
        <p:nvSpPr>
          <p:cNvPr id="6" name="Richtungspfeil 5">
            <a:extLst>
              <a:ext uri="{FF2B5EF4-FFF2-40B4-BE49-F238E27FC236}">
                <a16:creationId xmlns:a16="http://schemas.microsoft.com/office/drawing/2014/main" id="{ED82C582-EACA-E043-AEB0-9BAB61048865}"/>
              </a:ext>
            </a:extLst>
          </p:cNvPr>
          <p:cNvSpPr/>
          <p:nvPr/>
        </p:nvSpPr>
        <p:spPr>
          <a:xfrm>
            <a:off x="3268851" y="2526691"/>
            <a:ext cx="1030637" cy="364209"/>
          </a:xfrm>
          <a:prstGeom prst="homePlat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12.3-22.3</a:t>
            </a:r>
          </a:p>
        </p:txBody>
      </p:sp>
      <p:sp>
        <p:nvSpPr>
          <p:cNvPr id="8" name="Richtungspfeil 7">
            <a:extLst>
              <a:ext uri="{FF2B5EF4-FFF2-40B4-BE49-F238E27FC236}">
                <a16:creationId xmlns:a16="http://schemas.microsoft.com/office/drawing/2014/main" id="{742E16B7-DB4F-4348-927A-02DD8E55FDC2}"/>
              </a:ext>
            </a:extLst>
          </p:cNvPr>
          <p:cNvSpPr/>
          <p:nvPr/>
        </p:nvSpPr>
        <p:spPr>
          <a:xfrm>
            <a:off x="3275309" y="3471619"/>
            <a:ext cx="1567911" cy="364209"/>
          </a:xfrm>
          <a:prstGeom prst="homePlat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12.3-29.3</a:t>
            </a:r>
          </a:p>
        </p:txBody>
      </p:sp>
      <p:sp>
        <p:nvSpPr>
          <p:cNvPr id="7" name="Richtungspfeil 6">
            <a:extLst>
              <a:ext uri="{FF2B5EF4-FFF2-40B4-BE49-F238E27FC236}">
                <a16:creationId xmlns:a16="http://schemas.microsoft.com/office/drawing/2014/main" id="{22B31BF5-C27C-DF44-BC07-A84A197CD5F5}"/>
              </a:ext>
            </a:extLst>
          </p:cNvPr>
          <p:cNvSpPr/>
          <p:nvPr/>
        </p:nvSpPr>
        <p:spPr>
          <a:xfrm>
            <a:off x="3275309" y="2999980"/>
            <a:ext cx="5303003" cy="364209"/>
          </a:xfrm>
          <a:prstGeom prst="homePlat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12.3-24.5</a:t>
            </a:r>
          </a:p>
        </p:txBody>
      </p:sp>
      <p:sp>
        <p:nvSpPr>
          <p:cNvPr id="9" name="Richtungspfeil 8">
            <a:extLst>
              <a:ext uri="{FF2B5EF4-FFF2-40B4-BE49-F238E27FC236}">
                <a16:creationId xmlns:a16="http://schemas.microsoft.com/office/drawing/2014/main" id="{0090A452-E6CA-2F46-97D7-62A419852B75}"/>
              </a:ext>
            </a:extLst>
          </p:cNvPr>
          <p:cNvSpPr/>
          <p:nvPr/>
        </p:nvSpPr>
        <p:spPr>
          <a:xfrm>
            <a:off x="3838414" y="3949483"/>
            <a:ext cx="2081939" cy="364209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16.3-12.4</a:t>
            </a:r>
          </a:p>
        </p:txBody>
      </p:sp>
      <p:sp>
        <p:nvSpPr>
          <p:cNvPr id="10" name="Richtungspfeil 9">
            <a:extLst>
              <a:ext uri="{FF2B5EF4-FFF2-40B4-BE49-F238E27FC236}">
                <a16:creationId xmlns:a16="http://schemas.microsoft.com/office/drawing/2014/main" id="{F7364C34-C4C1-7249-AFBA-A1A797116F41}"/>
              </a:ext>
            </a:extLst>
          </p:cNvPr>
          <p:cNvSpPr/>
          <p:nvPr/>
        </p:nvSpPr>
        <p:spPr>
          <a:xfrm>
            <a:off x="7051729" y="4422245"/>
            <a:ext cx="1526583" cy="364209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1.5-17.5</a:t>
            </a:r>
          </a:p>
        </p:txBody>
      </p:sp>
      <p:sp>
        <p:nvSpPr>
          <p:cNvPr id="11" name="Richtungspfeil 10">
            <a:extLst>
              <a:ext uri="{FF2B5EF4-FFF2-40B4-BE49-F238E27FC236}">
                <a16:creationId xmlns:a16="http://schemas.microsoft.com/office/drawing/2014/main" id="{03826FAA-56C5-A043-AF83-4E2A572D42B0}"/>
              </a:ext>
            </a:extLst>
          </p:cNvPr>
          <p:cNvSpPr/>
          <p:nvPr/>
        </p:nvSpPr>
        <p:spPr>
          <a:xfrm>
            <a:off x="8676467" y="4927993"/>
            <a:ext cx="1529167" cy="364209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25.5-14.6</a:t>
            </a:r>
          </a:p>
        </p:txBody>
      </p:sp>
      <p:sp>
        <p:nvSpPr>
          <p:cNvPr id="12" name="Richtungspfeil 11">
            <a:extLst>
              <a:ext uri="{FF2B5EF4-FFF2-40B4-BE49-F238E27FC236}">
                <a16:creationId xmlns:a16="http://schemas.microsoft.com/office/drawing/2014/main" id="{9378CA40-5149-5540-A034-24266D2E34E5}"/>
              </a:ext>
            </a:extLst>
          </p:cNvPr>
          <p:cNvSpPr/>
          <p:nvPr/>
        </p:nvSpPr>
        <p:spPr>
          <a:xfrm>
            <a:off x="10267627" y="5421356"/>
            <a:ext cx="464949" cy="364209"/>
          </a:xfrm>
          <a:prstGeom prst="homePlat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25.6</a:t>
            </a:r>
          </a:p>
        </p:txBody>
      </p:sp>
      <p:pic>
        <p:nvPicPr>
          <p:cNvPr id="14" name="Grafik 13" descr="Forschung">
            <a:extLst>
              <a:ext uri="{FF2B5EF4-FFF2-40B4-BE49-F238E27FC236}">
                <a16:creationId xmlns:a16="http://schemas.microsoft.com/office/drawing/2014/main" id="{AAFBE9B4-B256-D74B-96CD-68485EF1D3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38461" y="3026689"/>
            <a:ext cx="298340" cy="298340"/>
          </a:xfrm>
          <a:prstGeom prst="rect">
            <a:avLst/>
          </a:prstGeom>
        </p:spPr>
      </p:pic>
      <p:pic>
        <p:nvPicPr>
          <p:cNvPr id="16" name="Grafik 15" descr="Balkendiagramm mit Aufwärtstrend">
            <a:extLst>
              <a:ext uri="{FF2B5EF4-FFF2-40B4-BE49-F238E27FC236}">
                <a16:creationId xmlns:a16="http://schemas.microsoft.com/office/drawing/2014/main" id="{5029D810-9F34-6544-B6FB-3E60D87F2B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74043" y="4030848"/>
            <a:ext cx="282844" cy="282844"/>
          </a:xfrm>
          <a:prstGeom prst="rect">
            <a:avLst/>
          </a:prstGeom>
        </p:spPr>
      </p:pic>
      <p:pic>
        <p:nvPicPr>
          <p:cNvPr id="18" name="Grafik 17" descr="Volltreffer">
            <a:extLst>
              <a:ext uri="{FF2B5EF4-FFF2-40B4-BE49-F238E27FC236}">
                <a16:creationId xmlns:a16="http://schemas.microsoft.com/office/drawing/2014/main" id="{7823F80B-DC05-5340-8906-8DC703D315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894016" y="5421356"/>
            <a:ext cx="306914" cy="306914"/>
          </a:xfrm>
          <a:prstGeom prst="rect">
            <a:avLst/>
          </a:prstGeom>
        </p:spPr>
      </p:pic>
      <p:pic>
        <p:nvPicPr>
          <p:cNvPr id="20" name="Grafik 19" descr="Forschung">
            <a:extLst>
              <a:ext uri="{FF2B5EF4-FFF2-40B4-BE49-F238E27FC236}">
                <a16:creationId xmlns:a16="http://schemas.microsoft.com/office/drawing/2014/main" id="{4A25E3AF-8780-B449-83B9-9928C57B5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9166" y="6013789"/>
            <a:ext cx="298340" cy="298340"/>
          </a:xfrm>
          <a:prstGeom prst="rect">
            <a:avLst/>
          </a:prstGeom>
        </p:spPr>
      </p:pic>
      <p:pic>
        <p:nvPicPr>
          <p:cNvPr id="21" name="Grafik 20" descr="Balkendiagramm mit Aufwärtstrend">
            <a:extLst>
              <a:ext uri="{FF2B5EF4-FFF2-40B4-BE49-F238E27FC236}">
                <a16:creationId xmlns:a16="http://schemas.microsoft.com/office/drawing/2014/main" id="{39C06228-5D64-AD47-859F-3CCBEB3CA4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8303" y="6041267"/>
            <a:ext cx="282844" cy="282844"/>
          </a:xfrm>
          <a:prstGeom prst="rect">
            <a:avLst/>
          </a:prstGeom>
        </p:spPr>
      </p:pic>
      <p:pic>
        <p:nvPicPr>
          <p:cNvPr id="22" name="Grafik 21" descr="Volltreffer">
            <a:extLst>
              <a:ext uri="{FF2B5EF4-FFF2-40B4-BE49-F238E27FC236}">
                <a16:creationId xmlns:a16="http://schemas.microsoft.com/office/drawing/2014/main" id="{A26C459B-B1CA-E440-B639-683D8CD5D3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39387" y="6005215"/>
            <a:ext cx="306914" cy="306914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FB730C8B-F358-E340-AB76-CA2535777BDD}"/>
              </a:ext>
            </a:extLst>
          </p:cNvPr>
          <p:cNvSpPr txBox="1"/>
          <p:nvPr/>
        </p:nvSpPr>
        <p:spPr>
          <a:xfrm>
            <a:off x="1760580" y="6204407"/>
            <a:ext cx="7671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Recherche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1577450-5F6A-8947-AE01-C9CCA8DE37F3}"/>
              </a:ext>
            </a:extLst>
          </p:cNvPr>
          <p:cNvSpPr txBox="1"/>
          <p:nvPr/>
        </p:nvSpPr>
        <p:spPr>
          <a:xfrm>
            <a:off x="2971564" y="6246977"/>
            <a:ext cx="140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Milestone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41294147-89A5-6A4D-A572-61102480A7B0}"/>
              </a:ext>
            </a:extLst>
          </p:cNvPr>
          <p:cNvSpPr txBox="1"/>
          <p:nvPr/>
        </p:nvSpPr>
        <p:spPr>
          <a:xfrm>
            <a:off x="4183019" y="6210172"/>
            <a:ext cx="122436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Ziel</a:t>
            </a:r>
          </a:p>
        </p:txBody>
      </p:sp>
      <p:pic>
        <p:nvPicPr>
          <p:cNvPr id="26" name="Grafik 25" descr="Balkendiagramm mit Aufwärtstrend">
            <a:extLst>
              <a:ext uri="{FF2B5EF4-FFF2-40B4-BE49-F238E27FC236}">
                <a16:creationId xmlns:a16="http://schemas.microsoft.com/office/drawing/2014/main" id="{DA599E10-19D9-B448-82C5-BCCB98631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46209" y="4520461"/>
            <a:ext cx="282844" cy="282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99774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Ausschnitt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Ausschnitt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usschnit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Macintosh PowerPoint</Application>
  <PresentationFormat>Breitbild</PresentationFormat>
  <Paragraphs>68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Franklin Gothic Book</vt:lpstr>
      <vt:lpstr>Tahoma</vt:lpstr>
      <vt:lpstr>Ausschnitt</vt:lpstr>
      <vt:lpstr>Registrierkassaverordnung: Markt- &amp; Entwicklungstendenzen Software, insbesondere  Vergleich der Systeme für die Gastwirtschaft  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Registrierkassaverordnung: Markt- &amp; Entwicklungstendenzen Software, insbesondere  Vergleich der Systeme für die Gastwirtschaft  </dc:title>
  <dc:creator>Lukas Ziegler</dc:creator>
  <cp:lastModifiedBy>Lukas Ziegler</cp:lastModifiedBy>
  <cp:revision>19</cp:revision>
  <dcterms:created xsi:type="dcterms:W3CDTF">2020-03-16T17:24:04Z</dcterms:created>
  <dcterms:modified xsi:type="dcterms:W3CDTF">2020-03-18T12:33:04Z</dcterms:modified>
</cp:coreProperties>
</file>