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9" r:id="rId3"/>
    <p:sldId id="262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4/28/20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8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8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5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9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7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4/28/20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3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412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2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0E5A91-66E3-0249-8635-E353CBC52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632" y="1559768"/>
            <a:ext cx="9678368" cy="3135379"/>
          </a:xfrm>
        </p:spPr>
        <p:txBody>
          <a:bodyPr>
            <a:normAutofit/>
          </a:bodyPr>
          <a:lstStyle/>
          <a:p>
            <a:r>
              <a:rPr lang="de-AT" sz="5100"/>
              <a:t>Determining Prices in the Information Technology Age: How Can "Just Prices" Be Achieved for Good?</a:t>
            </a:r>
            <a:endParaRPr lang="de-DE" sz="51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FC4EA2-E757-5A46-B9EA-E09552754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633" y="4817251"/>
            <a:ext cx="9678367" cy="6880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Mariusz Nitecki 11711554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86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4148" y="232600"/>
            <a:ext cx="5156608" cy="1006865"/>
          </a:xfrm>
        </p:spPr>
        <p:txBody>
          <a:bodyPr>
            <a:normAutofit fontScale="90000"/>
          </a:bodyPr>
          <a:lstStyle/>
          <a:p>
            <a:r>
              <a:rPr lang="de-DE" dirty="0"/>
              <a:t>TABLE OF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522457-C8D1-E945-9086-C2AB0420D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3917"/>
            <a:ext cx="10058400" cy="5395445"/>
          </a:xfrm>
        </p:spPr>
        <p:txBody>
          <a:bodyPr/>
          <a:lstStyle/>
          <a:p>
            <a:r>
              <a:rPr lang="en-US" dirty="0"/>
              <a:t>1. Introduction</a:t>
            </a:r>
          </a:p>
          <a:p>
            <a:r>
              <a:rPr lang="en-US" dirty="0"/>
              <a:t>2. Just Prices</a:t>
            </a:r>
          </a:p>
          <a:p>
            <a:pPr lvl="1"/>
            <a:r>
              <a:rPr lang="en-US" dirty="0"/>
              <a:t>2.1 What Are “Just Prices”</a:t>
            </a:r>
          </a:p>
          <a:p>
            <a:pPr lvl="2"/>
            <a:r>
              <a:rPr lang="en-US" dirty="0"/>
              <a:t>2.1.1 Ethics Of “Just Prices” Over History</a:t>
            </a:r>
          </a:p>
          <a:p>
            <a:pPr lvl="2"/>
            <a:r>
              <a:rPr lang="en-US" dirty="0"/>
              <a:t>2.1.2 How “Just Prices” Are Determined</a:t>
            </a:r>
          </a:p>
          <a:p>
            <a:pPr lvl="1"/>
            <a:r>
              <a:rPr lang="en-US" dirty="0"/>
              <a:t>2.2 Economic Viability of “Just Prices”</a:t>
            </a:r>
          </a:p>
          <a:p>
            <a:r>
              <a:rPr lang="en-US" dirty="0"/>
              <a:t>3. Currently Practiced Pricing Schemes</a:t>
            </a:r>
          </a:p>
          <a:p>
            <a:pPr lvl="1"/>
            <a:r>
              <a:rPr lang="en-US" dirty="0"/>
              <a:t>3.1 Mobile Providers</a:t>
            </a:r>
          </a:p>
          <a:p>
            <a:pPr lvl="1"/>
            <a:r>
              <a:rPr lang="en-US" dirty="0"/>
              <a:t>3.2 Streaming Providers</a:t>
            </a:r>
          </a:p>
          <a:p>
            <a:pPr lvl="1"/>
            <a:r>
              <a:rPr lang="en-US" dirty="0"/>
              <a:t>3.3 Bundling</a:t>
            </a:r>
          </a:p>
          <a:p>
            <a:r>
              <a:rPr lang="en-US" dirty="0"/>
              <a:t>4. Use of Technology For Price Setting</a:t>
            </a:r>
          </a:p>
          <a:p>
            <a:pPr lvl="1"/>
            <a:r>
              <a:rPr lang="en-US" dirty="0"/>
              <a:t>4.1 Processing Of Personal Data To Determine Fair Prices</a:t>
            </a:r>
          </a:p>
          <a:p>
            <a:pPr lvl="2"/>
            <a:r>
              <a:rPr lang="en-US" dirty="0"/>
              <a:t>4.1.1 Customer Profiling</a:t>
            </a:r>
          </a:p>
          <a:p>
            <a:pPr lvl="3"/>
            <a:r>
              <a:rPr lang="en-US" dirty="0"/>
              <a:t>4.1.1.1 Behavior Data</a:t>
            </a:r>
          </a:p>
          <a:p>
            <a:pPr lvl="3"/>
            <a:r>
              <a:rPr lang="en-US" dirty="0"/>
              <a:t>4.1.1.2 Non-Behavioral Data</a:t>
            </a:r>
          </a:p>
          <a:p>
            <a:pPr lvl="2"/>
            <a:r>
              <a:rPr lang="en-US" dirty="0"/>
              <a:t>4.1.2 Prediction Models</a:t>
            </a:r>
          </a:p>
          <a:p>
            <a:pPr lvl="1"/>
            <a:r>
              <a:rPr lang="en-US" dirty="0"/>
              <a:t>4.2 Use Of Artificial Intelligence</a:t>
            </a:r>
          </a:p>
          <a:p>
            <a:pPr lvl="1"/>
            <a:r>
              <a:rPr lang="en-US" dirty="0"/>
              <a:t>4.3 Data Protection Concerns And Ethics</a:t>
            </a:r>
          </a:p>
          <a:p>
            <a:r>
              <a:rPr lang="en-US" dirty="0"/>
              <a:t>5. Conclusion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252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2345" y="248823"/>
            <a:ext cx="6067310" cy="1006865"/>
          </a:xfrm>
        </p:spPr>
        <p:txBody>
          <a:bodyPr>
            <a:normAutofit fontScale="90000"/>
          </a:bodyPr>
          <a:lstStyle/>
          <a:p>
            <a:r>
              <a:rPr lang="de-DE" dirty="0"/>
              <a:t>NEW TABLE OF CONTENTS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6E8E56AE-54B0-8444-88AF-674DD003A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3917"/>
            <a:ext cx="10058400" cy="5395445"/>
          </a:xfrm>
        </p:spPr>
        <p:txBody>
          <a:bodyPr/>
          <a:lstStyle/>
          <a:p>
            <a:r>
              <a:rPr lang="en-US" dirty="0"/>
              <a:t>1. Introduction</a:t>
            </a:r>
          </a:p>
          <a:p>
            <a:r>
              <a:rPr lang="en-US" dirty="0"/>
              <a:t>2. Just Prices</a:t>
            </a:r>
          </a:p>
          <a:p>
            <a:pPr lvl="1"/>
            <a:r>
              <a:rPr lang="en-US" dirty="0"/>
              <a:t>2.1 What Are “Just Prices”</a:t>
            </a:r>
          </a:p>
          <a:p>
            <a:pPr lvl="2"/>
            <a:r>
              <a:rPr lang="en-US" dirty="0"/>
              <a:t>2.1.1 </a:t>
            </a:r>
            <a:r>
              <a:rPr lang="en-US" dirty="0">
                <a:solidFill>
                  <a:srgbClr val="FF0000"/>
                </a:solidFill>
              </a:rPr>
              <a:t>The Idea Of Justice In Pricing</a:t>
            </a:r>
          </a:p>
          <a:p>
            <a:pPr lvl="2"/>
            <a:r>
              <a:rPr lang="en-US" dirty="0"/>
              <a:t>2.1.2 </a:t>
            </a:r>
            <a:r>
              <a:rPr lang="en-US" dirty="0">
                <a:solidFill>
                  <a:srgbClr val="FF0000"/>
                </a:solidFill>
              </a:rPr>
              <a:t>“Just Prices” In Recent History</a:t>
            </a:r>
          </a:p>
          <a:p>
            <a:pPr lvl="1"/>
            <a:r>
              <a:rPr lang="en-US" dirty="0"/>
              <a:t>2.2 Economic Viability of “Just Prices”</a:t>
            </a:r>
          </a:p>
          <a:p>
            <a:r>
              <a:rPr lang="en-US" dirty="0"/>
              <a:t>3. Currently Practiced Pricing Schemes</a:t>
            </a:r>
          </a:p>
          <a:p>
            <a:pPr lvl="1"/>
            <a:r>
              <a:rPr lang="en-US" dirty="0"/>
              <a:t>3.1 Mobile Providers</a:t>
            </a:r>
          </a:p>
          <a:p>
            <a:pPr lvl="1"/>
            <a:r>
              <a:rPr lang="en-US" dirty="0"/>
              <a:t>3.2 Streaming Providers</a:t>
            </a:r>
          </a:p>
          <a:p>
            <a:pPr lvl="1"/>
            <a:r>
              <a:rPr lang="en-US" dirty="0"/>
              <a:t>3.3 Bundling</a:t>
            </a:r>
          </a:p>
          <a:p>
            <a:r>
              <a:rPr lang="en-US" dirty="0"/>
              <a:t>4. Use of Technology For Price Setting</a:t>
            </a:r>
          </a:p>
          <a:p>
            <a:pPr lvl="1"/>
            <a:r>
              <a:rPr lang="en-US" dirty="0"/>
              <a:t>4.1 Processing Of Personal Data To Determine Fair Prices</a:t>
            </a:r>
          </a:p>
          <a:p>
            <a:pPr lvl="2"/>
            <a:r>
              <a:rPr lang="en-US" dirty="0"/>
              <a:t>4.1.1 Customer Profiling</a:t>
            </a:r>
          </a:p>
          <a:p>
            <a:pPr lvl="3"/>
            <a:r>
              <a:rPr lang="en-US" dirty="0"/>
              <a:t>4.1.1.1 Behavior Data</a:t>
            </a:r>
          </a:p>
          <a:p>
            <a:pPr lvl="3"/>
            <a:r>
              <a:rPr lang="en-US" dirty="0"/>
              <a:t>4.1.1.2 Non-Behavioral Data</a:t>
            </a:r>
          </a:p>
          <a:p>
            <a:pPr lvl="2"/>
            <a:r>
              <a:rPr lang="en-US" dirty="0"/>
              <a:t>4.1.2 Prediction Models</a:t>
            </a:r>
          </a:p>
          <a:p>
            <a:pPr lvl="1"/>
            <a:r>
              <a:rPr lang="en-US" dirty="0"/>
              <a:t>4.2 Use Of Artificial Intelligence</a:t>
            </a:r>
          </a:p>
          <a:p>
            <a:pPr lvl="1"/>
            <a:r>
              <a:rPr lang="en-US" dirty="0"/>
              <a:t>4.3 Data Protection Concerns And Ethics</a:t>
            </a:r>
          </a:p>
          <a:p>
            <a:r>
              <a:rPr lang="en-US" dirty="0"/>
              <a:t>5. Conclusion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212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2396" y="359753"/>
            <a:ext cx="3167208" cy="1006865"/>
          </a:xfrm>
        </p:spPr>
        <p:txBody>
          <a:bodyPr>
            <a:normAutofit/>
          </a:bodyPr>
          <a:lstStyle/>
          <a:p>
            <a:r>
              <a:rPr lang="de-DE" dirty="0"/>
              <a:t>Gantt-Chart</a:t>
            </a:r>
          </a:p>
        </p:txBody>
      </p:sp>
      <p:pic>
        <p:nvPicPr>
          <p:cNvPr id="5" name="Inhaltsplatzhalter 4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FA71DA64-6962-DA46-8599-40B4B4A6EE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745" y="1775179"/>
            <a:ext cx="11694175" cy="3307641"/>
          </a:xfrm>
        </p:spPr>
      </p:pic>
    </p:spTree>
    <p:extLst>
      <p:ext uri="{BB962C8B-B14F-4D97-AF65-F5344CB8AC3E}">
        <p14:creationId xmlns:p14="http://schemas.microsoft.com/office/powerpoint/2010/main" val="323125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3B51B1"/>
      </a:accent1>
      <a:accent2>
        <a:srgbClr val="4D94C3"/>
      </a:accent2>
      <a:accent3>
        <a:srgbClr val="684DC3"/>
      </a:accent3>
      <a:accent4>
        <a:srgbClr val="B1723B"/>
      </a:accent4>
      <a:accent5>
        <a:srgbClr val="B1A445"/>
      </a:accent5>
      <a:accent6>
        <a:srgbClr val="8AAD39"/>
      </a:accent6>
      <a:hlink>
        <a:srgbClr val="968332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Macintosh PowerPoint</Application>
  <PresentationFormat>Breitbild</PresentationFormat>
  <Paragraphs>43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Avenir Next LT Pro</vt:lpstr>
      <vt:lpstr>Avenir Next LT Pro Light</vt:lpstr>
      <vt:lpstr>Garamond</vt:lpstr>
      <vt:lpstr>SavonVTI</vt:lpstr>
      <vt:lpstr>Determining Prices in the Information Technology Age: How Can "Just Prices" Be Achieved for Good?</vt:lpstr>
      <vt:lpstr>TABLE OF CONTENTS</vt:lpstr>
      <vt:lpstr>NEW TABLE OF CONTENTS</vt:lpstr>
      <vt:lpstr>Gantt-Chart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Prices in the Information Technology Age: How Can "Just Prices" Be Achieved for Good?</dc:title>
  <dc:creator>Mariusz Nitecki</dc:creator>
  <cp:lastModifiedBy>Mariusz Nitecki</cp:lastModifiedBy>
  <cp:revision>25</cp:revision>
  <dcterms:created xsi:type="dcterms:W3CDTF">2020-03-18T11:21:54Z</dcterms:created>
  <dcterms:modified xsi:type="dcterms:W3CDTF">2020-04-29T09:04:49Z</dcterms:modified>
</cp:coreProperties>
</file>