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10"/>
    <p:restoredTop sz="94754"/>
  </p:normalViewPr>
  <p:slideViewPr>
    <p:cSldViewPr snapToGrid="0" snapToObjects="1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6B6E7-1DEF-2649-98EA-B3C03521E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263283E-AB03-1E46-9140-C323CCB13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CE527-85F2-4843-AA3F-D06EBFDAC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C6CD10-9756-E245-8556-95A5CE0D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1145DD-264A-0049-A48E-A8F5BE8E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98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EF6982-2C61-8945-8E6E-326A6FC28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3206818-FF22-A743-A12F-F83FB923E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B2E6D9-C33A-8F4B-ADBA-B5FDC372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A817DB-E842-324A-9510-AF48495DA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E68659-5AB3-AC41-840A-4B1CB5FD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84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B7E32A6-EDB1-4D4B-B131-5295304C0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9FD235-C855-6140-859D-3D0CA4FA4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284D45-0E33-B547-B5ED-B84D4DA0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7842F1-BCDA-9040-8842-ED9D8D26F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3D89F8-F3AD-034E-BF7E-CEC41CEF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435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45C21-A012-6846-A1B4-230651D7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DB195A-C731-3346-BA4A-1010CDCE9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7535B3-A92F-9146-9FF2-78D55CC0B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CB8EF9-29A3-0244-8BD3-E46CF61E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7C1346-FA28-C64D-8B0D-2ABC78C89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39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D629F-6327-D14D-A383-243444D61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AF7E44-1074-7246-B937-AFBFF7EC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8EFA63-AA51-334A-93ED-A2B569BAA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52A30D-2A6D-B142-99DC-3D996822D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89FB8A-6150-2747-9A3B-415BFADE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763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E091F-E138-2D46-A195-DC174801D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5C3FD1-DC43-2B4C-B5E5-8E227ED8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529678-2550-FF46-9B15-1E3727C8C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24C401-74D9-2840-824B-375C5355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2E65F3-B059-6A45-89A5-D09C2695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75125E-BAA2-4249-9405-845256DCD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247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8A4D6-46E3-8743-9DB9-B67CD7130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E06EDE-62F5-4544-8E8C-6467E48F2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4E4127-623C-BD4F-B750-744E0D49F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AD2856-BCF7-3E49-9BED-0E750C989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F71870-AD59-4B42-BE02-868C5EED2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1D64816-3994-734E-BBF5-DC25164C4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15BE94-F4EF-174E-939D-5110E43E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5DE862-4EDD-BD4E-969E-CCED1718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424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C6C9E3-D3AC-CE47-B2E4-4C1BA0CF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4D5250-CBF9-344D-8A92-615980F1B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E335B1D-E772-9F46-8991-CD00AC35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C9AAA9F-C315-A749-8156-ACB23351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210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D0F56D-3270-CC40-970D-F5D0C5FF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3861C0-0330-B142-863D-9A248288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3BA320-F395-7848-AA79-ECA00149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163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BA40F-C891-7546-A89D-7C27D996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82CA35-5260-D542-9B36-8B4120E1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0131CD-918A-F741-9D9D-7AC23EEAD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9FE27C-701B-3948-8ADD-FF3794A4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8127D5-81E4-7E49-A54C-74001F3B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CD44E3-84AB-5648-9F8F-7B435351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134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8DCF52-501A-7842-B748-81C8700C2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326CE68-0341-2C4E-97F7-888D4C54D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0C6873-3BB3-5744-9EB5-A8BCE0F29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22C078-84A6-9D41-B505-26232403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55B2DA-54AF-3643-8B84-E12F90A6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142024-A0DB-A443-B936-5CDEF9A8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974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1A6AA86-F732-DC44-9F8E-5681F7A7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D749FA-6E40-644A-B209-0D55E3CB4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F84F73-07EE-2241-A9F5-6D3287DE6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97D8-FC89-2440-9765-345586017F6F}" type="datetimeFigureOut">
              <a:rPr lang="de-AT" smtClean="0"/>
              <a:t>02.06.20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1099A6-FA23-6443-A54A-B83538DC4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3A3A02-8CB6-6742-83A6-954483DC2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0D41-F59E-804C-BBB8-50CD11BD5E3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306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D49E48-A8A7-5248-9F86-405B0FA5A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DE" sz="3600" dirty="0"/>
              <a:t>Registrierkassenverordnung: Markt- &amp; Entwicklungstendenzen der Softwaresysteme, insbesondere der Vergleich der Systeme für die Gastwirtschaft </a:t>
            </a:r>
            <a:br>
              <a:rPr lang="de-AT" sz="3400" dirty="0"/>
            </a:br>
            <a:endParaRPr lang="de-AT" sz="3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D18362-6617-C748-9536-ABB1ECB68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de-AT" sz="2800"/>
              <a:t>Lukas Ziegler 11779204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7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4C4776-DD13-BB42-869D-203DF5AA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de-DE" sz="4000"/>
              <a:t>Gastronovi</a:t>
            </a:r>
            <a:endParaRPr lang="de-AT" sz="40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545195-2869-BD44-8E36-04BF917C5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132" y="2276855"/>
            <a:ext cx="6361889" cy="4279587"/>
          </a:xfrm>
        </p:spPr>
        <p:txBody>
          <a:bodyPr anchor="ctr">
            <a:normAutofit fontScale="85000" lnSpcReduction="20000"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cloudbasiertes Kassensystem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All-in-</a:t>
            </a:r>
            <a:r>
              <a:rPr lang="de-AT" sz="2400" dirty="0" err="1"/>
              <a:t>One</a:t>
            </a:r>
            <a:r>
              <a:rPr lang="de-AT" sz="2400" dirty="0"/>
              <a:t> Lösung: Service, Support, Hard- und Software werden zur Verfügung gestellt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400" dirty="0"/>
              <a:t>Erstellung der Speisekarte, Programmierung der Kasse, Organisation der Buchhaltung, Kalkulation des Wareneinsatzes und Überprüfung des Lagerbestandes </a:t>
            </a:r>
            <a:endParaRPr lang="de-AT" sz="2400" dirty="0"/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10 Module und 5 Erweiterungen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400" dirty="0"/>
              <a:t>preislich startet man bei 49,00€ im Monat</a:t>
            </a:r>
            <a:endParaRPr lang="de-AT" sz="2400" dirty="0"/>
          </a:p>
          <a:p>
            <a:pPr>
              <a:buFont typeface="Symbol" pitchFamily="2" charset="2"/>
              <a:buChar char="-"/>
            </a:pPr>
            <a:endParaRPr lang="de-AT" sz="1800" dirty="0"/>
          </a:p>
        </p:txBody>
      </p:sp>
      <p:pic>
        <p:nvPicPr>
          <p:cNvPr id="9" name="Grafik 8" descr="Ein Bild, das verschieden, gefüllt, Gruppe, mehrere enthält.&#10;&#10;Automatisch generierte Beschreibung">
            <a:extLst>
              <a:ext uri="{FF2B5EF4-FFF2-40B4-BE49-F238E27FC236}">
                <a16:creationId xmlns:a16="http://schemas.microsoft.com/office/drawing/2014/main" id="{8D556AC7-EB46-394C-BA72-34E3609A6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928" y="2947243"/>
            <a:ext cx="49149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6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3E8635-5C7C-7544-B250-136E868B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de-DE" sz="3400" dirty="0"/>
              <a:t>Mittelunternehmen</a:t>
            </a:r>
            <a:endParaRPr lang="de-AT" sz="3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AF945D-FE8C-9043-8E3A-DB04996C7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553" y="684397"/>
            <a:ext cx="6859682" cy="520604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einfache und schnelle Bedienung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verfügen meist über ein höheres Budget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Anschaffung stationärer Registrierkassen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All-in-</a:t>
            </a:r>
            <a:r>
              <a:rPr lang="de-DE" dirty="0" err="1"/>
              <a:t>One</a:t>
            </a:r>
            <a:r>
              <a:rPr lang="de-DE" dirty="0"/>
              <a:t> Paket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6420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F49F20-4B4E-B947-934A-CDC40FA8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AT" sz="4000" dirty="0"/>
              <a:t>Simply Delivery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80F7E0-EB8D-C042-A6A1-ED2899663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352697"/>
            <a:ext cx="7345680" cy="628323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cloudbasiertes Kassensystem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Restaurant: zentrale Artikelverwaltung, Live Reporting vom Lagerbestand, ermöglicht schnellere Inventuren, übersichtliche Darstellung, funktioniert auch auf jedem Smartphone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Lieferservice: Verknüpfung mit Lieferando-Webshop, Kundendaten &amp; Artikellisten werden zentral im System abgespeichert, Optimierung der Marketingstrategien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Basispaket ist ab bereits 49,00€ erhältlich</a:t>
            </a:r>
            <a:endParaRPr lang="de-AT" dirty="0"/>
          </a:p>
          <a:p>
            <a:pPr>
              <a:buFont typeface="Symbol" pitchFamily="2" charset="2"/>
              <a:buChar char="-"/>
            </a:pPr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232046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89F2EC-41A9-444C-8F9F-5EC7BEA2C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de-AT" sz="4000" dirty="0"/>
              <a:t>orderbird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5" name="Picture 1" descr="page18image51127232">
            <a:extLst>
              <a:ext uri="{FF2B5EF4-FFF2-40B4-BE49-F238E27FC236}">
                <a16:creationId xmlns:a16="http://schemas.microsoft.com/office/drawing/2014/main" id="{8D31E285-0AF5-DA4A-9992-380D57A961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5" r="2" b="4273"/>
          <a:stretch/>
        </p:blipFill>
        <p:spPr bwMode="auto">
          <a:xfrm>
            <a:off x="626850" y="2789605"/>
            <a:ext cx="446276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9D2903-6658-4345-A9B0-73B7D0982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945" y="2358931"/>
            <a:ext cx="6255663" cy="4201765"/>
          </a:xfrm>
        </p:spPr>
        <p:txBody>
          <a:bodyPr anchor="ctr">
            <a:normAutofit/>
          </a:bodyPr>
          <a:lstStyle/>
          <a:p>
            <a:pPr>
              <a:buFont typeface="Symbol" pitchFamily="2" charset="2"/>
              <a:buChar char="-"/>
            </a:pPr>
            <a:r>
              <a:rPr lang="de-AT" dirty="0"/>
              <a:t>cloudbasiertes iPad Kassensystem </a:t>
            </a:r>
          </a:p>
          <a:p>
            <a:pPr>
              <a:buFont typeface="Symbol" pitchFamily="2" charset="2"/>
              <a:buChar char="-"/>
            </a:pPr>
            <a:r>
              <a:rPr lang="de-DE" dirty="0"/>
              <a:t>unkomplizierte Installation, kabelloses Bondrucken, integrierte Zahlungsmöglichkeiten, geschütztes Gäste-WLAN und ein aufschlussreiches Live-Reporting</a:t>
            </a:r>
            <a:endParaRPr lang="de-AT" dirty="0"/>
          </a:p>
          <a:p>
            <a:pPr>
              <a:buFont typeface="Symbol" pitchFamily="2" charset="2"/>
              <a:buChar char="-"/>
            </a:pPr>
            <a:r>
              <a:rPr lang="de-DE" dirty="0"/>
              <a:t>MY orderbird synchronisiert und speichert alle Kassendaten automatisch</a:t>
            </a:r>
          </a:p>
          <a:p>
            <a:pPr>
              <a:buFont typeface="Symbol" pitchFamily="2" charset="2"/>
              <a:buChar char="-"/>
            </a:pPr>
            <a:r>
              <a:rPr lang="de-AT" dirty="0"/>
              <a:t>bereits ab 29,00€ monatlich zuzüglich anfallender Service Gebühren erhältlich </a:t>
            </a:r>
          </a:p>
          <a:p>
            <a:pPr>
              <a:buFont typeface="Symbol" pitchFamily="2" charset="2"/>
              <a:buChar char="-"/>
            </a:pPr>
            <a:r>
              <a:rPr lang="de-AT" dirty="0"/>
              <a:t>bei einer Lizenz-Bindung von 3 Jahren erhält man einen iPad gratis</a:t>
            </a:r>
          </a:p>
          <a:p>
            <a:pPr>
              <a:buFont typeface="Symbol" pitchFamily="2" charset="2"/>
              <a:buChar char="-"/>
            </a:pPr>
            <a:endParaRPr lang="de-AT" sz="1500" dirty="0"/>
          </a:p>
        </p:txBody>
      </p:sp>
    </p:spTree>
    <p:extLst>
      <p:ext uri="{BB962C8B-B14F-4D97-AF65-F5344CB8AC3E}">
        <p14:creationId xmlns:p14="http://schemas.microsoft.com/office/powerpoint/2010/main" val="2393585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9DC7A9-ACC9-9447-9F38-1EDF787F7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de-DE" sz="3400"/>
              <a:t>Großunternehmen</a:t>
            </a:r>
            <a:endParaRPr lang="de-AT" sz="34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42B439-1CB3-B04D-ABBD-37C2AE7A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733" y="684398"/>
            <a:ext cx="6919058" cy="520604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eine filialübergreifende und konsequente Verfolgung der Unternehmenszahlen steht immer deutlicher im Vordergrund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sichere und risikofreie Datensicherung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Vectron Systems kann mit bereits 30 Jahren Erfahrung punkten </a:t>
            </a:r>
            <a:r>
              <a:rPr lang="de-DE" sz="2000" dirty="0">
                <a:sym typeface="Wingdings" pitchFamily="2" charset="2"/>
              </a:rPr>
              <a:t></a:t>
            </a:r>
            <a:r>
              <a:rPr lang="de-DE" sz="2000" dirty="0"/>
              <a:t> bietet fünf verschiedene stationäre Kassensysteme an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260200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623B65-E642-C441-8547-2A7DB11F6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AT" sz="4000"/>
              <a:t>Vectron Systems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180F78-D732-C841-A51D-4108249D1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663" y="939220"/>
            <a:ext cx="6943564" cy="615260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000" dirty="0"/>
              <a:t>Geschlossenes System, Kassenapps ermöglichen zahlreiche hilfreiche Funktionen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Vectron Mobile App bietet von der Bestellung bis hin zur Bezahlung alle wichtigen Kassier-Funktionen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MyVectron Reporting App verschafft einen Überblick über Umsatzprognosen, Trends und Hochrechnungen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nützliches </a:t>
            </a:r>
            <a:r>
              <a:rPr lang="de-AT" sz="2000" dirty="0"/>
              <a:t>Kundenbindungsprogramm „bonVito“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000" dirty="0"/>
              <a:t>Anschaffungskosten liegen zwischen 2.000-4.000€ (Leasing-Variante ab 49,00€ möglich)</a:t>
            </a:r>
            <a:endParaRPr lang="de-AT" sz="2000" dirty="0"/>
          </a:p>
          <a:p>
            <a:pPr>
              <a:buFont typeface="Symbol" pitchFamily="2" charset="2"/>
              <a:buChar char="-"/>
            </a:pPr>
            <a:endParaRPr lang="de-AT" sz="2000" dirty="0"/>
          </a:p>
          <a:p>
            <a:pPr>
              <a:buFont typeface="Symbol" pitchFamily="2" charset="2"/>
              <a:buChar char="-"/>
            </a:pPr>
            <a:endParaRPr lang="de-AT" sz="2000" dirty="0"/>
          </a:p>
          <a:p>
            <a:pPr>
              <a:buFont typeface="Symbol" pitchFamily="2" charset="2"/>
              <a:buChar char="-"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950117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8AFDC7-2AB4-B342-B4DA-4B74DAF1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AT" sz="4000"/>
              <a:t>ready2order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6A7B35-4814-FA4C-AF5D-FF06708A2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406" y="1161288"/>
            <a:ext cx="6753496" cy="595666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000" dirty="0"/>
              <a:t>cloudbasiertes Kassensystem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000" dirty="0"/>
              <a:t>Standardlizenz: Warenwirtschaft, Statistiken, automatischer Tagesabschluss, Datenexport, Kundenverwaltung, Rabattfunktionen und Teilzahloptionen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000" dirty="0"/>
              <a:t>Gastrolizenz: Tischübersicht, Tisch- und Rechnungsteilung, </a:t>
            </a:r>
            <a:r>
              <a:rPr lang="de-AT" sz="2000" dirty="0" err="1"/>
              <a:t>Menügangauswahl</a:t>
            </a:r>
            <a:r>
              <a:rPr lang="de-AT" sz="2000" dirty="0"/>
              <a:t>, </a:t>
            </a:r>
            <a:r>
              <a:rPr lang="de-AT" sz="2000" dirty="0" err="1"/>
              <a:t>Funkbonieren</a:t>
            </a:r>
            <a:r>
              <a:rPr lang="de-AT" sz="2000" dirty="0"/>
              <a:t> in die </a:t>
            </a:r>
            <a:r>
              <a:rPr lang="de-AT" sz="2000" dirty="0" err="1"/>
              <a:t>Küche</a:t>
            </a:r>
            <a:r>
              <a:rPr lang="de-AT" sz="2000" dirty="0"/>
              <a:t>, Beilagenmanagement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000" dirty="0"/>
              <a:t>Gastro-Lizenz ist monatlich bereits ab 29,00€ </a:t>
            </a:r>
            <a:r>
              <a:rPr lang="de-AT" sz="2000" dirty="0" err="1"/>
              <a:t>erhältlich</a:t>
            </a:r>
            <a:r>
              <a:rPr lang="de-AT" sz="2000" dirty="0"/>
              <a:t> </a:t>
            </a:r>
          </a:p>
          <a:p>
            <a:pPr>
              <a:buFont typeface="Symbol" pitchFamily="2" charset="2"/>
              <a:buChar char="-"/>
            </a:pPr>
            <a:endParaRPr lang="de-AT" sz="2000" dirty="0"/>
          </a:p>
          <a:p>
            <a:pPr>
              <a:buFont typeface="Symbol" pitchFamily="2" charset="2"/>
              <a:buChar char="-"/>
            </a:pPr>
            <a:endParaRPr lang="de-AT" sz="2000" dirty="0"/>
          </a:p>
          <a:p>
            <a:pPr>
              <a:buFont typeface="Symbol" pitchFamily="2" charset="2"/>
              <a:buChar char="-"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797035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DD8654-BBF8-C64D-A6FB-5F140FB7E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de-AT" sz="4000" dirty="0"/>
              <a:t>Fazit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CE35CC-1302-2C41-A801-28DD40BDF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850" y="2221992"/>
            <a:ext cx="11095758" cy="423105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derzeitiger Markttrend der Registrierkassen geht in Richtung cloudbasiertem Softwaresystem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Unternehmen steht ein breites Spektrum an verschiedenen Systemen zur Verfügung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für Österreich ist die RKSV von besonderer Relevanz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Funktionen wie </a:t>
            </a:r>
            <a:r>
              <a:rPr lang="de-DE" sz="2400" dirty="0"/>
              <a:t>eine </a:t>
            </a:r>
            <a:r>
              <a:rPr lang="de-AT" sz="2400" dirty="0"/>
              <a:t>Funkbonierung in die Küche, </a:t>
            </a:r>
            <a:r>
              <a:rPr lang="de-DE" sz="2400" dirty="0"/>
              <a:t>ein </a:t>
            </a:r>
            <a:r>
              <a:rPr lang="de-AT" sz="2400" dirty="0"/>
              <a:t>automatischer Tagesabschluss, Rechnungserstellung und Rechnungsteilung, Tischübersicht, Organisation der Buchhaltung und ein einfacher Datenexport </a:t>
            </a:r>
            <a:r>
              <a:rPr lang="de-DE" sz="2400" dirty="0"/>
              <a:t>sollten enthalten sein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sz="2400" dirty="0"/>
              <a:t>es können klare Markt- und Entwicklungstrends für die zahlreichen Registrierkassensysteme am österreichischen Markt erkannt werden</a:t>
            </a:r>
          </a:p>
        </p:txBody>
      </p:sp>
    </p:spTree>
    <p:extLst>
      <p:ext uri="{BB962C8B-B14F-4D97-AF65-F5344CB8AC3E}">
        <p14:creationId xmlns:p14="http://schemas.microsoft.com/office/powerpoint/2010/main" val="779018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20AF01B-D099-4710-BF18-E2832A9B6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30467C-E1A6-F847-9B58-437F0C789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93" y="1238250"/>
            <a:ext cx="8631610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Vielen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Dank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für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eure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Aufmerksamkeit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017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E59191-497C-BE47-A4CF-C275BFDF8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de-AT" sz="4000" dirty="0">
                <a:ea typeface="Tahoma" panose="020B0604030504040204" pitchFamily="34" charset="0"/>
                <a:cs typeface="Tahoma" panose="020B0604030504040204" pitchFamily="34" charset="0"/>
              </a:rPr>
              <a:t>Agenda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59433D-E85B-6048-91BC-E8815D26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43497"/>
            <a:ext cx="10064496" cy="444018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Einleitung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Zentrale Fragestellung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Technik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Preis-Leistungs</a:t>
            </a:r>
            <a:r>
              <a:rPr lang="de-AT" dirty="0"/>
              <a:t>v</a:t>
            </a: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ergleich der Systeme für die Gastwirtschaft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Kleinunternehmen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Mittelunternehmen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Großunternehmen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A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Fazit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818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C66E6A-F2D1-9146-B675-B079B8061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de-AT" sz="4000" dirty="0"/>
              <a:t>Einleitung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9B8029-6480-6344-8702-1DE8D4245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DE" dirty="0"/>
              <a:t>Datenerfassungsgerät</a:t>
            </a:r>
            <a:r>
              <a:rPr lang="de-AT" dirty="0">
                <a:effectLst/>
              </a:rPr>
              <a:t> </a:t>
            </a:r>
            <a:r>
              <a:rPr lang="de-AT" dirty="0">
                <a:effectLst/>
                <a:sym typeface="Wingdings" pitchFamily="2" charset="2"/>
              </a:rPr>
              <a:t> </a:t>
            </a:r>
            <a:r>
              <a:rPr lang="de-DE" dirty="0"/>
              <a:t>auf den Verkauf von Waren und Dienstleistungen spezialisiert </a:t>
            </a:r>
          </a:p>
          <a:p>
            <a:pPr>
              <a:lnSpc>
                <a:spcPct val="16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DE" dirty="0"/>
              <a:t>Seit 2016 gilt für Unternehmen die Belegerteilungs- und Registrierkassenpflicht für Bareinnahmen</a:t>
            </a:r>
            <a:r>
              <a:rPr lang="de-AT" dirty="0">
                <a:effectLst/>
              </a:rPr>
              <a:t> </a:t>
            </a:r>
          </a:p>
          <a:p>
            <a:pPr>
              <a:lnSpc>
                <a:spcPct val="16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DE" dirty="0"/>
              <a:t>Ziel dieser Seminararbeit ist es, Markt- und Entwicklungstrends der verschiedenen Softwarehersteller zu untersuchen, insbesondere der Vergleich von Systemen für die Gastwirtschaft</a:t>
            </a:r>
            <a:r>
              <a:rPr lang="de-AT" dirty="0">
                <a:effectLst/>
              </a:rPr>
              <a:t> </a:t>
            </a:r>
          </a:p>
          <a:p>
            <a:pPr>
              <a:lnSpc>
                <a:spcPct val="160000"/>
              </a:lnSpc>
              <a:spcBef>
                <a:spcPts val="1200"/>
              </a:spcBef>
              <a:buFont typeface="Symbol" pitchFamily="2" charset="2"/>
              <a:buChar char="-"/>
            </a:pPr>
            <a:r>
              <a:rPr lang="de-DE" dirty="0"/>
              <a:t>spezieller Fokus auf den österreichischen Markt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965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44139F-0FBB-FD47-94B6-98CAA0C3B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493"/>
            <a:ext cx="10515600" cy="636850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de-AT" dirty="0"/>
              <a:t>Typische Geschäftsprozesse sollten unterstützt werden: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de-DE" dirty="0"/>
              <a:t> Küchen-Kellner Funktion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de-DE" dirty="0"/>
              <a:t> Gangfolgen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de-DE" dirty="0"/>
              <a:t> Zeitsteuerung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de-DE" dirty="0"/>
              <a:t> mobiles Bonieren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de-DE" dirty="0"/>
              <a:t> Änderungswünsche der Kunden in Bezug auf die Tischnummer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de-DE" dirty="0"/>
              <a:t> Stornos</a:t>
            </a:r>
          </a:p>
          <a:p>
            <a:pPr marL="0" indent="0">
              <a:lnSpc>
                <a:spcPct val="150000"/>
              </a:lnSpc>
              <a:buNone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i="1" dirty="0"/>
              <a:t>Als zentrale Fragestellung, sollen daher unter Einbezug gewisser Funktionsbedürfnisse, die derzeitigen Markttrends verglichen und analysiert werden, um einen konkreten Aufschluss über die verschiedenen verfügbaren Registrierkassensysteme in Österreich zu geben. </a:t>
            </a:r>
            <a:endParaRPr lang="de-AT" i="1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13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28BB1A-E808-E944-8A3B-9C969AFC3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de-AT" sz="4000" dirty="0"/>
              <a:t>Technik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88A59B-592D-0349-B55B-FCD046F21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0" y="783770"/>
            <a:ext cx="6853647" cy="5106667"/>
          </a:xfrm>
        </p:spPr>
        <p:txBody>
          <a:bodyPr anchor="ctr">
            <a:normAutofit fontScale="85000" lnSpcReduction="10000"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400" dirty="0"/>
              <a:t>alle technischen Anforderungen sind in der Registrierkassensicherheitsverordnung (RKSV) geregelt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400" dirty="0"/>
              <a:t>Offene Systeme </a:t>
            </a:r>
            <a:r>
              <a:rPr lang="de-DE" sz="2400" dirty="0">
                <a:sym typeface="Wingdings" pitchFamily="2" charset="2"/>
              </a:rPr>
              <a:t> </a:t>
            </a:r>
            <a:r>
              <a:rPr lang="de-DE" sz="2400" dirty="0"/>
              <a:t>getrennte Soft- und Hardware Systeme</a:t>
            </a:r>
            <a:r>
              <a:rPr lang="de-AT" sz="2400" dirty="0"/>
              <a:t> </a:t>
            </a:r>
            <a:endParaRPr lang="de-DE" sz="2400" dirty="0"/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400" dirty="0"/>
              <a:t>Geschlossene Systeme </a:t>
            </a:r>
            <a:r>
              <a:rPr lang="de-DE" sz="2400" dirty="0">
                <a:sym typeface="Wingdings" pitchFamily="2" charset="2"/>
              </a:rPr>
              <a:t> </a:t>
            </a:r>
            <a:r>
              <a:rPr lang="de-DE" sz="2400" dirty="0"/>
              <a:t>Hard- und Software ist nur von einem Hersteller erhältlich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sz="2400" dirty="0"/>
              <a:t>Cloudbasierte Systeme </a:t>
            </a:r>
            <a:r>
              <a:rPr lang="de-DE" sz="2400" dirty="0">
                <a:sym typeface="Wingdings" pitchFamily="2" charset="2"/>
              </a:rPr>
              <a:t> </a:t>
            </a:r>
            <a:r>
              <a:rPr lang="de-DE" sz="2400" dirty="0"/>
              <a:t>Registrierkassen können direkt über das Internet auf geeignete Softwares zugreifen</a:t>
            </a:r>
            <a:r>
              <a:rPr lang="de-AT" sz="2400" dirty="0"/>
              <a:t>, können mit </a:t>
            </a:r>
            <a:r>
              <a:rPr lang="de-DE" sz="2400" dirty="0"/>
              <a:t>einer großen Hardware Auswahl angebunden werden</a:t>
            </a:r>
            <a:r>
              <a:rPr lang="de-AT" sz="2400" dirty="0"/>
              <a:t>, sind wesentlich kostengünstiger</a:t>
            </a:r>
          </a:p>
          <a:p>
            <a:pPr>
              <a:buFont typeface="Symbol" pitchFamily="2" charset="2"/>
              <a:buChar char="-"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54603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5CDFC-A5E4-9D4E-84DF-A53AFAEA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11 verschiedene Software Hersteller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F33F6D-D690-C04B-AD27-F5698BEB15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Duratec digital world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GASTROFIX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Gastronovi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helloCash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iZettle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Vectron Systems</a:t>
            </a:r>
            <a:endParaRPr lang="de-A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083126-CEA2-CC44-AB9A-DAB95034AD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Orderbird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Paymash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Posmatic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Ready2order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Simply Delivery </a:t>
            </a:r>
          </a:p>
          <a:p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22045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2DF4CD-D181-2548-BD3C-CC14B27B8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de-AT" sz="3400" dirty="0"/>
              <a:t>Kleinunternehmen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29403C-88CB-5843-AF20-1C6B478B5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4109" y="684398"/>
            <a:ext cx="6468658" cy="520604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einfache &amp; schnelle Bedienung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meist beschränktes Kapital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cloudbasiertes System </a:t>
            </a:r>
            <a:r>
              <a:rPr lang="de-AT" dirty="0">
                <a:sym typeface="Wingdings" pitchFamily="2" charset="2"/>
              </a:rPr>
              <a:t> kostengünstig &amp; schnell einsetzbar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Registrierkasse die sowohl am Tablet, Smartphone oder auch einfach im Browser bedient werden kann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2544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ED9D3F-9D31-0744-BEA2-E5B83D92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AT" sz="4000"/>
              <a:t>helloCash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9E4529-0415-C94B-80EC-29E97F30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943" y="809897"/>
            <a:ext cx="7067004" cy="604810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eine iOS oder Android App ermöglicht eine intuitive und unkomplizierte Installation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cloudbasiertes Kassensystem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Medium Modell 6,90€/Monat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Premium Modell 10,90€/Monat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Gastro Version 14,90€/Monat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DE" dirty="0"/>
              <a:t>Mitarbeiter- und Kundenverwaltung, individuelle Angebote, mehrere Zahlungsmethoden, ein Kassenbuch, hilfreiche Statistiken, einfacher Datenexport und eine einfache Rechnungserstellung </a:t>
            </a:r>
            <a:endParaRPr lang="de-AT" dirty="0"/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endParaRPr lang="de-AT" dirty="0"/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6055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BF42F1-E4B5-5342-B34E-03A763B05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AT" sz="4000"/>
              <a:t>Posmatic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CE5FE7-FEB7-FE48-9B75-0EBEEFC26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0725" y="738432"/>
            <a:ext cx="6949440" cy="603504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cloudbasiertes iPad Kassensystem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leistungsstarke und intuitive Software, welche über zahlreiche nützliche Gastro Funktionen verfügt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Dashboard, mobiles Bonieren, </a:t>
            </a:r>
            <a:r>
              <a:rPr lang="de-AT" dirty="0" err="1"/>
              <a:t>Kellnerschlösser</a:t>
            </a:r>
            <a:r>
              <a:rPr lang="de-AT" dirty="0"/>
              <a:t>, Einsatz von Apple Produkten, AnyWay-Technologie, Personaleinsatzplanung, Warenwirtschaft, Hotelsoftware und Lieferservices </a:t>
            </a:r>
          </a:p>
          <a:p>
            <a:pPr>
              <a:lnSpc>
                <a:spcPct val="150000"/>
              </a:lnSpc>
              <a:buFont typeface="Symbol" pitchFamily="2" charset="2"/>
              <a:buChar char="-"/>
            </a:pPr>
            <a:r>
              <a:rPr lang="de-AT" dirty="0"/>
              <a:t>monatliche Lizenzgebühr in Höhe von 60,00€</a:t>
            </a:r>
          </a:p>
          <a:p>
            <a:pPr>
              <a:buFont typeface="Symbol" pitchFamily="2" charset="2"/>
              <a:buChar char="-"/>
            </a:pPr>
            <a:endParaRPr lang="de-AT" dirty="0"/>
          </a:p>
          <a:p>
            <a:pPr>
              <a:buFont typeface="Symbol" pitchFamily="2" charset="2"/>
              <a:buChar char="-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0341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</Words>
  <Application>Microsoft Macintosh PowerPoint</Application>
  <PresentationFormat>Breitbild</PresentationFormat>
  <Paragraphs>105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Tahoma</vt:lpstr>
      <vt:lpstr>Wingdings</vt:lpstr>
      <vt:lpstr>Office</vt:lpstr>
      <vt:lpstr>Registrierkassenverordnung: Markt- &amp; Entwicklungstendenzen der Softwaresysteme, insbesondere der Vergleich der Systeme für die Gastwirtschaft  </vt:lpstr>
      <vt:lpstr>Agenda</vt:lpstr>
      <vt:lpstr>Einleitung</vt:lpstr>
      <vt:lpstr>PowerPoint-Präsentation</vt:lpstr>
      <vt:lpstr>Technik</vt:lpstr>
      <vt:lpstr>11 verschiedene Software Hersteller</vt:lpstr>
      <vt:lpstr>Kleinunternehmen</vt:lpstr>
      <vt:lpstr>helloCash</vt:lpstr>
      <vt:lpstr>Posmatic</vt:lpstr>
      <vt:lpstr>Gastronovi</vt:lpstr>
      <vt:lpstr>Mittelunternehmen</vt:lpstr>
      <vt:lpstr>Simply Delivery </vt:lpstr>
      <vt:lpstr>orderbird</vt:lpstr>
      <vt:lpstr>Großunternehmen</vt:lpstr>
      <vt:lpstr>Vectron Systems</vt:lpstr>
      <vt:lpstr>ready2order</vt:lpstr>
      <vt:lpstr>Fazit</vt:lpstr>
      <vt:lpstr>Vielen Dank für eure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Registrierkassenverordnung: Markt- &amp; Entwicklungstendenzen der Softwaresysteme, insbesondere der Vergleich der Systeme für die Gastwirtschaft  </dc:title>
  <dc:creator>Lukas Ziegler</dc:creator>
  <cp:lastModifiedBy>Lukas Ziegler</cp:lastModifiedBy>
  <cp:revision>16</cp:revision>
  <dcterms:created xsi:type="dcterms:W3CDTF">2020-06-01T09:32:24Z</dcterms:created>
  <dcterms:modified xsi:type="dcterms:W3CDTF">2020-06-02T19:21:52Z</dcterms:modified>
</cp:coreProperties>
</file>